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ags/tag1.xml" ContentType="application/vnd.openxmlformats-officedocument.presentationml.tags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700" r:id="rId2"/>
  </p:sldMasterIdLst>
  <p:sldIdLst>
    <p:sldId id="347" r:id="rId3"/>
    <p:sldId id="348" r:id="rId4"/>
    <p:sldId id="349" r:id="rId5"/>
    <p:sldId id="350" r:id="rId6"/>
    <p:sldId id="351" r:id="rId7"/>
    <p:sldId id="352" r:id="rId8"/>
    <p:sldId id="353" r:id="rId9"/>
    <p:sldId id="295" r:id="rId1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" userDrawn="1">
          <p15:clr>
            <a:srgbClr val="A4A3A4"/>
          </p15:clr>
        </p15:guide>
        <p15:guide id="2" pos="2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FFEE"/>
    <a:srgbClr val="C9FFDE"/>
    <a:srgbClr val="D5FFE5"/>
    <a:srgbClr val="4040C8"/>
    <a:srgbClr val="8FCFFF"/>
    <a:srgbClr val="C1EBF5"/>
    <a:srgbClr val="FFC000"/>
    <a:srgbClr val="3D7351"/>
    <a:srgbClr val="D9827B"/>
    <a:srgbClr val="D1E7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9" autoAdjust="0"/>
    <p:restoredTop sz="94660"/>
  </p:normalViewPr>
  <p:slideViewPr>
    <p:cSldViewPr snapToGrid="0" showGuides="1">
      <p:cViewPr varScale="1">
        <p:scale>
          <a:sx n="93" d="100"/>
          <a:sy n="93" d="100"/>
        </p:scale>
        <p:origin x="264" y="90"/>
      </p:cViewPr>
      <p:guideLst>
        <p:guide orient="horz" pos="210"/>
        <p:guide pos="21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2.xml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2.xml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2.xml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061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云形 1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智慧拓展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3" name="组合 2"/>
          <p:cNvGrpSpPr/>
          <p:nvPr userDrawn="1"/>
        </p:nvGrpSpPr>
        <p:grpSpPr>
          <a:xfrm>
            <a:off x="10740042" y="5638986"/>
            <a:ext cx="1538026" cy="1538262"/>
            <a:chOff x="10153525" y="-301660"/>
            <a:chExt cx="1453515" cy="1453515"/>
          </a:xfrm>
        </p:grpSpPr>
        <p:pic>
          <p:nvPicPr>
            <p:cNvPr id="4" name="图片 3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5" name="文本框 4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42585" cy="3949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2116" b="1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116" b="1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56755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8996505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123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3446561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3167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432961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4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7" tIns="48378" rIns="96757" bIns="48378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216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7755194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655915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基础梳理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0740042" y="5638986"/>
            <a:ext cx="1538026" cy="1538262"/>
            <a:chOff x="10153525" y="-301660"/>
            <a:chExt cx="1453515" cy="1453515"/>
          </a:xfrm>
        </p:grpSpPr>
        <p:pic>
          <p:nvPicPr>
            <p:cNvPr id="5" name="图片 4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6" name="文本框 5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42585" cy="3949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2116" b="1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116" b="1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22463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1.8049E-6 4.94855E-7 L -1.8049E-6 -0.07202 " pathEditMode="relative" rAng="0" ptsTypes="AA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01"/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能力提升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0740042" y="5638986"/>
            <a:ext cx="1538026" cy="1538262"/>
            <a:chOff x="10153525" y="-301660"/>
            <a:chExt cx="1453515" cy="1453515"/>
          </a:xfrm>
        </p:grpSpPr>
        <p:pic>
          <p:nvPicPr>
            <p:cNvPr id="5" name="图片 4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6" name="文本框 5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42585" cy="3949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2116" b="1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116" b="1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78815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5" Type="http://schemas.openxmlformats.org/officeDocument/2006/relationships/slideLayout" Target="../slideLayouts/slideLayout10.xml"/><Relationship Id="rId4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8139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99" r:id="rId2"/>
    <p:sldLayoutId id="2147483652" r:id="rId3"/>
    <p:sldLayoutId id="2147483682" r:id="rId4"/>
    <p:sldLayoutId id="2147483707" r:id="rId5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24517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762368" y="3581389"/>
            <a:ext cx="10514874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阶段训练</a:t>
            </a:r>
            <a:r>
              <a:rPr lang="en-US" altLang="zh-CN" sz="4232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(</a:t>
            </a:r>
            <a:r>
              <a:rPr lang="zh-CN" altLang="en-US" sz="4232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二</a:t>
            </a:r>
            <a:r>
              <a:rPr lang="en-US" altLang="zh-CN" sz="4232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)</a:t>
            </a:r>
            <a:endParaRPr lang="zh-CN" altLang="en-US" sz="4232" b="1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8861482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/>
          </p:cNvSpPr>
          <p:nvPr/>
        </p:nvSpPr>
        <p:spPr>
          <a:xfrm>
            <a:off x="450850" y="84399"/>
            <a:ext cx="112903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一、填一填。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某小学乒乓球社团共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48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现进行社团内的小组比赛。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4" name="AM3LRQ72.eps" descr="id:2147488704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44470" y="1406126"/>
            <a:ext cx="6553642" cy="2406396"/>
          </a:xfrm>
          <a:prstGeom prst="rect">
            <a:avLst/>
          </a:prstGeom>
        </p:spPr>
      </p:pic>
      <p:sp>
        <p:nvSpPr>
          <p:cNvPr id="5" name="矩形 4"/>
          <p:cNvSpPr>
            <a:spLocks/>
          </p:cNvSpPr>
          <p:nvPr/>
        </p:nvSpPr>
        <p:spPr>
          <a:xfrm>
            <a:off x="450850" y="3916608"/>
            <a:ext cx="11290300" cy="239950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如果都参加单打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可以分成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组。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如果都参加双打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可以分成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组。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班有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个小组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共种树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36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棵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平均每个小组种了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棵。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一个数的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倍是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784,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这个数是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874465" y="3926882"/>
            <a:ext cx="595035" cy="6412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24</a:t>
            </a:r>
            <a:endParaRPr lang="zh-CN" altLang="en-US" sz="320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874465" y="4518344"/>
            <a:ext cx="595035" cy="6412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12</a:t>
            </a:r>
            <a:endParaRPr lang="zh-CN" altLang="en-US" sz="320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9686177" y="5116359"/>
            <a:ext cx="595035" cy="6412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18</a:t>
            </a:r>
            <a:endParaRPr lang="zh-CN" altLang="en-US" sz="320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6013808" y="5695222"/>
            <a:ext cx="784958" cy="6412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112</a:t>
            </a:r>
            <a:endParaRPr lang="zh-CN" altLang="en-US" sz="3200"/>
          </a:p>
        </p:txBody>
      </p:sp>
    </p:spTree>
    <p:extLst>
      <p:ext uri="{BB962C8B-B14F-4D97-AF65-F5344CB8AC3E}">
        <p14:creationId xmlns:p14="http://schemas.microsoft.com/office/powerpoint/2010/main" val="692484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/>
          </p:cNvSpPr>
          <p:nvPr/>
        </p:nvSpPr>
        <p:spPr>
          <a:xfrm>
            <a:off x="450850" y="739126"/>
            <a:ext cx="11290300" cy="299043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二、选一选。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下面的算式中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商是两位数的是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A.672</a:t>
            </a:r>
            <a:r>
              <a:rPr lang="en-US" altLang="zh-CN" sz="3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	B.672</a:t>
            </a:r>
            <a:r>
              <a:rPr lang="en-US" altLang="zh-CN" sz="3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	C.672</a:t>
            </a:r>
            <a:r>
              <a:rPr lang="en-US" altLang="zh-CN" sz="3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.77</a:t>
            </a:r>
            <a:r>
              <a:rPr lang="en-US" altLang="zh-CN" sz="3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3=25</a:t>
            </a:r>
            <a:r>
              <a:rPr lang="en-US" altLang="zh-CN" sz="3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……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的正确验算方法是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A.3×25+2	B.3×2+25	C.25×2+3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616834" y="1379474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3200"/>
          </a:p>
        </p:txBody>
      </p:sp>
      <p:sp>
        <p:nvSpPr>
          <p:cNvPr id="4" name="矩形 3"/>
          <p:cNvSpPr/>
          <p:nvPr/>
        </p:nvSpPr>
        <p:spPr>
          <a:xfrm>
            <a:off x="7130542" y="2571276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3200"/>
          </a:p>
        </p:txBody>
      </p:sp>
    </p:spTree>
    <p:extLst>
      <p:ext uri="{BB962C8B-B14F-4D97-AF65-F5344CB8AC3E}">
        <p14:creationId xmlns:p14="http://schemas.microsoft.com/office/powerpoint/2010/main" val="4055357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/>
          </p:cNvSpPr>
          <p:nvPr/>
        </p:nvSpPr>
        <p:spPr>
          <a:xfrm>
            <a:off x="450850" y="279608"/>
            <a:ext cx="112903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三、计算题。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看图列式并计算。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AM3LRQ73.eps" descr="id:2147488711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20034" y="1497249"/>
            <a:ext cx="6077385" cy="2182685"/>
          </a:xfrm>
          <a:prstGeom prst="rect">
            <a:avLst/>
          </a:prstGeom>
        </p:spPr>
      </p:pic>
      <p:sp>
        <p:nvSpPr>
          <p:cNvPr id="4" name="矩形 3"/>
          <p:cNvSpPr>
            <a:spLocks/>
          </p:cNvSpPr>
          <p:nvPr/>
        </p:nvSpPr>
        <p:spPr>
          <a:xfrm>
            <a:off x="450850" y="3679934"/>
            <a:ext cx="2637260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90</a:t>
            </a:r>
            <a:r>
              <a:rPr lang="en-US" altLang="zh-CN" sz="3200">
                <a:solidFill>
                  <a:srgbClr val="FF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5=18(</a:t>
            </a:r>
            <a:r>
              <a:rPr lang="zh-CN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幅</a:t>
            </a: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5727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/>
          </p:cNvSpPr>
          <p:nvPr/>
        </p:nvSpPr>
        <p:spPr>
          <a:xfrm>
            <a:off x="450850" y="610032"/>
            <a:ext cx="11290300" cy="127419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列竖式计算下面各题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并验算。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468</a:t>
            </a:r>
            <a:r>
              <a:rPr lang="en-US" altLang="zh-CN" sz="3200" smtClean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4=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765</a:t>
            </a:r>
            <a:r>
              <a:rPr lang="en-US" altLang="zh-CN" sz="3200" smtClean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5=		331</a:t>
            </a:r>
            <a:r>
              <a:rPr lang="en-US" altLang="zh-CN" sz="3200" smtClean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4=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/>
          </p:cNvSpPr>
          <p:nvPr/>
        </p:nvSpPr>
        <p:spPr>
          <a:xfrm>
            <a:off x="1920054" y="1191591"/>
            <a:ext cx="887551" cy="6412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117 </a:t>
            </a:r>
            <a:endParaRPr lang="zh-CN" altLang="en-US" sz="3200"/>
          </a:p>
        </p:txBody>
      </p:sp>
      <p:sp>
        <p:nvSpPr>
          <p:cNvPr id="4" name="矩形 3"/>
          <p:cNvSpPr>
            <a:spLocks/>
          </p:cNvSpPr>
          <p:nvPr/>
        </p:nvSpPr>
        <p:spPr>
          <a:xfrm>
            <a:off x="5105043" y="1191591"/>
            <a:ext cx="902811" cy="6412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153 </a:t>
            </a:r>
            <a:endParaRPr lang="zh-CN" altLang="en-US" sz="3200"/>
          </a:p>
        </p:txBody>
      </p:sp>
      <p:sp>
        <p:nvSpPr>
          <p:cNvPr id="5" name="矩形 4"/>
          <p:cNvSpPr>
            <a:spLocks/>
          </p:cNvSpPr>
          <p:nvPr/>
        </p:nvSpPr>
        <p:spPr>
          <a:xfrm>
            <a:off x="8305292" y="1191591"/>
            <a:ext cx="1620957" cy="6412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82……3</a:t>
            </a:r>
            <a:endParaRPr lang="zh-CN" altLang="en-US" sz="3200"/>
          </a:p>
        </p:txBody>
      </p:sp>
      <p:sp>
        <p:nvSpPr>
          <p:cNvPr id="6" name="矩形 5"/>
          <p:cNvSpPr>
            <a:spLocks/>
          </p:cNvSpPr>
          <p:nvPr/>
        </p:nvSpPr>
        <p:spPr>
          <a:xfrm>
            <a:off x="450850" y="2124154"/>
            <a:ext cx="2749471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竖式及验算</a:t>
            </a:r>
            <a:r>
              <a:rPr lang="zh-CN" altLang="zh-CN" sz="320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略</a:t>
            </a: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59027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/>
          </p:cNvSpPr>
          <p:nvPr/>
        </p:nvSpPr>
        <p:spPr>
          <a:xfrm>
            <a:off x="450850" y="600592"/>
            <a:ext cx="11290300" cy="180857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四、解决问题。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在航空航天展会上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金金一共拍了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376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张照片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将这些照片平均放入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本相册里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每本相册放多少张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还剩几张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/>
          </p:cNvSpPr>
          <p:nvPr/>
        </p:nvSpPr>
        <p:spPr>
          <a:xfrm>
            <a:off x="450850" y="2409164"/>
            <a:ext cx="4756430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376</a:t>
            </a:r>
            <a:r>
              <a:rPr lang="en-US" altLang="zh-CN" sz="3200">
                <a:solidFill>
                  <a:srgbClr val="FF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3=125(</a:t>
            </a:r>
            <a:r>
              <a:rPr lang="zh-CN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张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3200">
                <a:solidFill>
                  <a:srgbClr val="FF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……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1(</a:t>
            </a:r>
            <a:r>
              <a:rPr lang="zh-CN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张</a:t>
            </a: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5078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/>
          </p:cNvSpPr>
          <p:nvPr/>
        </p:nvSpPr>
        <p:spPr>
          <a:xfrm>
            <a:off x="450850" y="777738"/>
            <a:ext cx="112903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某湿地保护区用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438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棵树苗种植生态隔离带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每行种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棵。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可以种多少行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实际种植时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要求每相邻两行间隔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那么间隔总长度是多少米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/>
          </p:cNvSpPr>
          <p:nvPr/>
        </p:nvSpPr>
        <p:spPr>
          <a:xfrm>
            <a:off x="450850" y="1959600"/>
            <a:ext cx="2842445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438</a:t>
            </a:r>
            <a:r>
              <a:rPr lang="en-US" altLang="zh-CN" sz="3200">
                <a:solidFill>
                  <a:srgbClr val="FF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6=73(</a:t>
            </a:r>
            <a:r>
              <a:rPr lang="zh-CN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行</a:t>
            </a: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/>
          </p:cNvSpPr>
          <p:nvPr/>
        </p:nvSpPr>
        <p:spPr>
          <a:xfrm>
            <a:off x="450850" y="3788947"/>
            <a:ext cx="112903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73-1=72(</a:t>
            </a:r>
            <a:r>
              <a:rPr lang="zh-CN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72×2=144(</a:t>
            </a:r>
            <a:r>
              <a:rPr lang="zh-CN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米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3589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1853022" y="1865726"/>
            <a:ext cx="8703138" cy="2243931"/>
          </a:xfrm>
          <a:prstGeom prst="rect">
            <a:avLst/>
          </a:prstGeom>
          <a:noFill/>
          <a:ln w="38100" cap="flat">
            <a:solidFill>
              <a:srgbClr val="3D735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314700" y="2526026"/>
            <a:ext cx="54737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400" b="1" smtClean="0">
                <a:latin typeface="+mn-ea"/>
              </a:rPr>
              <a:t>本课结束</a:t>
            </a:r>
            <a:endParaRPr lang="zh-CN" altLang="en-US" sz="5400" b="1">
              <a:latin typeface="+mn-ea"/>
            </a:endParaRPr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1981200" y="2025316"/>
            <a:ext cx="8460660" cy="1965675"/>
          </a:xfrm>
          <a:prstGeom prst="rect">
            <a:avLst/>
          </a:prstGeom>
          <a:noFill/>
          <a:ln w="38100" cap="flat">
            <a:solidFill>
              <a:srgbClr val="3D735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053802" y="4393804"/>
            <a:ext cx="8301577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/>
            <a:r>
              <a:rPr lang="zh-CN" altLang="en-US" sz="2400" smtClean="0"/>
              <a:t>更多精彩内容请登录</a:t>
            </a:r>
            <a:r>
              <a:rPr lang="zh-CN" altLang="en-US" sz="280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志鸿优化网</a:t>
            </a:r>
            <a:endParaRPr lang="en-US" altLang="zh-CN" sz="2400" smtClean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algn="ctr" fontAlgn="auto"/>
            <a:r>
              <a:rPr lang="en-US" altLang="zh-CN" sz="2400" smtClean="0"/>
              <a:t>http</a:t>
            </a:r>
            <a:r>
              <a:rPr lang="en-US" altLang="zh-CN" sz="2400"/>
              <a:t>://</a:t>
            </a:r>
            <a:r>
              <a:rPr lang="en-US" altLang="zh-CN" sz="2400" smtClean="0"/>
              <a:t>www.zhyh.org/</a:t>
            </a:r>
            <a:endParaRPr lang="en-US" altLang="zh-CN" sz="2400"/>
          </a:p>
        </p:txBody>
      </p:sp>
    </p:spTree>
    <p:extLst>
      <p:ext uri="{BB962C8B-B14F-4D97-AF65-F5344CB8AC3E}">
        <p14:creationId xmlns:p14="http://schemas.microsoft.com/office/powerpoint/2010/main" val="1852345590"/>
      </p:ext>
    </p:extLst>
  </p:cSld>
  <p:clrMapOvr>
    <a:masterClrMapping/>
  </p:clrMapOvr>
  <p:timing>
    <p:tnLst>
      <p:par>
        <p:cTn id="1" dur="indefinite" restart="never" nodeType="tmRoot"/>
      </p:par>
    </p:tnLst>
    <p:bldLst>
      <p:bldP spid="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3BAEC52-59F7-4328-AB73-0F916ADBF193}" vid="{58DBEABC-D800-4B69-8CEC-6F66A7DFD1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新模板</Template>
  <TotalTime>351</TotalTime>
  <Words>303</Words>
  <Application>Microsoft Office PowerPoint</Application>
  <PresentationFormat>宽屏</PresentationFormat>
  <Paragraphs>40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8</vt:i4>
      </vt:variant>
    </vt:vector>
  </HeadingPairs>
  <TitlesOfParts>
    <vt:vector size="21" baseType="lpstr">
      <vt:lpstr>NEU-BZ-S92</vt:lpstr>
      <vt:lpstr>方正书宋_GBK</vt:lpstr>
      <vt:lpstr>黑体</vt:lpstr>
      <vt:lpstr>华文琥珀</vt:lpstr>
      <vt:lpstr>华文新魏</vt:lpstr>
      <vt:lpstr>隶书</vt:lpstr>
      <vt:lpstr>宋体</vt:lpstr>
      <vt:lpstr>微软雅黑</vt:lpstr>
      <vt:lpstr>Arial</vt:lpstr>
      <vt:lpstr>Calibri</vt:lpstr>
      <vt:lpstr>Times New Roman</vt:lpstr>
      <vt:lpstr>Office 主题</vt:lpstr>
      <vt:lpstr>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Windows User</cp:lastModifiedBy>
  <cp:revision>47</cp:revision>
  <dcterms:created xsi:type="dcterms:W3CDTF">2021-07-19T03:09:34Z</dcterms:created>
  <dcterms:modified xsi:type="dcterms:W3CDTF">2026-02-11T09:31:53Z</dcterms:modified>
</cp:coreProperties>
</file>