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ags/tag1.xml" ContentType="application/vnd.openxmlformats-officedocument.presentationml.tags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700" r:id="rId2"/>
  </p:sldMasterIdLst>
  <p:sldIdLst>
    <p:sldId id="347" r:id="rId3"/>
    <p:sldId id="342" r:id="rId4"/>
    <p:sldId id="296" r:id="rId5"/>
    <p:sldId id="345" r:id="rId6"/>
    <p:sldId id="346" r:id="rId7"/>
    <p:sldId id="295" r:id="rId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0" userDrawn="1">
          <p15:clr>
            <a:srgbClr val="A4A3A4"/>
          </p15:clr>
        </p15:guide>
        <p15:guide id="2" pos="2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4FFEE"/>
    <a:srgbClr val="C9FFDE"/>
    <a:srgbClr val="D5FFE5"/>
    <a:srgbClr val="4040C8"/>
    <a:srgbClr val="8FCFFF"/>
    <a:srgbClr val="C1EBF5"/>
    <a:srgbClr val="FFC000"/>
    <a:srgbClr val="3D7351"/>
    <a:srgbClr val="D9827B"/>
    <a:srgbClr val="D1E7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99" autoAdjust="0"/>
    <p:restoredTop sz="94660"/>
  </p:normalViewPr>
  <p:slideViewPr>
    <p:cSldViewPr snapToGrid="0" showGuides="1">
      <p:cViewPr varScale="1">
        <p:scale>
          <a:sx n="93" d="100"/>
          <a:sy n="93" d="100"/>
        </p:scale>
        <p:origin x="264" y="66"/>
      </p:cViewPr>
      <p:guideLst>
        <p:guide orient="horz" pos="210"/>
        <p:guide pos="211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heme" Target="theme/theme1.xml"/><Relationship Id="rId5" Type="http://schemas.openxmlformats.org/officeDocument/2006/relationships/slide" Target="slides/slide3.xml"/><Relationship Id="rId10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2.xml"/><Relationship Id="rId5" Type="http://schemas.microsoft.com/office/2007/relationships/hdphoto" Target="../media/hdphoto1.wdp"/><Relationship Id="rId4" Type="http://schemas.openxmlformats.org/officeDocument/2006/relationships/image" Target="../media/image7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2.xml"/><Relationship Id="rId5" Type="http://schemas.microsoft.com/office/2007/relationships/hdphoto" Target="../media/hdphoto1.wdp"/><Relationship Id="rId4" Type="http://schemas.openxmlformats.org/officeDocument/2006/relationships/image" Target="../media/image7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2.xml"/><Relationship Id="rId5" Type="http://schemas.microsoft.com/office/2007/relationships/hdphoto" Target="../media/hdphoto1.wdp"/><Relationship Id="rId4" Type="http://schemas.openxmlformats.org/officeDocument/2006/relationships/image" Target="../media/image7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60613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8996505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2123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="" xmlns:a16="http://schemas.microsoft.com/office/drawing/2014/main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34465610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931671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29004" y="1752458"/>
            <a:ext cx="11657796" cy="457238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6757" tIns="48378" rIns="96757" bIns="48378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2168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课堂</a:t>
            </a:r>
            <a:r>
              <a:rPr lang="zh-CN" altLang="en-US" sz="12168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练习</a:t>
            </a:r>
            <a:endParaRPr lang="zh-CN" altLang="en-US" sz="12168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77551941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655915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云形 2"/>
          <p:cNvSpPr/>
          <p:nvPr userDrawn="1"/>
        </p:nvSpPr>
        <p:spPr>
          <a:xfrm>
            <a:off x="8001289" y="0"/>
            <a:ext cx="4190711" cy="1600335"/>
          </a:xfrm>
          <a:prstGeom prst="cloud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232" b="1" dirty="0" smtClean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基础梳理</a:t>
            </a:r>
            <a:endParaRPr lang="zh-CN" altLang="en-US" sz="4232" b="1" dirty="0">
              <a:solidFill>
                <a:prstClr val="black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grpSp>
        <p:nvGrpSpPr>
          <p:cNvPr id="4" name="组合 3"/>
          <p:cNvGrpSpPr/>
          <p:nvPr userDrawn="1"/>
        </p:nvGrpSpPr>
        <p:grpSpPr>
          <a:xfrm>
            <a:off x="10740042" y="5638986"/>
            <a:ext cx="1538026" cy="1538262"/>
            <a:chOff x="10153525" y="-301660"/>
            <a:chExt cx="1453515" cy="1453515"/>
          </a:xfrm>
        </p:grpSpPr>
        <p:pic>
          <p:nvPicPr>
            <p:cNvPr id="5" name="图片 4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6" name="文本框 5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42585" cy="3949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2116" b="1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116" b="1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224639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-1.8049E-6 4.94855E-7 L -1.8049E-6 -0.07202 " pathEditMode="relative" rAng="0" ptsTypes="AA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01"/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云形 2"/>
          <p:cNvSpPr/>
          <p:nvPr userDrawn="1"/>
        </p:nvSpPr>
        <p:spPr>
          <a:xfrm>
            <a:off x="8001289" y="0"/>
            <a:ext cx="4190711" cy="1600335"/>
          </a:xfrm>
          <a:prstGeom prst="cloud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232" b="1" dirty="0" smtClean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能力提升</a:t>
            </a:r>
            <a:endParaRPr lang="zh-CN" altLang="en-US" sz="4232" b="1" dirty="0">
              <a:solidFill>
                <a:prstClr val="black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grpSp>
        <p:nvGrpSpPr>
          <p:cNvPr id="4" name="组合 3"/>
          <p:cNvGrpSpPr/>
          <p:nvPr userDrawn="1"/>
        </p:nvGrpSpPr>
        <p:grpSpPr>
          <a:xfrm>
            <a:off x="10740042" y="5638986"/>
            <a:ext cx="1538026" cy="1538262"/>
            <a:chOff x="10153525" y="-301660"/>
            <a:chExt cx="1453515" cy="1453515"/>
          </a:xfrm>
        </p:grpSpPr>
        <p:pic>
          <p:nvPicPr>
            <p:cNvPr id="5" name="图片 4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6" name="文本框 5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42585" cy="3949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2116" b="1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116" b="1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788154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云形 1"/>
          <p:cNvSpPr/>
          <p:nvPr userDrawn="1"/>
        </p:nvSpPr>
        <p:spPr>
          <a:xfrm>
            <a:off x="8001289" y="0"/>
            <a:ext cx="4190711" cy="1600335"/>
          </a:xfrm>
          <a:prstGeom prst="cloud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232" b="1" dirty="0" smtClean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智慧拓展</a:t>
            </a:r>
            <a:endParaRPr lang="zh-CN" altLang="en-US" sz="4232" b="1" dirty="0">
              <a:solidFill>
                <a:prstClr val="black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grpSp>
        <p:nvGrpSpPr>
          <p:cNvPr id="3" name="组合 2"/>
          <p:cNvGrpSpPr/>
          <p:nvPr userDrawn="1"/>
        </p:nvGrpSpPr>
        <p:grpSpPr>
          <a:xfrm>
            <a:off x="10740042" y="5638986"/>
            <a:ext cx="1538026" cy="1538262"/>
            <a:chOff x="10153525" y="-301660"/>
            <a:chExt cx="1453515" cy="1453515"/>
          </a:xfrm>
        </p:grpSpPr>
        <p:pic>
          <p:nvPicPr>
            <p:cNvPr id="4" name="图片 3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5" name="文本框 4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42585" cy="3949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2116" b="1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116" b="1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567557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theme" Target="../theme/theme2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5" Type="http://schemas.openxmlformats.org/officeDocument/2006/relationships/slideLayout" Target="../slideLayouts/slideLayout9.xml"/><Relationship Id="rId4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181390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99" r:id="rId2"/>
    <p:sldLayoutId id="2147483652" r:id="rId3"/>
    <p:sldLayoutId id="2147483682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24517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2" r:id="rId2"/>
    <p:sldLayoutId id="2147483703" r:id="rId3"/>
    <p:sldLayoutId id="2147483704" r:id="rId4"/>
    <p:sldLayoutId id="2147483705" r:id="rId5"/>
    <p:sldLayoutId id="2147483706" r:id="rId6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slide" Target="slide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762368" y="3581389"/>
            <a:ext cx="10514874" cy="160009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000" b="1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第</a:t>
            </a:r>
            <a:r>
              <a:rPr lang="en-US" altLang="zh-CN" sz="4000" b="1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1</a:t>
            </a:r>
            <a:r>
              <a:rPr lang="zh-CN" altLang="en-US" sz="4000" b="1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课时　整十、整百、整千的数除以一位数</a:t>
            </a:r>
          </a:p>
        </p:txBody>
      </p:sp>
    </p:spTree>
    <p:extLst>
      <p:ext uri="{BB962C8B-B14F-4D97-AF65-F5344CB8AC3E}">
        <p14:creationId xmlns:p14="http://schemas.microsoft.com/office/powerpoint/2010/main" val="888614824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500417" y="336338"/>
            <a:ext cx="2646878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目    录</a:t>
            </a:r>
            <a:endParaRPr lang="zh-CN" altLang="en-US" sz="66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rgbClr val="FFFF00"/>
              </a:soli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</a:endParaRPr>
          </a:p>
        </p:txBody>
      </p:sp>
      <p:sp>
        <p:nvSpPr>
          <p:cNvPr id="25" name="圆角矩形 24">
            <a:hlinkClick r:id="rId2" action="ppaction://hlinksldjump"/>
          </p:cNvPr>
          <p:cNvSpPr/>
          <p:nvPr/>
        </p:nvSpPr>
        <p:spPr>
          <a:xfrm>
            <a:off x="1459813" y="1992087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>
                <a:latin typeface="华文隶书" panose="02010800040101010101" pitchFamily="2" charset="-122"/>
                <a:ea typeface="华文隶书" panose="02010800040101010101" pitchFamily="2" charset="-122"/>
              </a:rPr>
              <a:t>基础巩固</a:t>
            </a:r>
            <a:endParaRPr lang="zh-CN" altLang="en-US" sz="3600" dirty="0"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26" name="圆角矩形 25">
            <a:hlinkClick r:id="rId3" action="ppaction://hlinksldjump"/>
          </p:cNvPr>
          <p:cNvSpPr/>
          <p:nvPr/>
        </p:nvSpPr>
        <p:spPr>
          <a:xfrm>
            <a:off x="3826328" y="3225639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能力提升</a:t>
            </a:r>
            <a:endParaRPr lang="zh-CN" altLang="en-US" sz="3600" dirty="0"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27" name="圆角矩形 26">
            <a:hlinkClick r:id="rId4" action="ppaction://hlinksldjump"/>
          </p:cNvPr>
          <p:cNvSpPr/>
          <p:nvPr/>
        </p:nvSpPr>
        <p:spPr>
          <a:xfrm>
            <a:off x="6487885" y="4459191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>
                <a:latin typeface="华文隶书" panose="02010800040101010101" pitchFamily="2" charset="-122"/>
                <a:ea typeface="华文隶书" panose="02010800040101010101" pitchFamily="2" charset="-122"/>
              </a:rPr>
              <a:t>智慧拓展</a:t>
            </a:r>
            <a:endParaRPr lang="zh-CN" altLang="en-US" sz="3600" dirty="0"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2203318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16" name="图片 15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基础巩固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/>
          </p:cNvSpPr>
          <p:nvPr/>
        </p:nvSpPr>
        <p:spPr>
          <a:xfrm>
            <a:off x="450850" y="1005921"/>
            <a:ext cx="11290300" cy="535415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一、填一填。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把一根长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米的绳子平均分成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段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每段长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厘米。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一瓶钙片有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200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粒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奶奶每次吃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粒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一天吃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次。这瓶钙片可以吃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天。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二、选一选。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.4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只熊猫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天能吃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700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千克竹子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它们平均每天吃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千克竹子。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A.25	B.100	C.175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一包饼干共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60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块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平均分给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每人分得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块。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A.20	B.30	C.60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4" name="矩形 13"/>
          <p:cNvSpPr>
            <a:spLocks/>
          </p:cNvSpPr>
          <p:nvPr/>
        </p:nvSpPr>
        <p:spPr>
          <a:xfrm>
            <a:off x="8053727" y="1614737"/>
            <a:ext cx="800219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200</a:t>
            </a:r>
            <a:endParaRPr lang="zh-CN" altLang="zh-CN" sz="3200">
              <a:solidFill>
                <a:srgbClr val="FF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8" name="矩形 17"/>
          <p:cNvSpPr>
            <a:spLocks/>
          </p:cNvSpPr>
          <p:nvPr/>
        </p:nvSpPr>
        <p:spPr>
          <a:xfrm>
            <a:off x="1067382" y="2785992"/>
            <a:ext cx="800219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endParaRPr lang="zh-CN" altLang="zh-CN" sz="3200">
              <a:solidFill>
                <a:srgbClr val="FF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9" name="矩形 18"/>
          <p:cNvSpPr>
            <a:spLocks/>
          </p:cNvSpPr>
          <p:nvPr/>
        </p:nvSpPr>
        <p:spPr>
          <a:xfrm>
            <a:off x="9191361" y="3946971"/>
            <a:ext cx="458780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zh-CN" sz="3200">
              <a:solidFill>
                <a:srgbClr val="FF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20" name="矩形 19"/>
          <p:cNvSpPr>
            <a:spLocks/>
          </p:cNvSpPr>
          <p:nvPr/>
        </p:nvSpPr>
        <p:spPr>
          <a:xfrm>
            <a:off x="8084549" y="5138773"/>
            <a:ext cx="458780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zh-CN" sz="3200">
              <a:solidFill>
                <a:srgbClr val="FF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24154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21" name="组合 20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23" name="平行四边形 22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平行四边形 23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平行四边形 24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平行四边形 25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2" name="矩形 21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28" name="图片 27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9" name="文本框 28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能力提升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/>
          </p:cNvSpPr>
          <p:nvPr/>
        </p:nvSpPr>
        <p:spPr>
          <a:xfrm>
            <a:off x="450850" y="1101540"/>
            <a:ext cx="11290300" cy="121764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三、我会做。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400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个苹果平均装在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个筐中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每个筐装多少个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>
            <a:spLocks/>
          </p:cNvSpPr>
          <p:nvPr/>
        </p:nvSpPr>
        <p:spPr>
          <a:xfrm>
            <a:off x="450850" y="2319904"/>
            <a:ext cx="2945037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400÷4=100(</a:t>
            </a: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3200">
              <a:solidFill>
                <a:srgbClr val="FF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90858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21" name="图片 20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智慧拓展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/>
          </p:cNvSpPr>
          <p:nvPr/>
        </p:nvSpPr>
        <p:spPr>
          <a:xfrm>
            <a:off x="450850" y="1223361"/>
            <a:ext cx="11290300" cy="121764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四、小胡在计算一道除法算式时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把被除数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9000</a:t>
            </a: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末尾的一个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漏写了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结果得到的商是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100,</a:t>
            </a: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正确的商是多少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4" name="矩形 13"/>
          <p:cNvSpPr>
            <a:spLocks/>
          </p:cNvSpPr>
          <p:nvPr/>
        </p:nvSpPr>
        <p:spPr>
          <a:xfrm>
            <a:off x="450850" y="2563546"/>
            <a:ext cx="1005403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1000</a:t>
            </a:r>
            <a:endParaRPr lang="zh-CN" altLang="zh-CN" sz="3200">
              <a:solidFill>
                <a:srgbClr val="FF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07275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5"/>
          <p:cNvSpPr>
            <a:spLocks noChangeArrowheads="1"/>
          </p:cNvSpPr>
          <p:nvPr/>
        </p:nvSpPr>
        <p:spPr bwMode="auto">
          <a:xfrm>
            <a:off x="1853022" y="1865726"/>
            <a:ext cx="8703138" cy="2243931"/>
          </a:xfrm>
          <a:prstGeom prst="rect">
            <a:avLst/>
          </a:prstGeom>
          <a:noFill/>
          <a:ln w="38100" cap="flat">
            <a:solidFill>
              <a:srgbClr val="3D7351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314700" y="2526026"/>
            <a:ext cx="54737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5400" b="1" smtClean="0">
                <a:latin typeface="+mn-ea"/>
              </a:rPr>
              <a:t>本课结束</a:t>
            </a:r>
            <a:endParaRPr lang="zh-CN" altLang="en-US" sz="5400" b="1">
              <a:latin typeface="+mn-ea"/>
            </a:endParaRPr>
          </a:p>
        </p:txBody>
      </p:sp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1981200" y="2025316"/>
            <a:ext cx="8460660" cy="1965675"/>
          </a:xfrm>
          <a:prstGeom prst="rect">
            <a:avLst/>
          </a:prstGeom>
          <a:noFill/>
          <a:ln w="38100" cap="flat">
            <a:solidFill>
              <a:srgbClr val="3D7351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053802" y="4393804"/>
            <a:ext cx="8301577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/>
            <a:r>
              <a:rPr lang="zh-CN" altLang="en-US" sz="2400" smtClean="0"/>
              <a:t>更多精彩内容请登录</a:t>
            </a:r>
            <a:r>
              <a:rPr lang="zh-CN" altLang="en-US" sz="280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志鸿优化网</a:t>
            </a:r>
            <a:endParaRPr lang="en-US" altLang="zh-CN" sz="2400" smtClean="0"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algn="ctr" fontAlgn="auto"/>
            <a:r>
              <a:rPr lang="en-US" altLang="zh-CN" sz="2400" smtClean="0"/>
              <a:t>http</a:t>
            </a:r>
            <a:r>
              <a:rPr lang="en-US" altLang="zh-CN" sz="2400"/>
              <a:t>://</a:t>
            </a:r>
            <a:r>
              <a:rPr lang="en-US" altLang="zh-CN" sz="2400" smtClean="0"/>
              <a:t>www.zhyh.org/</a:t>
            </a:r>
            <a:endParaRPr lang="en-US" altLang="zh-CN" sz="2400"/>
          </a:p>
        </p:txBody>
      </p:sp>
    </p:spTree>
    <p:extLst>
      <p:ext uri="{BB962C8B-B14F-4D97-AF65-F5344CB8AC3E}">
        <p14:creationId xmlns:p14="http://schemas.microsoft.com/office/powerpoint/2010/main" val="1852345590"/>
      </p:ext>
    </p:extLst>
  </p:cSld>
  <p:clrMapOvr>
    <a:masterClrMapping/>
  </p:clrMapOvr>
  <p:timing>
    <p:tnLst>
      <p:par>
        <p:cTn id="1" dur="indefinite" restart="never" nodeType="tmRoot"/>
      </p:par>
    </p:tnLst>
    <p:bldLst>
      <p:bldP spid="5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3BAEC52-59F7-4328-AB73-0F916ADBF193}" vid="{58DBEABC-D800-4B69-8CEC-6F66A7DFD12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新模板</Template>
  <TotalTime>343</TotalTime>
  <Words>164</Words>
  <Application>Microsoft Office PowerPoint</Application>
  <PresentationFormat>宽屏</PresentationFormat>
  <Paragraphs>28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6</vt:i4>
      </vt:variant>
    </vt:vector>
  </HeadingPairs>
  <TitlesOfParts>
    <vt:vector size="20" baseType="lpstr">
      <vt:lpstr>NEU-BZ-S92</vt:lpstr>
      <vt:lpstr>方正书宋_GBK</vt:lpstr>
      <vt:lpstr>黑体</vt:lpstr>
      <vt:lpstr>华文琥珀</vt:lpstr>
      <vt:lpstr>华文隶书</vt:lpstr>
      <vt:lpstr>华文新魏</vt:lpstr>
      <vt:lpstr>隶书</vt:lpstr>
      <vt:lpstr>宋体</vt:lpstr>
      <vt:lpstr>微软雅黑</vt:lpstr>
      <vt:lpstr>Arial</vt:lpstr>
      <vt:lpstr>Calibri</vt:lpstr>
      <vt:lpstr>Times New Roman</vt:lpstr>
      <vt:lpstr>Office 主题</vt:lpstr>
      <vt:lpstr>专业教辅课件Q:251490010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Windows User</cp:lastModifiedBy>
  <cp:revision>46</cp:revision>
  <dcterms:created xsi:type="dcterms:W3CDTF">2021-07-19T03:09:34Z</dcterms:created>
  <dcterms:modified xsi:type="dcterms:W3CDTF">2026-02-11T05:37:32Z</dcterms:modified>
</cp:coreProperties>
</file>