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700" r:id="rId2"/>
  </p:sldMasterIdLst>
  <p:sldIdLst>
    <p:sldId id="347" r:id="rId3"/>
    <p:sldId id="342" r:id="rId4"/>
    <p:sldId id="296" r:id="rId5"/>
    <p:sldId id="348" r:id="rId6"/>
    <p:sldId id="345" r:id="rId7"/>
    <p:sldId id="349" r:id="rId8"/>
    <p:sldId id="350" r:id="rId9"/>
    <p:sldId id="351" r:id="rId10"/>
    <p:sldId id="346" r:id="rId11"/>
    <p:sldId id="295" r:id="rId1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" userDrawn="1">
          <p15:clr>
            <a:srgbClr val="A4A3A4"/>
          </p15:clr>
        </p15:guide>
        <p15:guide id="2" pos="2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FFEE"/>
    <a:srgbClr val="C9FFDE"/>
    <a:srgbClr val="D5FFE5"/>
    <a:srgbClr val="4040C8"/>
    <a:srgbClr val="8FCFFF"/>
    <a:srgbClr val="C1EBF5"/>
    <a:srgbClr val="FFC000"/>
    <a:srgbClr val="3D7351"/>
    <a:srgbClr val="D9827B"/>
    <a:srgbClr val="D1E7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9" autoAdjust="0"/>
    <p:restoredTop sz="94660"/>
  </p:normalViewPr>
  <p:slideViewPr>
    <p:cSldViewPr snapToGrid="0" showGuides="1">
      <p:cViewPr varScale="1">
        <p:scale>
          <a:sx n="93" d="100"/>
          <a:sy n="93" d="100"/>
        </p:scale>
        <p:origin x="264" y="66"/>
      </p:cViewPr>
      <p:guideLst>
        <p:guide orient="horz" pos="210"/>
        <p:guide pos="21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2.xml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2.xml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2.xml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061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8996505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123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3446561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3167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4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7" tIns="48378" rIns="96757" bIns="48378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216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7755194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655915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基础梳理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0740042" y="5638986"/>
            <a:ext cx="1538026" cy="1538262"/>
            <a:chOff x="10153525" y="-301660"/>
            <a:chExt cx="1453515" cy="1453515"/>
          </a:xfrm>
        </p:grpSpPr>
        <p:pic>
          <p:nvPicPr>
            <p:cNvPr id="5" name="图片 4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6" name="文本框 5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42585" cy="3949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2116" b="1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116" b="1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22463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1.8049E-6 4.94855E-7 L -1.8049E-6 -0.07202 " pathEditMode="relative" rAng="0" ptsTypes="AA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01"/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能力提升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0740042" y="5638986"/>
            <a:ext cx="1538026" cy="1538262"/>
            <a:chOff x="10153525" y="-301660"/>
            <a:chExt cx="1453515" cy="1453515"/>
          </a:xfrm>
        </p:grpSpPr>
        <p:pic>
          <p:nvPicPr>
            <p:cNvPr id="5" name="图片 4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6" name="文本框 5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42585" cy="3949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2116" b="1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116" b="1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78815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云形 1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智慧拓展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3" name="组合 2"/>
          <p:cNvGrpSpPr/>
          <p:nvPr userDrawn="1"/>
        </p:nvGrpSpPr>
        <p:grpSpPr>
          <a:xfrm>
            <a:off x="10740042" y="5638986"/>
            <a:ext cx="1538026" cy="1538262"/>
            <a:chOff x="10153525" y="-301660"/>
            <a:chExt cx="1453515" cy="1453515"/>
          </a:xfrm>
        </p:grpSpPr>
        <p:pic>
          <p:nvPicPr>
            <p:cNvPr id="4" name="图片 3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5" name="文本框 4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42585" cy="3949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2116" b="1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116" b="1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56755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8139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99" r:id="rId2"/>
    <p:sldLayoutId id="2147483652" r:id="rId3"/>
    <p:sldLayoutId id="214748368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24517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762368" y="3581389"/>
            <a:ext cx="10514874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</a:t>
            </a:r>
            <a:r>
              <a:rPr lang="en-US" altLang="zh-CN" sz="4232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1</a:t>
            </a:r>
            <a:r>
              <a:rPr lang="zh-CN" altLang="en-US" sz="4232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课时　数与运算</a:t>
            </a:r>
          </a:p>
        </p:txBody>
      </p:sp>
    </p:spTree>
    <p:extLst>
      <p:ext uri="{BB962C8B-B14F-4D97-AF65-F5344CB8AC3E}">
        <p14:creationId xmlns:p14="http://schemas.microsoft.com/office/powerpoint/2010/main" val="88861482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1853022" y="1865726"/>
            <a:ext cx="8703138" cy="2243931"/>
          </a:xfrm>
          <a:prstGeom prst="rect">
            <a:avLst/>
          </a:prstGeom>
          <a:noFill/>
          <a:ln w="38100" cap="flat">
            <a:solidFill>
              <a:srgbClr val="3D735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314700" y="2526026"/>
            <a:ext cx="54737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400" b="1" smtClean="0">
                <a:latin typeface="+mn-ea"/>
              </a:rPr>
              <a:t>本课结束</a:t>
            </a:r>
            <a:endParaRPr lang="zh-CN" altLang="en-US" sz="5400" b="1">
              <a:latin typeface="+mn-ea"/>
            </a:endParaRPr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1981200" y="2025316"/>
            <a:ext cx="8460660" cy="1965675"/>
          </a:xfrm>
          <a:prstGeom prst="rect">
            <a:avLst/>
          </a:prstGeom>
          <a:noFill/>
          <a:ln w="38100" cap="flat">
            <a:solidFill>
              <a:srgbClr val="3D735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053802" y="4393804"/>
            <a:ext cx="8301577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/>
            <a:r>
              <a:rPr lang="zh-CN" altLang="en-US" sz="2400" smtClean="0"/>
              <a:t>更多精彩内容请登录</a:t>
            </a:r>
            <a:r>
              <a:rPr lang="zh-CN" altLang="en-US" sz="280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志鸿优化网</a:t>
            </a:r>
            <a:endParaRPr lang="en-US" altLang="zh-CN" sz="2400" smtClean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algn="ctr" fontAlgn="auto"/>
            <a:r>
              <a:rPr lang="en-US" altLang="zh-CN" sz="2400" smtClean="0"/>
              <a:t>http</a:t>
            </a:r>
            <a:r>
              <a:rPr lang="en-US" altLang="zh-CN" sz="2400"/>
              <a:t>://</a:t>
            </a:r>
            <a:r>
              <a:rPr lang="en-US" altLang="zh-CN" sz="2400" smtClean="0"/>
              <a:t>www.zhyh.org/</a:t>
            </a:r>
            <a:endParaRPr lang="en-US" altLang="zh-CN" sz="2400"/>
          </a:p>
        </p:txBody>
      </p:sp>
    </p:spTree>
    <p:extLst>
      <p:ext uri="{BB962C8B-B14F-4D97-AF65-F5344CB8AC3E}">
        <p14:creationId xmlns:p14="http://schemas.microsoft.com/office/powerpoint/2010/main" val="1852345590"/>
      </p:ext>
    </p:extLst>
  </p:cSld>
  <p:clrMapOvr>
    <a:masterClrMapping/>
  </p:clrMapOvr>
  <p:timing>
    <p:tnLst>
      <p:par>
        <p:cTn id="1" dur="indefinite" restart="never" nodeType="tmRoot"/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500417" y="336338"/>
            <a:ext cx="264687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  <a:endParaRPr lang="zh-CN" altLang="en-US" sz="66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rgbClr val="FFFF0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25" name="圆角矩形 24">
            <a:hlinkClick r:id="rId2" action="ppaction://hlinksldjump"/>
          </p:cNvPr>
          <p:cNvSpPr/>
          <p:nvPr/>
        </p:nvSpPr>
        <p:spPr>
          <a:xfrm>
            <a:off x="1459813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6" name="圆角矩形 25">
            <a:hlinkClick r:id="rId3" action="ppaction://hlinksldjump"/>
          </p:cNvPr>
          <p:cNvSpPr/>
          <p:nvPr/>
        </p:nvSpPr>
        <p:spPr>
          <a:xfrm>
            <a:off x="382632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7" name="圆角矩形 26">
            <a:hlinkClick r:id="rId4" action="ppaction://hlinksldjump"/>
          </p:cNvPr>
          <p:cNvSpPr/>
          <p:nvPr/>
        </p:nvSpPr>
        <p:spPr>
          <a:xfrm>
            <a:off x="6487885" y="4459191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2203318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/>
          </p:cNvSpPr>
          <p:nvPr/>
        </p:nvSpPr>
        <p:spPr>
          <a:xfrm>
            <a:off x="450850" y="1049836"/>
            <a:ext cx="11290300" cy="358136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一、填一填。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在一道除法算式中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除数是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商是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余数是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被除数是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.846</a:t>
            </a:r>
            <a:r>
              <a:rPr lang="en-US" altLang="zh-CN" sz="3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的商是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位数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;311</a:t>
            </a:r>
            <a:r>
              <a:rPr lang="en-US" altLang="zh-CN" sz="3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的商是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位数。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.706</a:t>
            </a:r>
            <a:r>
              <a:rPr lang="en-US" altLang="zh-CN" sz="3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的商的末尾有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除数是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余数最大是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六点二米写作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分米。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10528658" y="1639473"/>
            <a:ext cx="595035" cy="6412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90</a:t>
            </a:r>
            <a:endParaRPr lang="zh-CN" altLang="en-US" sz="3200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3571609" y="2250622"/>
            <a:ext cx="595035" cy="6412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三</a:t>
            </a:r>
            <a:endParaRPr lang="zh-CN" altLang="en-US" sz="3200"/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8040868" y="2250622"/>
            <a:ext cx="595035" cy="6412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两</a:t>
            </a:r>
            <a:endParaRPr lang="zh-CN" altLang="en-US" sz="3200"/>
          </a:p>
        </p:txBody>
      </p:sp>
      <p:sp>
        <p:nvSpPr>
          <p:cNvPr id="20" name="矩形 19"/>
          <p:cNvSpPr>
            <a:spLocks noChangeAspect="1"/>
          </p:cNvSpPr>
          <p:nvPr/>
        </p:nvSpPr>
        <p:spPr>
          <a:xfrm>
            <a:off x="4877148" y="2840518"/>
            <a:ext cx="389850" cy="6412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endParaRPr lang="zh-CN" altLang="en-US" sz="3200"/>
          </a:p>
        </p:txBody>
      </p:sp>
      <p:sp>
        <p:nvSpPr>
          <p:cNvPr id="21" name="矩形 20"/>
          <p:cNvSpPr>
            <a:spLocks noChangeAspect="1"/>
          </p:cNvSpPr>
          <p:nvPr/>
        </p:nvSpPr>
        <p:spPr>
          <a:xfrm>
            <a:off x="4733863" y="3450962"/>
            <a:ext cx="389850" cy="6412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4</a:t>
            </a:r>
            <a:endParaRPr lang="zh-CN" altLang="en-US" sz="3200"/>
          </a:p>
        </p:txBody>
      </p:sp>
      <p:sp>
        <p:nvSpPr>
          <p:cNvPr id="22" name="矩形 21"/>
          <p:cNvSpPr>
            <a:spLocks noChangeAspect="1"/>
          </p:cNvSpPr>
          <p:nvPr/>
        </p:nvSpPr>
        <p:spPr>
          <a:xfrm>
            <a:off x="3527153" y="3989935"/>
            <a:ext cx="697627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6.2</a:t>
            </a:r>
            <a:endParaRPr lang="zh-CN" altLang="en-US" sz="3200"/>
          </a:p>
        </p:txBody>
      </p:sp>
      <p:sp>
        <p:nvSpPr>
          <p:cNvPr id="23" name="矩形 22"/>
          <p:cNvSpPr>
            <a:spLocks noChangeAspect="1"/>
          </p:cNvSpPr>
          <p:nvPr/>
        </p:nvSpPr>
        <p:spPr>
          <a:xfrm>
            <a:off x="6067825" y="3989935"/>
            <a:ext cx="389850" cy="6412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6</a:t>
            </a:r>
            <a:endParaRPr lang="zh-CN" altLang="en-US" sz="3200"/>
          </a:p>
        </p:txBody>
      </p:sp>
      <p:sp>
        <p:nvSpPr>
          <p:cNvPr id="24" name="矩形 23"/>
          <p:cNvSpPr>
            <a:spLocks noChangeAspect="1"/>
          </p:cNvSpPr>
          <p:nvPr/>
        </p:nvSpPr>
        <p:spPr>
          <a:xfrm>
            <a:off x="7669753" y="3989935"/>
            <a:ext cx="389850" cy="6412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endParaRPr lang="zh-CN" altLang="en-US" sz="3200"/>
          </a:p>
        </p:txBody>
      </p:sp>
    </p:spTree>
    <p:extLst>
      <p:ext uri="{BB962C8B-B14F-4D97-AF65-F5344CB8AC3E}">
        <p14:creationId xmlns:p14="http://schemas.microsoft.com/office/powerpoint/2010/main" val="2024154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8" grpId="0"/>
      <p:bldP spid="19" grpId="0"/>
      <p:bldP spid="20" grpId="0"/>
      <p:bldP spid="21" grpId="0"/>
      <p:bldP spid="22" grpId="0"/>
      <p:bldP spid="23" grpId="0"/>
      <p:bldP spid="2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/>
          </p:cNvSpPr>
          <p:nvPr/>
        </p:nvSpPr>
        <p:spPr>
          <a:xfrm>
            <a:off x="450850" y="600259"/>
            <a:ext cx="11290300" cy="42288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二、选一选。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比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25.8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多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10.9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的数是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A.14.9	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B.36.7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C.36.1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以下算式中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商是三位数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得数接近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200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A.563</a:t>
            </a:r>
            <a:r>
              <a:rPr lang="en-US" altLang="zh-CN" sz="3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	B.591</a:t>
            </a:r>
            <a:r>
              <a:rPr lang="en-US" altLang="zh-CN" sz="3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	C.324</a:t>
            </a:r>
            <a:r>
              <a:rPr lang="en-US" altLang="zh-CN" sz="3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.564</a:t>
            </a:r>
            <a:r>
              <a:rPr lang="en-US" altLang="zh-CN" sz="3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的商是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位数。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4619574" y="1192384"/>
            <a:ext cx="458780" cy="6412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320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8482657" y="2394051"/>
            <a:ext cx="458780" cy="6412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320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684625" y="3544757"/>
            <a:ext cx="458780" cy="6412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3200"/>
          </a:p>
        </p:txBody>
      </p:sp>
    </p:spTree>
    <p:extLst>
      <p:ext uri="{BB962C8B-B14F-4D97-AF65-F5344CB8AC3E}">
        <p14:creationId xmlns:p14="http://schemas.microsoft.com/office/powerpoint/2010/main" val="692484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/>
          </p:cNvSpPr>
          <p:nvPr/>
        </p:nvSpPr>
        <p:spPr>
          <a:xfrm>
            <a:off x="450850" y="1223361"/>
            <a:ext cx="11290300" cy="245605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三、计算题。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直接写出得数。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400</a:t>
            </a:r>
            <a:r>
              <a:rPr lang="en-US" altLang="zh-CN" sz="3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4=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320</a:t>
            </a:r>
            <a:r>
              <a:rPr lang="en-US" altLang="zh-CN" sz="3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8=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120</a:t>
            </a:r>
            <a:r>
              <a:rPr lang="en-US" altLang="zh-CN" sz="3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6=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en-US" altLang="zh-CN" sz="3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2=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0.6+0.3=	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0.8-0.4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	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0.5+0.8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	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1.5-0.9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1907195" y="2414599"/>
            <a:ext cx="800219" cy="6412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100</a:t>
            </a:r>
            <a:endParaRPr lang="zh-CN" altLang="en-US" sz="3200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4578475" y="2414599"/>
            <a:ext cx="595035" cy="6412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40</a:t>
            </a:r>
            <a:endParaRPr lang="zh-CN" altLang="en-US" sz="320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7360826" y="2414599"/>
            <a:ext cx="595035" cy="6412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20</a:t>
            </a:r>
            <a:endParaRPr lang="zh-CN" altLang="en-US" sz="320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9845659" y="2414599"/>
            <a:ext cx="595035" cy="6412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12</a:t>
            </a:r>
            <a:endParaRPr lang="zh-CN" altLang="en-US" sz="3200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1991049" y="3008748"/>
            <a:ext cx="697627" cy="6412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0.9</a:t>
            </a:r>
            <a:endParaRPr lang="zh-CN" altLang="en-US" sz="3200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4545916" y="3008748"/>
            <a:ext cx="697627" cy="6412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0.4</a:t>
            </a:r>
            <a:endParaRPr lang="zh-CN" altLang="en-US" sz="3200"/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7360826" y="2988200"/>
            <a:ext cx="697627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1.3</a:t>
            </a:r>
            <a:endParaRPr lang="zh-CN" altLang="en-US" sz="3200"/>
          </a:p>
        </p:txBody>
      </p:sp>
      <p:sp>
        <p:nvSpPr>
          <p:cNvPr id="30" name="矩形 29"/>
          <p:cNvSpPr>
            <a:spLocks noChangeAspect="1"/>
          </p:cNvSpPr>
          <p:nvPr/>
        </p:nvSpPr>
        <p:spPr>
          <a:xfrm>
            <a:off x="9845659" y="2988200"/>
            <a:ext cx="697627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0.6</a:t>
            </a:r>
            <a:endParaRPr lang="zh-CN" altLang="en-US" sz="3200"/>
          </a:p>
        </p:txBody>
      </p:sp>
    </p:spTree>
    <p:extLst>
      <p:ext uri="{BB962C8B-B14F-4D97-AF65-F5344CB8AC3E}">
        <p14:creationId xmlns:p14="http://schemas.microsoft.com/office/powerpoint/2010/main" val="4290858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  <p:bldP spid="18" grpId="0"/>
      <p:bldP spid="19" grpId="0"/>
      <p:bldP spid="3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/>
          </p:cNvSpPr>
          <p:nvPr/>
        </p:nvSpPr>
        <p:spPr>
          <a:xfrm>
            <a:off x="450850" y="918256"/>
            <a:ext cx="11290300" cy="127419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列竖式计算。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342</a:t>
            </a:r>
            <a:r>
              <a:rPr lang="en-US" altLang="zh-CN" sz="3200" smtClean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3=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804</a:t>
            </a:r>
            <a:r>
              <a:rPr lang="en-US" altLang="zh-CN" sz="3200" smtClean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5=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7.3-5.6=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1938017" y="1520363"/>
            <a:ext cx="784958" cy="6412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114</a:t>
            </a:r>
            <a:endParaRPr lang="zh-CN" altLang="en-US" sz="320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790826" y="1520363"/>
            <a:ext cx="1826141" cy="6412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160……4</a:t>
            </a:r>
            <a:endParaRPr lang="zh-CN" altLang="en-US" sz="320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9771747" y="1520363"/>
            <a:ext cx="697627" cy="6412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1.7</a:t>
            </a:r>
            <a:endParaRPr lang="zh-CN" altLang="en-US" sz="320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450850" y="2486134"/>
            <a:ext cx="1415772" cy="6359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竖式略</a:t>
            </a:r>
            <a:endParaRPr lang="zh-CN" altLang="en-US" sz="3200"/>
          </a:p>
        </p:txBody>
      </p:sp>
    </p:spTree>
    <p:extLst>
      <p:ext uri="{BB962C8B-B14F-4D97-AF65-F5344CB8AC3E}">
        <p14:creationId xmlns:p14="http://schemas.microsoft.com/office/powerpoint/2010/main" val="4096834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/>
          </p:cNvSpPr>
          <p:nvPr/>
        </p:nvSpPr>
        <p:spPr>
          <a:xfrm>
            <a:off x="450850" y="1413900"/>
            <a:ext cx="11290300" cy="186512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估算。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91</a:t>
            </a:r>
            <a:r>
              <a:rPr lang="en-US" altLang="zh-CN" sz="3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3≈	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498</a:t>
            </a:r>
            <a:r>
              <a:rPr lang="en-US" altLang="zh-CN" sz="3200" smtClean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≈	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398</a:t>
            </a:r>
            <a:r>
              <a:rPr lang="en-US" altLang="zh-CN" sz="3200" smtClean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≈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159</a:t>
            </a:r>
            <a:r>
              <a:rPr lang="en-US" altLang="zh-CN" sz="3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4≈	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806</a:t>
            </a:r>
            <a:r>
              <a:rPr lang="en-US" altLang="zh-CN" sz="3200" smtClean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≈	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298</a:t>
            </a:r>
            <a:r>
              <a:rPr lang="en-US" altLang="zh-CN" sz="3200" smtClean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≈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1763357" y="1982700"/>
            <a:ext cx="595035" cy="6412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30</a:t>
            </a:r>
            <a:endParaRPr lang="zh-CN" altLang="en-US" sz="320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112732" y="1982700"/>
            <a:ext cx="800219" cy="6412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100</a:t>
            </a:r>
            <a:endParaRPr lang="zh-CN" altLang="en-US" sz="320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8426941" y="1982700"/>
            <a:ext cx="595035" cy="6412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50</a:t>
            </a:r>
            <a:endParaRPr lang="zh-CN" altLang="en-US" sz="320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1923399" y="2599829"/>
            <a:ext cx="595035" cy="6412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40</a:t>
            </a:r>
            <a:endParaRPr lang="zh-CN" altLang="en-US" sz="320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144027" y="2599829"/>
            <a:ext cx="595035" cy="6412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90</a:t>
            </a:r>
            <a:endParaRPr lang="zh-CN" altLang="en-US" sz="320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8364655" y="2599829"/>
            <a:ext cx="595035" cy="6412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60</a:t>
            </a:r>
            <a:endParaRPr lang="zh-CN" altLang="en-US" sz="3200"/>
          </a:p>
        </p:txBody>
      </p:sp>
    </p:spTree>
    <p:extLst>
      <p:ext uri="{BB962C8B-B14F-4D97-AF65-F5344CB8AC3E}">
        <p14:creationId xmlns:p14="http://schemas.microsoft.com/office/powerpoint/2010/main" val="1155022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/>
          </p:cNvSpPr>
          <p:nvPr/>
        </p:nvSpPr>
        <p:spPr>
          <a:xfrm>
            <a:off x="450850" y="348709"/>
            <a:ext cx="11290300" cy="36379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四、解决问题。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张叔叔家种了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棵荔枝树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去年收获荔枝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968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千克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平均每棵荔枝树收获多少千克荔枝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一根绳子长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7.4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另一根绳子比它长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0.5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两根绳子一共长多少米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/>
          </p:cNvSpPr>
          <p:nvPr/>
        </p:nvSpPr>
        <p:spPr>
          <a:xfrm>
            <a:off x="450850" y="2076751"/>
            <a:ext cx="3457998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968</a:t>
            </a:r>
            <a:r>
              <a:rPr lang="en-US" altLang="zh-CN" sz="3200">
                <a:solidFill>
                  <a:srgbClr val="FF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4=242(</a:t>
            </a:r>
            <a:r>
              <a:rPr lang="zh-CN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千克</a:t>
            </a: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/>
          </p:cNvSpPr>
          <p:nvPr/>
        </p:nvSpPr>
        <p:spPr>
          <a:xfrm>
            <a:off x="450850" y="3879236"/>
            <a:ext cx="112903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7.4+0.5=7.9(</a:t>
            </a:r>
            <a:r>
              <a:rPr lang="zh-CN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米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7.9+7.4=15.3(</a:t>
            </a:r>
            <a:r>
              <a:rPr lang="zh-CN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米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77178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/>
          </p:cNvSpPr>
          <p:nvPr/>
        </p:nvSpPr>
        <p:spPr>
          <a:xfrm>
            <a:off x="450850" y="1425819"/>
            <a:ext cx="112903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五、一桶水连桶共重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7.1</a:t>
            </a: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千克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用去一半水后连桶重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3.7</a:t>
            </a: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千克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水重多少千克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桶重多少千克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/>
          </p:cNvSpPr>
          <p:nvPr/>
        </p:nvSpPr>
        <p:spPr>
          <a:xfrm>
            <a:off x="450850" y="2778714"/>
            <a:ext cx="11290300" cy="180857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7.1-3.7=3.4(</a:t>
            </a:r>
            <a:r>
              <a:rPr lang="zh-CN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千克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水重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:3.4+3.4=6.8(</a:t>
            </a:r>
            <a:r>
              <a:rPr lang="zh-CN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千克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桶重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:3.7-3.4=0.3(</a:t>
            </a:r>
            <a:r>
              <a:rPr lang="zh-CN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千克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7275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3BAEC52-59F7-4328-AB73-0F916ADBF193}" vid="{58DBEABC-D800-4B69-8CEC-6F66A7DFD1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新模板</Template>
  <TotalTime>367</TotalTime>
  <Words>324</Words>
  <Application>Microsoft Office PowerPoint</Application>
  <PresentationFormat>宽屏</PresentationFormat>
  <Paragraphs>73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10</vt:i4>
      </vt:variant>
    </vt:vector>
  </HeadingPairs>
  <TitlesOfParts>
    <vt:vector size="24" baseType="lpstr">
      <vt:lpstr>NEU-BZ-S92</vt:lpstr>
      <vt:lpstr>方正书宋_GBK</vt:lpstr>
      <vt:lpstr>黑体</vt:lpstr>
      <vt:lpstr>华文琥珀</vt:lpstr>
      <vt:lpstr>华文隶书</vt:lpstr>
      <vt:lpstr>华文新魏</vt:lpstr>
      <vt:lpstr>隶书</vt:lpstr>
      <vt:lpstr>宋体</vt:lpstr>
      <vt:lpstr>微软雅黑</vt:lpstr>
      <vt:lpstr>Arial</vt:lpstr>
      <vt:lpstr>Calibri</vt:lpstr>
      <vt:lpstr>Times New Roman</vt:lpstr>
      <vt:lpstr>Office 主题</vt:lpstr>
      <vt:lpstr>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Windows User</cp:lastModifiedBy>
  <cp:revision>47</cp:revision>
  <dcterms:created xsi:type="dcterms:W3CDTF">2021-07-19T03:09:34Z</dcterms:created>
  <dcterms:modified xsi:type="dcterms:W3CDTF">2026-02-11T09:54:11Z</dcterms:modified>
</cp:coreProperties>
</file>