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ags/tag1.xml" ContentType="application/vnd.openxmlformats-officedocument.presentationml.tags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700" r:id="rId2"/>
  </p:sldMasterIdLst>
  <p:sldIdLst>
    <p:sldId id="347" r:id="rId3"/>
    <p:sldId id="342" r:id="rId4"/>
    <p:sldId id="296" r:id="rId5"/>
    <p:sldId id="348" r:id="rId6"/>
    <p:sldId id="349" r:id="rId7"/>
    <p:sldId id="345" r:id="rId8"/>
    <p:sldId id="350" r:id="rId9"/>
    <p:sldId id="346" r:id="rId10"/>
    <p:sldId id="351" r:id="rId11"/>
    <p:sldId id="295" r:id="rId1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0" userDrawn="1">
          <p15:clr>
            <a:srgbClr val="A4A3A4"/>
          </p15:clr>
        </p15:guide>
        <p15:guide id="2" pos="2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4FFEE"/>
    <a:srgbClr val="C9FFDE"/>
    <a:srgbClr val="D5FFE5"/>
    <a:srgbClr val="4040C8"/>
    <a:srgbClr val="8FCFFF"/>
    <a:srgbClr val="C1EBF5"/>
    <a:srgbClr val="FFC000"/>
    <a:srgbClr val="3D7351"/>
    <a:srgbClr val="D9827B"/>
    <a:srgbClr val="D1E7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99" autoAdjust="0"/>
    <p:restoredTop sz="94660"/>
  </p:normalViewPr>
  <p:slideViewPr>
    <p:cSldViewPr snapToGrid="0" showGuides="1">
      <p:cViewPr varScale="1">
        <p:scale>
          <a:sx n="84" d="100"/>
          <a:sy n="84" d="100"/>
        </p:scale>
        <p:origin x="48" y="270"/>
      </p:cViewPr>
      <p:guideLst>
        <p:guide orient="horz" pos="210"/>
        <p:guide pos="211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theme" Target="theme/theme1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2.xml"/><Relationship Id="rId5" Type="http://schemas.microsoft.com/office/2007/relationships/hdphoto" Target="../media/hdphoto1.wdp"/><Relationship Id="rId4" Type="http://schemas.openxmlformats.org/officeDocument/2006/relationships/image" Target="../media/image7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2.xml"/><Relationship Id="rId5" Type="http://schemas.microsoft.com/office/2007/relationships/hdphoto" Target="../media/hdphoto1.wdp"/><Relationship Id="rId4" Type="http://schemas.openxmlformats.org/officeDocument/2006/relationships/image" Target="../media/image7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2.xml"/><Relationship Id="rId5" Type="http://schemas.microsoft.com/office/2007/relationships/hdphoto" Target="../media/hdphoto1.wdp"/><Relationship Id="rId4" Type="http://schemas.openxmlformats.org/officeDocument/2006/relationships/image" Target="../media/image7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60613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8996505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2123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:a16="http://schemas.microsoft.com/office/drawing/2014/main" xmlns="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34465610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931671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29004" y="1752458"/>
            <a:ext cx="11657796" cy="457238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6757" tIns="48378" rIns="96757" bIns="48378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2168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课堂</a:t>
            </a:r>
            <a:r>
              <a:rPr lang="zh-CN" altLang="en-US" sz="12168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练习</a:t>
            </a:r>
            <a:endParaRPr lang="zh-CN" altLang="en-US" sz="12168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77551941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655915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云形 2"/>
          <p:cNvSpPr/>
          <p:nvPr userDrawn="1"/>
        </p:nvSpPr>
        <p:spPr>
          <a:xfrm>
            <a:off x="8001289" y="0"/>
            <a:ext cx="4190711" cy="1600335"/>
          </a:xfrm>
          <a:prstGeom prst="cloud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232" b="1" dirty="0" smtClean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基础梳理</a:t>
            </a:r>
            <a:endParaRPr lang="zh-CN" altLang="en-US" sz="4232" b="1" dirty="0">
              <a:solidFill>
                <a:prstClr val="black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grpSp>
        <p:nvGrpSpPr>
          <p:cNvPr id="4" name="组合 3"/>
          <p:cNvGrpSpPr/>
          <p:nvPr userDrawn="1"/>
        </p:nvGrpSpPr>
        <p:grpSpPr>
          <a:xfrm>
            <a:off x="10740042" y="5638986"/>
            <a:ext cx="1538026" cy="1538262"/>
            <a:chOff x="10153525" y="-301660"/>
            <a:chExt cx="1453515" cy="1453515"/>
          </a:xfrm>
        </p:grpSpPr>
        <p:pic>
          <p:nvPicPr>
            <p:cNvPr id="5" name="图片 4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6" name="文本框 5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42585" cy="3949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2116" b="1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116" b="1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224639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-1.8049E-6 4.94855E-7 L -1.8049E-6 -0.07202 " pathEditMode="relative" rAng="0" ptsTypes="AA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01"/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云形 2"/>
          <p:cNvSpPr/>
          <p:nvPr userDrawn="1"/>
        </p:nvSpPr>
        <p:spPr>
          <a:xfrm>
            <a:off x="8001289" y="0"/>
            <a:ext cx="4190711" cy="1600335"/>
          </a:xfrm>
          <a:prstGeom prst="cloud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232" b="1" dirty="0" smtClean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能力提升</a:t>
            </a:r>
            <a:endParaRPr lang="zh-CN" altLang="en-US" sz="4232" b="1" dirty="0">
              <a:solidFill>
                <a:prstClr val="black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grpSp>
        <p:nvGrpSpPr>
          <p:cNvPr id="4" name="组合 3"/>
          <p:cNvGrpSpPr/>
          <p:nvPr userDrawn="1"/>
        </p:nvGrpSpPr>
        <p:grpSpPr>
          <a:xfrm>
            <a:off x="10740042" y="5638986"/>
            <a:ext cx="1538026" cy="1538262"/>
            <a:chOff x="10153525" y="-301660"/>
            <a:chExt cx="1453515" cy="1453515"/>
          </a:xfrm>
        </p:grpSpPr>
        <p:pic>
          <p:nvPicPr>
            <p:cNvPr id="5" name="图片 4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6" name="文本框 5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42585" cy="3949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2116" b="1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116" b="1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788154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云形 1"/>
          <p:cNvSpPr/>
          <p:nvPr userDrawn="1"/>
        </p:nvSpPr>
        <p:spPr>
          <a:xfrm>
            <a:off x="8001289" y="0"/>
            <a:ext cx="4190711" cy="1600335"/>
          </a:xfrm>
          <a:prstGeom prst="cloud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232" b="1" dirty="0" smtClean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智慧拓展</a:t>
            </a:r>
            <a:endParaRPr lang="zh-CN" altLang="en-US" sz="4232" b="1" dirty="0">
              <a:solidFill>
                <a:prstClr val="black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grpSp>
        <p:nvGrpSpPr>
          <p:cNvPr id="3" name="组合 2"/>
          <p:cNvGrpSpPr/>
          <p:nvPr userDrawn="1"/>
        </p:nvGrpSpPr>
        <p:grpSpPr>
          <a:xfrm>
            <a:off x="10740042" y="5638986"/>
            <a:ext cx="1538026" cy="1538262"/>
            <a:chOff x="10153525" y="-301660"/>
            <a:chExt cx="1453515" cy="1453515"/>
          </a:xfrm>
        </p:grpSpPr>
        <p:pic>
          <p:nvPicPr>
            <p:cNvPr id="4" name="图片 3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5" name="文本框 4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42585" cy="3949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2116" b="1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116" b="1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567557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theme" Target="../theme/theme2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5" Type="http://schemas.openxmlformats.org/officeDocument/2006/relationships/slideLayout" Target="../slideLayouts/slideLayout9.xml"/><Relationship Id="rId4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181390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99" r:id="rId2"/>
    <p:sldLayoutId id="2147483652" r:id="rId3"/>
    <p:sldLayoutId id="2147483682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24517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2" r:id="rId2"/>
    <p:sldLayoutId id="2147483703" r:id="rId3"/>
    <p:sldLayoutId id="2147483704" r:id="rId4"/>
    <p:sldLayoutId id="2147483705" r:id="rId5"/>
    <p:sldLayoutId id="2147483706" r:id="rId6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slide" Target="slide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762368" y="3581389"/>
            <a:ext cx="10514874" cy="160009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232" b="1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第</a:t>
            </a:r>
            <a:r>
              <a:rPr lang="en-US" altLang="zh-CN" sz="4232" b="1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2</a:t>
            </a:r>
            <a:r>
              <a:rPr lang="zh-CN" altLang="en-US" sz="4232" b="1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课时　复式统计表</a:t>
            </a:r>
            <a:r>
              <a:rPr lang="en-US" altLang="zh-CN" sz="4232" b="1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(1)</a:t>
            </a:r>
            <a:endParaRPr lang="zh-CN" altLang="en-US" sz="4232" b="1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88614824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5"/>
          <p:cNvSpPr>
            <a:spLocks noChangeArrowheads="1"/>
          </p:cNvSpPr>
          <p:nvPr/>
        </p:nvSpPr>
        <p:spPr bwMode="auto">
          <a:xfrm>
            <a:off x="1853022" y="1865726"/>
            <a:ext cx="8703138" cy="2243931"/>
          </a:xfrm>
          <a:prstGeom prst="rect">
            <a:avLst/>
          </a:prstGeom>
          <a:noFill/>
          <a:ln w="38100" cap="flat">
            <a:solidFill>
              <a:srgbClr val="3D7351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314700" y="2526026"/>
            <a:ext cx="54737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5400" b="1" smtClean="0">
                <a:latin typeface="+mn-ea"/>
              </a:rPr>
              <a:t>本课结束</a:t>
            </a:r>
            <a:endParaRPr lang="zh-CN" altLang="en-US" sz="5400" b="1">
              <a:latin typeface="+mn-ea"/>
            </a:endParaRPr>
          </a:p>
        </p:txBody>
      </p:sp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1981200" y="2025316"/>
            <a:ext cx="8460660" cy="1965675"/>
          </a:xfrm>
          <a:prstGeom prst="rect">
            <a:avLst/>
          </a:prstGeom>
          <a:noFill/>
          <a:ln w="38100" cap="flat">
            <a:solidFill>
              <a:srgbClr val="3D7351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053802" y="4393804"/>
            <a:ext cx="8301577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/>
            <a:r>
              <a:rPr lang="zh-CN" altLang="en-US" sz="2400" smtClean="0"/>
              <a:t>更多精彩内容请登录</a:t>
            </a:r>
            <a:r>
              <a:rPr lang="zh-CN" altLang="en-US" sz="280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志鸿优化网</a:t>
            </a:r>
            <a:endParaRPr lang="en-US" altLang="zh-CN" sz="2400" smtClean="0"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algn="ctr" fontAlgn="auto"/>
            <a:r>
              <a:rPr lang="en-US" altLang="zh-CN" sz="2400" smtClean="0"/>
              <a:t>http</a:t>
            </a:r>
            <a:r>
              <a:rPr lang="en-US" altLang="zh-CN" sz="2400"/>
              <a:t>://</a:t>
            </a:r>
            <a:r>
              <a:rPr lang="en-US" altLang="zh-CN" sz="2400" smtClean="0"/>
              <a:t>www.zhyh.org/</a:t>
            </a:r>
            <a:endParaRPr lang="en-US" altLang="zh-CN" sz="2400"/>
          </a:p>
        </p:txBody>
      </p:sp>
    </p:spTree>
    <p:extLst>
      <p:ext uri="{BB962C8B-B14F-4D97-AF65-F5344CB8AC3E}">
        <p14:creationId xmlns:p14="http://schemas.microsoft.com/office/powerpoint/2010/main" val="1852345590"/>
      </p:ext>
    </p:extLst>
  </p:cSld>
  <p:clrMapOvr>
    <a:masterClrMapping/>
  </p:clrMapOvr>
  <p:timing>
    <p:tnLst>
      <p:par>
        <p:cTn id="1" dur="indefinite" restart="never" nodeType="tmRoot"/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500417" y="336338"/>
            <a:ext cx="2646878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目    录</a:t>
            </a:r>
            <a:endParaRPr lang="zh-CN" altLang="en-US" sz="66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rgbClr val="FFFF00"/>
              </a:soli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</a:endParaRPr>
          </a:p>
        </p:txBody>
      </p:sp>
      <p:sp>
        <p:nvSpPr>
          <p:cNvPr id="25" name="圆角矩形 24">
            <a:hlinkClick r:id="rId2" action="ppaction://hlinksldjump"/>
          </p:cNvPr>
          <p:cNvSpPr/>
          <p:nvPr/>
        </p:nvSpPr>
        <p:spPr>
          <a:xfrm>
            <a:off x="1459813" y="1992087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>
                <a:latin typeface="华文隶书" panose="02010800040101010101" pitchFamily="2" charset="-122"/>
                <a:ea typeface="华文隶书" panose="02010800040101010101" pitchFamily="2" charset="-122"/>
              </a:rPr>
              <a:t>基础巩固</a:t>
            </a:r>
            <a:endParaRPr lang="zh-CN" altLang="en-US" sz="3600" dirty="0"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26" name="圆角矩形 25">
            <a:hlinkClick r:id="rId3" action="ppaction://hlinksldjump"/>
          </p:cNvPr>
          <p:cNvSpPr/>
          <p:nvPr/>
        </p:nvSpPr>
        <p:spPr>
          <a:xfrm>
            <a:off x="3826328" y="3225639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能力提升</a:t>
            </a:r>
            <a:endParaRPr lang="zh-CN" altLang="en-US" sz="3600" dirty="0"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27" name="圆角矩形 26">
            <a:hlinkClick r:id="rId4" action="ppaction://hlinksldjump"/>
          </p:cNvPr>
          <p:cNvSpPr/>
          <p:nvPr/>
        </p:nvSpPr>
        <p:spPr>
          <a:xfrm>
            <a:off x="6487885" y="4459191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>
                <a:latin typeface="华文隶书" panose="02010800040101010101" pitchFamily="2" charset="-122"/>
                <a:ea typeface="华文隶书" panose="02010800040101010101" pitchFamily="2" charset="-122"/>
              </a:rPr>
              <a:t>智慧拓展</a:t>
            </a:r>
            <a:endParaRPr lang="zh-CN" altLang="en-US" sz="3600" dirty="0"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2203318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16" name="图片 15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基础巩固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/>
          </p:cNvSpPr>
          <p:nvPr/>
        </p:nvSpPr>
        <p:spPr>
          <a:xfrm>
            <a:off x="450850" y="837910"/>
            <a:ext cx="11290300" cy="121764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一、填一填。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下表是甲、乙两个商店一周的糖果销售情况。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96837225"/>
              </p:ext>
            </p:extLst>
          </p:nvPr>
        </p:nvGraphicFramePr>
        <p:xfrm>
          <a:off x="450850" y="2055551"/>
          <a:ext cx="11290300" cy="1901952"/>
        </p:xfrm>
        <a:graphic>
          <a:graphicData uri="http://schemas.openxmlformats.org/drawingml/2006/table">
            <a:tbl>
              <a:tblPr firstRow="1" firstCol="1" bandRow="1"/>
              <a:tblGrid>
                <a:gridCol w="2822575"/>
                <a:gridCol w="2822575"/>
                <a:gridCol w="2822575"/>
                <a:gridCol w="2822575"/>
              </a:tblGrid>
              <a:tr h="178308"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糖果种类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巧克力糖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奶糖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薄荷糖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8308"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甲商店销量</a:t>
                      </a:r>
                      <a:r>
                        <a:rPr lang="en-US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/</a:t>
                      </a:r>
                      <a:r>
                        <a:rPr lang="zh-CN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颗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90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70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20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8308"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乙商店销量</a:t>
                      </a:r>
                      <a:r>
                        <a:rPr lang="en-US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/</a:t>
                      </a:r>
                      <a:r>
                        <a:rPr lang="zh-CN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颗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88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69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23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" name="矩形 3"/>
          <p:cNvSpPr>
            <a:spLocks/>
          </p:cNvSpPr>
          <p:nvPr/>
        </p:nvSpPr>
        <p:spPr>
          <a:xfrm>
            <a:off x="450850" y="3980791"/>
            <a:ext cx="11290300" cy="180857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观察上表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甲商店的奶糖销量比乙商店多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颗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乙商店再卖出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颗巧克力糖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就和甲商店卖出的巧克力糖一样多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三种糖果中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的销量最多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的销量最少。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8" name="矩形 17"/>
          <p:cNvSpPr>
            <a:spLocks noChangeAspect="1"/>
          </p:cNvSpPr>
          <p:nvPr/>
        </p:nvSpPr>
        <p:spPr>
          <a:xfrm>
            <a:off x="7925445" y="3992030"/>
            <a:ext cx="389850" cy="6412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1</a:t>
            </a:r>
            <a:endParaRPr lang="zh-CN" altLang="en-US" sz="3200"/>
          </a:p>
        </p:txBody>
      </p:sp>
      <p:sp>
        <p:nvSpPr>
          <p:cNvPr id="19" name="矩形 18"/>
          <p:cNvSpPr>
            <a:spLocks noChangeAspect="1"/>
          </p:cNvSpPr>
          <p:nvPr/>
        </p:nvSpPr>
        <p:spPr>
          <a:xfrm>
            <a:off x="940683" y="4592200"/>
            <a:ext cx="389850" cy="6412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endParaRPr lang="zh-CN" altLang="en-US" sz="3200"/>
          </a:p>
        </p:txBody>
      </p:sp>
      <p:sp>
        <p:nvSpPr>
          <p:cNvPr id="20" name="矩形 19"/>
          <p:cNvSpPr>
            <a:spLocks noChangeAspect="1"/>
          </p:cNvSpPr>
          <p:nvPr/>
        </p:nvSpPr>
        <p:spPr>
          <a:xfrm>
            <a:off x="1063690" y="5168645"/>
            <a:ext cx="1826141" cy="6359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</a:rPr>
              <a:t>巧克力糖</a:t>
            </a:r>
            <a:endParaRPr lang="zh-CN" altLang="en-US" sz="3200"/>
          </a:p>
        </p:txBody>
      </p:sp>
      <p:sp>
        <p:nvSpPr>
          <p:cNvPr id="21" name="矩形 20"/>
          <p:cNvSpPr>
            <a:spLocks noChangeAspect="1"/>
          </p:cNvSpPr>
          <p:nvPr/>
        </p:nvSpPr>
        <p:spPr>
          <a:xfrm>
            <a:off x="5296642" y="5168645"/>
            <a:ext cx="1415772" cy="6359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</a:rPr>
              <a:t>薄荷糖</a:t>
            </a:r>
            <a:endParaRPr lang="zh-CN" altLang="en-US" sz="3200"/>
          </a:p>
        </p:txBody>
      </p:sp>
    </p:spTree>
    <p:extLst>
      <p:ext uri="{BB962C8B-B14F-4D97-AF65-F5344CB8AC3E}">
        <p14:creationId xmlns:p14="http://schemas.microsoft.com/office/powerpoint/2010/main" val="2024154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0" grpId="0"/>
      <p:bldP spid="2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/>
          </p:cNvSpPr>
          <p:nvPr/>
        </p:nvSpPr>
        <p:spPr>
          <a:xfrm>
            <a:off x="450850" y="585627"/>
            <a:ext cx="11290300" cy="121764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下面是某小学三年级男、女生参加各类课程的人数情况统计表。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每人限参加一种。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/>
          </p:cNvSpPr>
          <p:nvPr/>
        </p:nvSpPr>
        <p:spPr>
          <a:xfrm>
            <a:off x="462727" y="1911406"/>
            <a:ext cx="5633273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参加各类课程的男生人数情</a:t>
            </a:r>
            <a:r>
              <a:rPr lang="zh-CN" altLang="zh-CN" sz="320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况</a:t>
            </a:r>
            <a:r>
              <a:rPr lang="en-US" altLang="zh-CN" sz="320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/>
          </p:cNvSpPr>
          <p:nvPr/>
        </p:nvSpPr>
        <p:spPr>
          <a:xfrm>
            <a:off x="6221690" y="1911406"/>
            <a:ext cx="5519460" cy="60478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en-US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参加各类课程的女生人数情况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22776176"/>
              </p:ext>
            </p:extLst>
          </p:nvPr>
        </p:nvGraphicFramePr>
        <p:xfrm>
          <a:off x="678024" y="2702806"/>
          <a:ext cx="5188520" cy="1664208"/>
        </p:xfrm>
        <a:graphic>
          <a:graphicData uri="http://schemas.openxmlformats.org/drawingml/2006/table">
            <a:tbl>
              <a:tblPr firstRow="1" firstCol="1" bandRow="1"/>
              <a:tblGrid>
                <a:gridCol w="1037704"/>
                <a:gridCol w="1037704"/>
                <a:gridCol w="1037704"/>
                <a:gridCol w="1037704"/>
                <a:gridCol w="1037704"/>
              </a:tblGrid>
              <a:tr h="297599"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课程种类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种植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养殖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手工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烹饪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7599"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人数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36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22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10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15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83226814"/>
              </p:ext>
            </p:extLst>
          </p:nvPr>
        </p:nvGraphicFramePr>
        <p:xfrm>
          <a:off x="6529180" y="2702808"/>
          <a:ext cx="5101165" cy="1664208"/>
        </p:xfrm>
        <a:graphic>
          <a:graphicData uri="http://schemas.openxmlformats.org/drawingml/2006/table">
            <a:tbl>
              <a:tblPr firstRow="1" firstCol="1" bandRow="1"/>
              <a:tblGrid>
                <a:gridCol w="1020233"/>
                <a:gridCol w="1020233"/>
                <a:gridCol w="1020233"/>
                <a:gridCol w="1020233"/>
                <a:gridCol w="1020233"/>
              </a:tblGrid>
              <a:tr h="348969"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课程种类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种植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养殖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手工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烹饪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8969"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人数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12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20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26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15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924849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/>
          </p:cNvSpPr>
          <p:nvPr/>
        </p:nvSpPr>
        <p:spPr>
          <a:xfrm>
            <a:off x="450850" y="722087"/>
            <a:ext cx="11290300" cy="119571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把上面的两个表合成为一个复式统计表。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某小学三年级男生和女生参加各类课程的人数情况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08491839"/>
              </p:ext>
            </p:extLst>
          </p:nvPr>
        </p:nvGraphicFramePr>
        <p:xfrm>
          <a:off x="450850" y="1917799"/>
          <a:ext cx="11290300" cy="1901952"/>
        </p:xfrm>
        <a:graphic>
          <a:graphicData uri="http://schemas.openxmlformats.org/drawingml/2006/table">
            <a:tbl>
              <a:tblPr firstRow="1" firstCol="1" bandRow="1"/>
              <a:tblGrid>
                <a:gridCol w="2258060"/>
                <a:gridCol w="2258060"/>
                <a:gridCol w="2258060"/>
                <a:gridCol w="2258060"/>
                <a:gridCol w="2258060"/>
              </a:tblGrid>
              <a:tr h="178308"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课程种类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种植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养殖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手工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烹饪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8308"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男生人数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书宋_GBK" panose="03000509000000000000" pitchFamily="65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书宋_GBK" panose="03000509000000000000" pitchFamily="65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书宋_GBK" panose="03000509000000000000" pitchFamily="65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书宋_GBK" panose="03000509000000000000" pitchFamily="65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8308"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女生人数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书宋_GBK" panose="03000509000000000000" pitchFamily="65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书宋_GBK" panose="03000509000000000000" pitchFamily="65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书宋_GBK" panose="03000509000000000000" pitchFamily="65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书宋_GBK" panose="03000509000000000000" pitchFamily="65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" name="矩形 3"/>
          <p:cNvSpPr>
            <a:spLocks/>
          </p:cNvSpPr>
          <p:nvPr/>
        </p:nvSpPr>
        <p:spPr>
          <a:xfrm>
            <a:off x="450850" y="3806130"/>
            <a:ext cx="11290300" cy="180857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该校三年级男生参加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课程的人数最多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参加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课程的男生人数和女生人数一样多。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参加这几类课程的一共有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人。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3632229" y="2528186"/>
            <a:ext cx="595035" cy="6412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36</a:t>
            </a:r>
            <a:endParaRPr lang="zh-CN" altLang="en-US" sz="320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871996" y="2528186"/>
            <a:ext cx="595035" cy="6412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22</a:t>
            </a:r>
            <a:endParaRPr lang="zh-CN" altLang="en-US" sz="320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7998747" y="2528186"/>
            <a:ext cx="595035" cy="6412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10</a:t>
            </a:r>
            <a:endParaRPr lang="zh-CN" altLang="en-US" sz="320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10361803" y="2528186"/>
            <a:ext cx="595035" cy="6412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15</a:t>
            </a:r>
            <a:endParaRPr lang="zh-CN" altLang="en-US" sz="3200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3632229" y="3185412"/>
            <a:ext cx="595035" cy="6412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12</a:t>
            </a:r>
            <a:endParaRPr lang="zh-CN" altLang="en-US" sz="3200"/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5871996" y="3185412"/>
            <a:ext cx="595035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20</a:t>
            </a:r>
            <a:endParaRPr lang="zh-CN" altLang="en-US" sz="3200"/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7998747" y="3185412"/>
            <a:ext cx="595035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26</a:t>
            </a:r>
            <a:endParaRPr lang="zh-CN" altLang="en-US" sz="3200"/>
          </a:p>
        </p:txBody>
      </p:sp>
      <p:sp>
        <p:nvSpPr>
          <p:cNvPr id="12" name="矩形 11"/>
          <p:cNvSpPr>
            <a:spLocks noChangeAspect="1"/>
          </p:cNvSpPr>
          <p:nvPr/>
        </p:nvSpPr>
        <p:spPr>
          <a:xfrm>
            <a:off x="10361803" y="3185412"/>
            <a:ext cx="595035" cy="6412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15</a:t>
            </a:r>
            <a:endParaRPr lang="zh-CN" altLang="en-US" sz="3200"/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4937048" y="3826678"/>
            <a:ext cx="1005403" cy="6359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</a:rPr>
              <a:t>种植</a:t>
            </a:r>
            <a:endParaRPr lang="zh-CN" altLang="en-US" sz="3200"/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10156618" y="3826678"/>
            <a:ext cx="1005403" cy="6359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</a:rPr>
              <a:t>烹饪</a:t>
            </a:r>
            <a:endParaRPr lang="zh-CN" altLang="en-US" sz="3200"/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5635989" y="4998779"/>
            <a:ext cx="800219" cy="6412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156</a:t>
            </a:r>
            <a:endParaRPr lang="zh-CN" altLang="en-US" sz="3200"/>
          </a:p>
        </p:txBody>
      </p:sp>
    </p:spTree>
    <p:extLst>
      <p:ext uri="{BB962C8B-B14F-4D97-AF65-F5344CB8AC3E}">
        <p14:creationId xmlns:p14="http://schemas.microsoft.com/office/powerpoint/2010/main" val="35197190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21" name="组合 20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23" name="平行四边形 22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平行四边形 23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平行四边形 24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平行四边形 25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2" name="矩形 21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28" name="图片 27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9" name="文本框 28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能力提升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/>
          </p:cNvSpPr>
          <p:nvPr/>
        </p:nvSpPr>
        <p:spPr>
          <a:xfrm>
            <a:off x="450850" y="939640"/>
            <a:ext cx="11290300" cy="180857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二、选一选。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某游泳馆里两名运动员进行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米游泳训练的成绩如下表。在这五次成绩中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小亮的最差成绩与小明的最好成绩相差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秒。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94230365"/>
              </p:ext>
            </p:extLst>
          </p:nvPr>
        </p:nvGraphicFramePr>
        <p:xfrm>
          <a:off x="450850" y="2900390"/>
          <a:ext cx="11290299" cy="1901952"/>
        </p:xfrm>
        <a:graphic>
          <a:graphicData uri="http://schemas.openxmlformats.org/drawingml/2006/table">
            <a:tbl>
              <a:tblPr firstRow="1" firstCol="1" bandRow="1"/>
              <a:tblGrid>
                <a:gridCol w="3103259"/>
                <a:gridCol w="1637408"/>
                <a:gridCol w="1637408"/>
                <a:gridCol w="1637408"/>
                <a:gridCol w="1637408"/>
                <a:gridCol w="1637408"/>
              </a:tblGrid>
              <a:tr h="633984"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次数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第一次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第二次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第三次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第四次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第五次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33984"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小明的成绩</a:t>
                      </a:r>
                      <a:r>
                        <a:rPr lang="en-US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/</a:t>
                      </a:r>
                      <a:r>
                        <a:rPr lang="zh-CN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秒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121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119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115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116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107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33984"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小亮的成绩</a:t>
                      </a:r>
                      <a:r>
                        <a:rPr lang="en-US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/</a:t>
                      </a:r>
                      <a:r>
                        <a:rPr lang="zh-CN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秒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120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123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121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120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119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" name="矩形 3"/>
          <p:cNvSpPr>
            <a:spLocks/>
          </p:cNvSpPr>
          <p:nvPr/>
        </p:nvSpPr>
        <p:spPr>
          <a:xfrm>
            <a:off x="450850" y="4916868"/>
            <a:ext cx="3258905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A.15	B.2	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C.16 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0325805" y="2163437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3200"/>
          </a:p>
        </p:txBody>
      </p:sp>
    </p:spTree>
    <p:extLst>
      <p:ext uri="{BB962C8B-B14F-4D97-AF65-F5344CB8AC3E}">
        <p14:creationId xmlns:p14="http://schemas.microsoft.com/office/powerpoint/2010/main" val="4290858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/>
          </p:cNvSpPr>
          <p:nvPr/>
        </p:nvSpPr>
        <p:spPr>
          <a:xfrm>
            <a:off x="450850" y="552848"/>
            <a:ext cx="11290300" cy="239950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要统计以下选项中的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制成复式统计表更合适。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三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班男生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分钟跳绳成绩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三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班男生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50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米短跑成绩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三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班男、女生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分钟跳绳成绩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849679" y="663410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3200"/>
          </a:p>
        </p:txBody>
      </p:sp>
    </p:spTree>
    <p:extLst>
      <p:ext uri="{BB962C8B-B14F-4D97-AF65-F5344CB8AC3E}">
        <p14:creationId xmlns:p14="http://schemas.microsoft.com/office/powerpoint/2010/main" val="7851858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21" name="图片 20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智慧拓展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/>
          </p:cNvSpPr>
          <p:nvPr/>
        </p:nvSpPr>
        <p:spPr>
          <a:xfrm>
            <a:off x="450850" y="787110"/>
            <a:ext cx="11290300" cy="168078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0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三、想一想</a:t>
            </a:r>
            <a:r>
              <a:rPr lang="en-US" altLang="zh-CN" sz="3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0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填一填。</a:t>
            </a:r>
            <a:endParaRPr lang="zh-CN" altLang="zh-CN" sz="30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某小学开展环保教育活动</a:t>
            </a:r>
            <a:r>
              <a:rPr lang="en-US" altLang="zh-CN" sz="3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下面是三年级两个班三个组的同学捡饮料瓶数量的统计表。</a:t>
            </a:r>
            <a:endParaRPr lang="zh-CN" altLang="zh-CN" sz="30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92344534"/>
              </p:ext>
            </p:extLst>
          </p:nvPr>
        </p:nvGraphicFramePr>
        <p:xfrm>
          <a:off x="450850" y="2483468"/>
          <a:ext cx="11290299" cy="1901952"/>
        </p:xfrm>
        <a:graphic>
          <a:graphicData uri="http://schemas.openxmlformats.org/drawingml/2006/table">
            <a:tbl>
              <a:tblPr firstRow="1" firstCol="1" bandRow="1"/>
              <a:tblGrid>
                <a:gridCol w="3804732"/>
                <a:gridCol w="2495189"/>
                <a:gridCol w="2495189"/>
                <a:gridCol w="2495189"/>
              </a:tblGrid>
              <a:tr h="633984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3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组别</a:t>
                      </a:r>
                      <a:endParaRPr lang="zh-CN" sz="30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3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第一组</a:t>
                      </a:r>
                      <a:endParaRPr lang="zh-CN" sz="30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3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第二组</a:t>
                      </a:r>
                      <a:endParaRPr lang="zh-CN" sz="30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3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第三组</a:t>
                      </a:r>
                      <a:endParaRPr lang="zh-CN" sz="30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33984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3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三</a:t>
                      </a:r>
                      <a:r>
                        <a:rPr lang="en-US" sz="3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(1)</a:t>
                      </a:r>
                      <a:r>
                        <a:rPr lang="zh-CN" sz="3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班捡瓶个数</a:t>
                      </a:r>
                      <a:endParaRPr lang="zh-CN" sz="30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22</a:t>
                      </a:r>
                      <a:endParaRPr lang="zh-CN" sz="30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18</a:t>
                      </a:r>
                      <a:endParaRPr lang="zh-CN" sz="30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00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书宋_GBK" panose="03000509000000000000" pitchFamily="65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30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33984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3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三</a:t>
                      </a:r>
                      <a:r>
                        <a:rPr lang="en-US" sz="3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(2)</a:t>
                      </a:r>
                      <a:r>
                        <a:rPr lang="zh-CN" sz="3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班捡瓶个数</a:t>
                      </a:r>
                      <a:endParaRPr lang="zh-CN" sz="30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19</a:t>
                      </a:r>
                      <a:endParaRPr lang="zh-CN" sz="30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00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书宋_GBK" panose="03000509000000000000" pitchFamily="65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30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00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书宋_GBK" panose="03000509000000000000" pitchFamily="65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30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" name="矩形 3"/>
          <p:cNvSpPr>
            <a:spLocks/>
          </p:cNvSpPr>
          <p:nvPr/>
        </p:nvSpPr>
        <p:spPr>
          <a:xfrm>
            <a:off x="450850" y="4361561"/>
            <a:ext cx="11290300" cy="225529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0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3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根据下面的文字完成表格。</a:t>
            </a:r>
            <a:endParaRPr lang="zh-CN" altLang="zh-CN" sz="30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三</a:t>
            </a:r>
            <a:r>
              <a:rPr lang="en-US" altLang="zh-CN" sz="3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3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班一共捡了</a:t>
            </a:r>
            <a:r>
              <a:rPr lang="en-US" altLang="zh-CN" sz="3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65</a:t>
            </a:r>
            <a:r>
              <a:rPr lang="zh-CN" altLang="zh-CN" sz="3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个饮料瓶</a:t>
            </a:r>
            <a:r>
              <a:rPr lang="en-US" altLang="zh-CN" sz="3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30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三</a:t>
            </a:r>
            <a:r>
              <a:rPr lang="en-US" altLang="zh-CN" sz="3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3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班一共捡了</a:t>
            </a:r>
            <a:r>
              <a:rPr lang="en-US" altLang="zh-CN" sz="3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66</a:t>
            </a:r>
            <a:r>
              <a:rPr lang="zh-CN" altLang="zh-CN" sz="3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个饮料瓶</a:t>
            </a:r>
            <a:r>
              <a:rPr lang="en-US" altLang="zh-CN" sz="3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30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三</a:t>
            </a:r>
            <a:r>
              <a:rPr lang="en-US" altLang="zh-CN" sz="3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3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班第二组比第三组少捡</a:t>
            </a:r>
            <a:r>
              <a:rPr lang="en-US" altLang="zh-CN" sz="3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3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</a:t>
            </a:r>
            <a:r>
              <a:rPr lang="zh-CN" altLang="zh-CN" sz="30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30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0212789" y="3132612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25</a:t>
            </a:r>
            <a:endParaRPr lang="zh-CN" altLang="en-US" sz="3200"/>
          </a:p>
        </p:txBody>
      </p:sp>
      <p:sp>
        <p:nvSpPr>
          <p:cNvPr id="16" name="矩形 15"/>
          <p:cNvSpPr/>
          <p:nvPr/>
        </p:nvSpPr>
        <p:spPr>
          <a:xfrm>
            <a:off x="7726443" y="3776786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23</a:t>
            </a:r>
            <a:endParaRPr lang="zh-CN" altLang="en-US" sz="3200"/>
          </a:p>
        </p:txBody>
      </p:sp>
      <p:sp>
        <p:nvSpPr>
          <p:cNvPr id="17" name="矩形 16"/>
          <p:cNvSpPr/>
          <p:nvPr/>
        </p:nvSpPr>
        <p:spPr>
          <a:xfrm>
            <a:off x="10212789" y="3776786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24</a:t>
            </a:r>
            <a:endParaRPr lang="zh-CN" altLang="en-US" sz="3200"/>
          </a:p>
        </p:txBody>
      </p:sp>
    </p:spTree>
    <p:extLst>
      <p:ext uri="{BB962C8B-B14F-4D97-AF65-F5344CB8AC3E}">
        <p14:creationId xmlns:p14="http://schemas.microsoft.com/office/powerpoint/2010/main" val="2707275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/>
          </p:cNvSpPr>
          <p:nvPr/>
        </p:nvSpPr>
        <p:spPr>
          <a:xfrm>
            <a:off x="450850" y="1376007"/>
            <a:ext cx="11290300" cy="121764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三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班第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组同学捡的饮料瓶最多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比最少的组多捡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1466850" y="1376007"/>
            <a:ext cx="662361" cy="6412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(1)</a:t>
            </a:r>
            <a:endParaRPr lang="zh-CN" altLang="en-US" sz="320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398392" y="1376007"/>
            <a:ext cx="595035" cy="6359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</a:rPr>
              <a:t>三</a:t>
            </a:r>
            <a:endParaRPr lang="zh-CN" altLang="en-US" sz="320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871815" y="1990672"/>
            <a:ext cx="389850" cy="6412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7</a:t>
            </a:r>
            <a:endParaRPr lang="zh-CN" altLang="en-US" sz="3200"/>
          </a:p>
        </p:txBody>
      </p:sp>
    </p:spTree>
    <p:extLst>
      <p:ext uri="{BB962C8B-B14F-4D97-AF65-F5344CB8AC3E}">
        <p14:creationId xmlns:p14="http://schemas.microsoft.com/office/powerpoint/2010/main" val="6003209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3BAEC52-59F7-4328-AB73-0F916ADBF193}" vid="{58DBEABC-D800-4B69-8CEC-6F66A7DFD12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新模板</Template>
  <TotalTime>362</TotalTime>
  <Words>600</Words>
  <Application>Microsoft Office PowerPoint</Application>
  <PresentationFormat>宽屏</PresentationFormat>
  <Paragraphs>135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10</vt:i4>
      </vt:variant>
    </vt:vector>
  </HeadingPairs>
  <TitlesOfParts>
    <vt:vector size="24" baseType="lpstr">
      <vt:lpstr>NEU-BZ-S92</vt:lpstr>
      <vt:lpstr>方正书宋_GBK</vt:lpstr>
      <vt:lpstr>黑体</vt:lpstr>
      <vt:lpstr>华文琥珀</vt:lpstr>
      <vt:lpstr>华文隶书</vt:lpstr>
      <vt:lpstr>华文新魏</vt:lpstr>
      <vt:lpstr>隶书</vt:lpstr>
      <vt:lpstr>宋体</vt:lpstr>
      <vt:lpstr>微软雅黑</vt:lpstr>
      <vt:lpstr>Arial</vt:lpstr>
      <vt:lpstr>Calibri</vt:lpstr>
      <vt:lpstr>Times New Roman</vt:lpstr>
      <vt:lpstr>Office 主题</vt:lpstr>
      <vt:lpstr>专业教辅课件Q:251490010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Windows User</cp:lastModifiedBy>
  <cp:revision>49</cp:revision>
  <dcterms:created xsi:type="dcterms:W3CDTF">2021-07-19T03:09:34Z</dcterms:created>
  <dcterms:modified xsi:type="dcterms:W3CDTF">2026-02-11T09:51:06Z</dcterms:modified>
</cp:coreProperties>
</file>