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2"/>
  </p:notesMasterIdLst>
  <p:sldIdLst>
    <p:sldId id="256" r:id="rId2"/>
    <p:sldId id="731" r:id="rId3"/>
    <p:sldId id="732" r:id="rId4"/>
    <p:sldId id="737" r:id="rId5"/>
    <p:sldId id="738" r:id="rId6"/>
    <p:sldId id="733" r:id="rId7"/>
    <p:sldId id="736" r:id="rId8"/>
    <p:sldId id="739" r:id="rId9"/>
    <p:sldId id="734" r:id="rId10"/>
    <p:sldId id="735" r:id="rId11"/>
  </p:sldIdLst>
  <p:sldSz cx="11522075" cy="6480175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5pPr>
    <a:lvl6pPr marL="22860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6pPr>
    <a:lvl7pPr marL="27432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7pPr>
    <a:lvl8pPr marL="32004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8pPr>
    <a:lvl9pPr marL="36576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53" userDrawn="1">
          <p15:clr>
            <a:srgbClr val="A4A3A4"/>
          </p15:clr>
        </p15:guide>
        <p15:guide id="2" pos="272" userDrawn="1">
          <p15:clr>
            <a:srgbClr val="A4A3A4"/>
          </p15:clr>
        </p15:guide>
        <p15:guide id="3" orient="horz" pos="40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60093"/>
    <a:srgbClr val="339966"/>
    <a:srgbClr val="E3261E"/>
    <a:srgbClr val="B53D5A"/>
    <a:srgbClr val="5F5F5F"/>
    <a:srgbClr val="993366"/>
    <a:srgbClr val="FF3399"/>
    <a:srgbClr val="DDDDDD"/>
    <a:srgbClr val="B2B2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5494" autoAdjust="0"/>
  </p:normalViewPr>
  <p:slideViewPr>
    <p:cSldViewPr>
      <p:cViewPr varScale="1">
        <p:scale>
          <a:sx n="97" d="100"/>
          <a:sy n="97" d="100"/>
        </p:scale>
        <p:origin x="96" y="84"/>
      </p:cViewPr>
      <p:guideLst>
        <p:guide orient="horz" pos="453"/>
        <p:guide pos="272"/>
        <p:guide orient="horz" pos="40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30" d="100"/>
        <a:sy n="13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124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noProof="1" dirty="0">
                <a:ea typeface="黑体" panose="02010609060101010101" pitchFamily="49" charset="-122"/>
              </a:defRPr>
            </a:lvl1pPr>
          </a:lstStyle>
          <a:p>
            <a:fld id="{A64CA497-71E0-4184-919F-D45F39379D11}" type="slidenum">
              <a:rPr lang="zh-CN" altLang="en-US"/>
              <a:pPr/>
              <a:t>‹#›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4782253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10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581476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1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1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1.png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16421" y="1655911"/>
            <a:ext cx="11017224" cy="432048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wrap="none" lIns="91440" tIns="45720" rIns="91440" bIns="45720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zh-CN" altLang="en-US" sz="11500" b="0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课堂</a:t>
            </a:r>
            <a:r>
              <a:rPr lang="zh-CN" altLang="en-US" sz="11500" b="0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练习</a:t>
            </a:r>
            <a:endParaRPr lang="zh-CN" altLang="en-US" sz="11500" b="0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glow rad="139700">
                  <a:schemeClr val="accent3">
                    <a:satMod val="175000"/>
                    <a:alpha val="40000"/>
                  </a:scheme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6119616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093681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云形 2"/>
          <p:cNvSpPr/>
          <p:nvPr userDrawn="1"/>
        </p:nvSpPr>
        <p:spPr>
          <a:xfrm>
            <a:off x="7561635" y="0"/>
            <a:ext cx="3960440" cy="1512168"/>
          </a:xfrm>
          <a:prstGeom prst="cloud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00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基础巩固</a:t>
            </a:r>
            <a:endParaRPr lang="zh-CN" altLang="en-US" sz="40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grpSp>
        <p:nvGrpSpPr>
          <p:cNvPr id="4" name="组合 3"/>
          <p:cNvGrpSpPr/>
          <p:nvPr userDrawn="1"/>
        </p:nvGrpSpPr>
        <p:grpSpPr>
          <a:xfrm>
            <a:off x="10149898" y="5328319"/>
            <a:ext cx="1453515" cy="1453515"/>
            <a:chOff x="10153525" y="-301660"/>
            <a:chExt cx="1453515" cy="1453515"/>
          </a:xfrm>
        </p:grpSpPr>
        <p:pic>
          <p:nvPicPr>
            <p:cNvPr id="5" name="图片 4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6" name="文本框 5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5410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000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524695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-1.8049E-6 4.94855E-7 L -1.8049E-6 -0.07202 " pathEditMode="relative" rAng="0" ptsTypes="AA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01"/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云形 2"/>
          <p:cNvSpPr/>
          <p:nvPr userDrawn="1"/>
        </p:nvSpPr>
        <p:spPr>
          <a:xfrm>
            <a:off x="7561635" y="0"/>
            <a:ext cx="3960440" cy="1512168"/>
          </a:xfrm>
          <a:prstGeom prst="cloud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0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能力提升</a:t>
            </a:r>
            <a:endParaRPr lang="zh-CN" altLang="en-US" sz="40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grpSp>
        <p:nvGrpSpPr>
          <p:cNvPr id="4" name="组合 3"/>
          <p:cNvGrpSpPr/>
          <p:nvPr userDrawn="1"/>
        </p:nvGrpSpPr>
        <p:grpSpPr>
          <a:xfrm>
            <a:off x="10149898" y="5328319"/>
            <a:ext cx="1453515" cy="1453515"/>
            <a:chOff x="10153525" y="-301660"/>
            <a:chExt cx="1453515" cy="1453515"/>
          </a:xfrm>
        </p:grpSpPr>
        <p:pic>
          <p:nvPicPr>
            <p:cNvPr id="5" name="图片 4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6" name="文本框 5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5410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000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410370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云形 1"/>
          <p:cNvSpPr/>
          <p:nvPr userDrawn="1"/>
        </p:nvSpPr>
        <p:spPr>
          <a:xfrm>
            <a:off x="7561635" y="0"/>
            <a:ext cx="3960440" cy="1512168"/>
          </a:xfrm>
          <a:prstGeom prst="cloud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0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智慧拓展</a:t>
            </a:r>
            <a:endParaRPr lang="zh-CN" altLang="en-US" sz="40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grpSp>
        <p:nvGrpSpPr>
          <p:cNvPr id="3" name="组合 2"/>
          <p:cNvGrpSpPr/>
          <p:nvPr userDrawn="1"/>
        </p:nvGrpSpPr>
        <p:grpSpPr>
          <a:xfrm>
            <a:off x="10149898" y="5328319"/>
            <a:ext cx="1453515" cy="1453515"/>
            <a:chOff x="10153525" y="-301660"/>
            <a:chExt cx="1453515" cy="1453515"/>
          </a:xfrm>
        </p:grpSpPr>
        <p:pic>
          <p:nvPicPr>
            <p:cNvPr id="4" name="图片 3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5" name="文本框 4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5410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000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12894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895060" y="736068"/>
            <a:ext cx="9690513" cy="4520243"/>
            <a:chOff x="895060" y="736068"/>
            <a:chExt cx="9690513" cy="4520243"/>
          </a:xfrm>
        </p:grpSpPr>
        <p:sp>
          <p:nvSpPr>
            <p:cNvPr id="4" name="文本框 3"/>
            <p:cNvSpPr txBox="1"/>
            <p:nvPr userDrawn="1"/>
          </p:nvSpPr>
          <p:spPr>
            <a:xfrm>
              <a:off x="1728109" y="1442143"/>
              <a:ext cx="8117928" cy="2800767"/>
            </a:xfrm>
            <a:prstGeom prst="rect">
              <a:avLst/>
            </a:prstGeom>
            <a:gradFill>
              <a:gsLst>
                <a:gs pos="47000">
                  <a:schemeClr val="accent1">
                    <a:lumMod val="5000"/>
                    <a:lumOff val="95000"/>
                  </a:schemeClr>
                </a:gs>
                <a:gs pos="2000">
                  <a:schemeClr val="accent1">
                    <a:lumMod val="45000"/>
                    <a:lumOff val="55000"/>
                  </a:schemeClr>
                </a:gs>
                <a:gs pos="89000">
                  <a:srgbClr val="C5EAA7"/>
                </a:gs>
                <a:gs pos="100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  <a:effectLst>
              <a:glow rad="533400">
                <a:schemeClr val="accent1">
                  <a:alpha val="40000"/>
                </a:schemeClr>
              </a:glow>
              <a:outerShdw blurRad="50800" dist="50800" dir="3720000" algn="ctr" rotWithShape="0">
                <a:srgbClr val="000000">
                  <a:alpha val="43137"/>
                </a:srgbClr>
              </a:outerShdw>
              <a:reflection endPos="0" dist="50800" dir="5400000" sy="-100000" algn="bl" rotWithShape="0"/>
              <a:softEdge rad="127000"/>
            </a:effectLst>
          </p:spPr>
          <p:txBody>
            <a:bodyPr wrap="none" rtlCol="0">
              <a:spAutoFit/>
            </a:bodyPr>
            <a:lstStyle/>
            <a:p>
              <a:r>
                <a:rPr lang="zh-CN" altLang="en-US" sz="8800" dirty="0" smtClean="0">
                  <a:solidFill>
                    <a:schemeClr val="accent2"/>
                  </a:solidFill>
                  <a:effectLst>
                    <a:outerShdw dist="50800" dir="5400000" algn="ctr" rotWithShape="0">
                      <a:srgbClr val="000000">
                        <a:alpha val="60000"/>
                      </a:srgbClr>
                    </a:outerShdw>
                  </a:effectLst>
                  <a:latin typeface="隶书" panose="02010509060101010101" pitchFamily="49" charset="-122"/>
                  <a:ea typeface="隶书" panose="02010509060101010101" pitchFamily="49" charset="-122"/>
                </a:rPr>
                <a:t>路漫漫其修远兮</a:t>
              </a:r>
              <a:endParaRPr lang="en-US" altLang="zh-CN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endParaRPr>
            </a:p>
            <a:p>
              <a:r>
                <a:rPr lang="zh-CN" altLang="en-US" sz="8800" dirty="0" smtClean="0">
                  <a:solidFill>
                    <a:schemeClr val="accent2"/>
                  </a:solidFill>
                  <a:effectLst>
                    <a:outerShdw dist="50800" dir="5400000" algn="ctr" rotWithShape="0">
                      <a:srgbClr val="000000">
                        <a:alpha val="60000"/>
                      </a:srgbClr>
                    </a:outerShdw>
                  </a:effectLst>
                  <a:latin typeface="隶书" panose="02010509060101010101" pitchFamily="49" charset="-122"/>
                  <a:ea typeface="隶书" panose="02010509060101010101" pitchFamily="49" charset="-122"/>
                </a:rPr>
                <a:t>吾将上下而求索</a:t>
              </a:r>
              <a:endParaRPr lang="en-US" altLang="zh-CN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pic>
          <p:nvPicPr>
            <p:cNvPr id="3" name="图片 2" descr="阴影"/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895060" y="736068"/>
              <a:ext cx="9690513" cy="452024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42607902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0" y="6240412"/>
            <a:ext cx="11522075" cy="239763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3024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0" y="633267"/>
            <a:ext cx="11522075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0" y="0"/>
            <a:ext cx="11522075" cy="62863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024" dirty="0"/>
          </a:p>
        </p:txBody>
      </p:sp>
    </p:spTree>
    <p:extLst>
      <p:ext uri="{BB962C8B-B14F-4D97-AF65-F5344CB8AC3E}">
        <p14:creationId xmlns:p14="http://schemas.microsoft.com/office/powerpoint/2010/main" val="13455861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89" r:id="rId2"/>
    <p:sldLayoutId id="2147483690" r:id="rId3"/>
    <p:sldLayoutId id="2147483691" r:id="rId4"/>
    <p:sldLayoutId id="2147483692" r:id="rId5"/>
    <p:sldLayoutId id="2147483694" r:id="rId6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158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5pPr>
      <a:lvl6pPr marL="432008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6pPr>
      <a:lvl7pPr marL="864017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7pPr>
      <a:lvl8pPr marL="1296025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8pPr>
      <a:lvl9pPr marL="1728033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24006" indent="-324006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024" kern="1200">
          <a:solidFill>
            <a:schemeClr val="tx1"/>
          </a:solidFill>
          <a:latin typeface="+mn-lt"/>
          <a:ea typeface="+mn-ea"/>
          <a:cs typeface="+mn-cs"/>
        </a:defRPr>
      </a:lvl1pPr>
      <a:lvl2pPr marL="702013" indent="-270005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646" kern="1200">
          <a:solidFill>
            <a:schemeClr val="tx1"/>
          </a:solidFill>
          <a:latin typeface="+mn-lt"/>
          <a:ea typeface="+mn-ea"/>
          <a:cs typeface="+mn-cs"/>
        </a:defRPr>
      </a:lvl2pPr>
      <a:lvl3pPr marL="1080021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268" kern="1200">
          <a:solidFill>
            <a:schemeClr val="tx1"/>
          </a:solidFill>
          <a:latin typeface="+mn-lt"/>
          <a:ea typeface="+mn-ea"/>
          <a:cs typeface="+mn-cs"/>
        </a:defRPr>
      </a:lvl3pPr>
      <a:lvl4pPr marL="1512029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1944037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376046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2808054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240062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3672070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1pPr>
      <a:lvl2pPr marL="43200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2pPr>
      <a:lvl3pPr marL="864017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3pPr>
      <a:lvl4pPr marL="1296025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4pPr>
      <a:lvl5pPr marL="1728033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5pPr>
      <a:lvl6pPr marL="2160041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6pPr>
      <a:lvl7pPr marL="259205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7pPr>
      <a:lvl8pPr marL="302405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8pPr>
      <a:lvl9pPr marL="3456066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5" Type="http://schemas.openxmlformats.org/officeDocument/2006/relationships/audio" Target="../media/audio1.wav"/><Relationship Id="rId4" Type="http://schemas.openxmlformats.org/officeDocument/2006/relationships/slide" Target="slide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720477" y="3384103"/>
            <a:ext cx="9937104" cy="1512168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00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一　有余数的除法</a:t>
            </a:r>
          </a:p>
          <a:p>
            <a:pPr algn="ctr"/>
            <a:r>
              <a:rPr lang="zh-CN" altLang="en-US" sz="400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第</a:t>
            </a:r>
            <a:r>
              <a:rPr lang="en-US" altLang="zh-CN" sz="400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4</a:t>
            </a:r>
            <a:r>
              <a:rPr lang="zh-CN" altLang="en-US" sz="400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课时　解决问题</a:t>
            </a:r>
            <a:r>
              <a:rPr lang="en-US" altLang="zh-CN" sz="400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(</a:t>
            </a:r>
            <a:r>
              <a:rPr lang="zh-CN" altLang="en-US" sz="400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一</a:t>
            </a:r>
            <a:r>
              <a:rPr lang="en-US" altLang="zh-CN" sz="400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)</a:t>
            </a:r>
            <a:endParaRPr lang="zh-CN" altLang="en-US" sz="400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79081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竖卷形 2"/>
          <p:cNvSpPr/>
          <p:nvPr/>
        </p:nvSpPr>
        <p:spPr>
          <a:xfrm>
            <a:off x="504453" y="791815"/>
            <a:ext cx="1872208" cy="4824536"/>
          </a:xfrm>
          <a:prstGeom prst="verticalScrol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latin typeface="+mj-ea"/>
                <a:ea typeface="+mj-ea"/>
              </a:rPr>
              <a:t>导</a:t>
            </a:r>
            <a:endParaRPr lang="en-US" altLang="zh-CN" sz="5400" dirty="0" smtClean="0">
              <a:latin typeface="+mj-ea"/>
              <a:ea typeface="+mj-ea"/>
            </a:endParaRPr>
          </a:p>
          <a:p>
            <a:pPr algn="ctr"/>
            <a:endParaRPr lang="en-US" altLang="zh-CN" sz="5400" dirty="0" smtClean="0">
              <a:latin typeface="+mj-ea"/>
              <a:ea typeface="+mj-ea"/>
            </a:endParaRPr>
          </a:p>
          <a:p>
            <a:pPr algn="ctr"/>
            <a:r>
              <a:rPr lang="zh-CN" altLang="en-US" sz="5400" dirty="0" smtClean="0">
                <a:latin typeface="+mj-ea"/>
                <a:ea typeface="+mj-ea"/>
              </a:rPr>
              <a:t>航</a:t>
            </a:r>
            <a:endParaRPr lang="zh-CN" altLang="en-US" sz="5400" dirty="0">
              <a:latin typeface="+mj-ea"/>
              <a:ea typeface="+mj-ea"/>
            </a:endParaRPr>
          </a:p>
        </p:txBody>
      </p:sp>
      <p:sp>
        <p:nvSpPr>
          <p:cNvPr id="5" name="云形 4">
            <a:hlinkClick r:id="rId2" action="ppaction://hlinksldjump"/>
          </p:cNvPr>
          <p:cNvSpPr/>
          <p:nvPr/>
        </p:nvSpPr>
        <p:spPr>
          <a:xfrm>
            <a:off x="4608909" y="791815"/>
            <a:ext cx="3960440" cy="1512168"/>
          </a:xfrm>
          <a:prstGeom prst="cloud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00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基础巩固</a:t>
            </a:r>
            <a:endParaRPr lang="zh-CN" altLang="en-US" sz="40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6" name="云形 5">
            <a:hlinkClick r:id="rId3" action="ppaction://hlinksldjump"/>
          </p:cNvPr>
          <p:cNvSpPr/>
          <p:nvPr/>
        </p:nvSpPr>
        <p:spPr>
          <a:xfrm>
            <a:off x="4608854" y="2520007"/>
            <a:ext cx="3960440" cy="1512168"/>
          </a:xfrm>
          <a:prstGeom prst="cloud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0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能力提升</a:t>
            </a:r>
            <a:endParaRPr lang="zh-CN" altLang="en-US" sz="40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7" name="云形 6">
            <a:hlinkClick r:id="rId4" action="ppaction://hlinksldjump"/>
          </p:cNvPr>
          <p:cNvSpPr/>
          <p:nvPr/>
        </p:nvSpPr>
        <p:spPr>
          <a:xfrm>
            <a:off x="4608854" y="4248199"/>
            <a:ext cx="3960440" cy="1512168"/>
          </a:xfrm>
          <a:prstGeom prst="cloud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0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智慧拓展</a:t>
            </a:r>
            <a:endParaRPr lang="zh-CN" altLang="en-US" sz="40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8" name="动作按钮: 自定义 7">
            <a:hlinkClick r:id="rId2" action="ppaction://hlinksldjump" highlightClick="1">
              <a:snd r:embed="rId5" name="chimes.wav"/>
            </a:hlinkClick>
          </p:cNvPr>
          <p:cNvSpPr/>
          <p:nvPr/>
        </p:nvSpPr>
        <p:spPr>
          <a:xfrm>
            <a:off x="4608456" y="785396"/>
            <a:ext cx="3960838" cy="1583903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动作按钮: 自定义 8">
            <a:hlinkClick r:id="rId3" action="ppaction://hlinksldjump" highlightClick="1">
              <a:snd r:embed="rId5" name="chimes.wav"/>
            </a:hlinkClick>
          </p:cNvPr>
          <p:cNvSpPr/>
          <p:nvPr/>
        </p:nvSpPr>
        <p:spPr>
          <a:xfrm>
            <a:off x="4607232" y="2489614"/>
            <a:ext cx="3960838" cy="1583903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动作按钮: 自定义 9">
            <a:hlinkClick r:id="rId4" action="ppaction://hlinksldjump" highlightClick="1">
              <a:snd r:embed="rId5" name="chimes.wav"/>
            </a:hlinkClick>
          </p:cNvPr>
          <p:cNvSpPr/>
          <p:nvPr/>
        </p:nvSpPr>
        <p:spPr>
          <a:xfrm>
            <a:off x="4579234" y="4229699"/>
            <a:ext cx="3960838" cy="1583903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513369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800"/>
                            </p:stCondLst>
                            <p:childTnLst>
                              <p:par>
                                <p:cTn id="1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100"/>
                            </p:stCondLst>
                            <p:childTnLst>
                              <p:par>
                                <p:cTn id="2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719807"/>
            <a:ext cx="2770310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一、填一填</a:t>
            </a:r>
            <a:r>
              <a:rPr lang="zh-CN" altLang="zh-CN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。</a:t>
            </a:r>
            <a:r>
              <a:rPr lang="en-US" altLang="zh-CN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61950" y="1871935"/>
            <a:ext cx="595035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>
                <a:solidFill>
                  <a:schemeClr val="tx1"/>
                </a:solidFill>
                <a:ea typeface="宋体" panose="02010600030101010101" pitchFamily="2" charset="-122"/>
              </a:rPr>
              <a:t>1</a:t>
            </a:r>
            <a:r>
              <a:rPr lang="en-US" altLang="zh-CN" smtClean="0">
                <a:solidFill>
                  <a:schemeClr val="tx1"/>
                </a:solidFill>
                <a:ea typeface="宋体" panose="02010600030101010101" pitchFamily="2" charset="-122"/>
              </a:rPr>
              <a:t>. </a:t>
            </a:r>
            <a:endParaRPr lang="zh-CN" altLang="en-US">
              <a:solidFill>
                <a:schemeClr val="tx1"/>
              </a:solidFill>
            </a:endParaRPr>
          </a:p>
        </p:txBody>
      </p:sp>
      <p:pic>
        <p:nvPicPr>
          <p:cNvPr id="4" name="JM2QXR26.eps" descr="id:2147487808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34194" y="1398227"/>
            <a:ext cx="7375115" cy="1568155"/>
          </a:xfrm>
          <a:prstGeom prst="rect">
            <a:avLst/>
          </a:prstGeom>
        </p:spPr>
      </p:pic>
      <p:sp>
        <p:nvSpPr>
          <p:cNvPr id="5" name="矩形 4"/>
          <p:cNvSpPr>
            <a:spLocks noChangeAspect="1"/>
          </p:cNvSpPr>
          <p:nvPr/>
        </p:nvSpPr>
        <p:spPr>
          <a:xfrm>
            <a:off x="361950" y="3168079"/>
            <a:ext cx="10807700" cy="180857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(1)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小鸭排在第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5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个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应坐第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节车厢。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(2)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小猴排在第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13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个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应坐第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节车厢。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(3)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小狗排在第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20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个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应坐第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节车厢。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273357" y="3168079"/>
            <a:ext cx="492443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mtClean="0">
                <a:ea typeface="楷体" panose="02010609060101010101" pitchFamily="49" charset="-122"/>
              </a:rPr>
              <a:t>2 </a:t>
            </a:r>
            <a:endParaRPr lang="zh-CN" altLang="en-US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400997" y="3756509"/>
            <a:ext cx="389850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mtClean="0">
                <a:ea typeface="楷体" panose="02010609060101010101" pitchFamily="49" charset="-122"/>
              </a:rPr>
              <a:t>5</a:t>
            </a:r>
            <a:endParaRPr lang="zh-CN" altLang="en-US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5400997" y="4391253"/>
            <a:ext cx="389850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mtClean="0">
                <a:ea typeface="楷体" panose="02010609060101010101" pitchFamily="49" charset="-122"/>
              </a:rPr>
              <a:t>7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245122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655911"/>
            <a:ext cx="10807700" cy="237757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瓶水可以倒满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8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个杯子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倒满这样的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45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杯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至少需要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瓶水。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李叔叔要运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30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个西瓜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他每次最多运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7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个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至少需要运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次。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9865493" y="1652250"/>
            <a:ext cx="389850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mtClean="0">
                <a:ea typeface="楷体" panose="02010609060101010101" pitchFamily="49" charset="-122"/>
              </a:rPr>
              <a:t>6</a:t>
            </a:r>
            <a:endParaRPr lang="zh-CN" altLang="en-US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10009509" y="2813423"/>
            <a:ext cx="389850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mtClean="0">
                <a:ea typeface="楷体" panose="02010609060101010101" pitchFamily="49" charset="-122"/>
              </a:rPr>
              <a:t>5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841875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007839"/>
            <a:ext cx="10807700" cy="417229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二、选一选。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小明带了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20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元钱去书店买故事书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每本故事书的价格是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7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元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他最多可以买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本故事书。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		</a:t>
            </a:r>
            <a:r>
              <a:rPr lang="zh-CN" altLang="zh-CN" smtClean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		</a:t>
            </a:r>
            <a:r>
              <a:rPr lang="zh-CN" altLang="zh-CN" smtClean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4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实验小学开展了研学实践活动。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VR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体验馆一次可以进去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8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人体验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二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(1)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班有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45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名学生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至少要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次才能全部体验完。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5	</a:t>
            </a:r>
            <a:r>
              <a:rPr lang="en-US" altLang="zh-CN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	</a:t>
            </a:r>
            <a:r>
              <a:rPr lang="zh-CN" altLang="zh-CN" smtClean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6	</a:t>
            </a:r>
            <a:r>
              <a:rPr lang="en-US" altLang="zh-CN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	</a:t>
            </a:r>
            <a:r>
              <a:rPr lang="zh-CN" altLang="zh-CN" smtClean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7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168749" y="2159967"/>
            <a:ext cx="699230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mtClean="0"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en-US" altLang="zh-CN" smtClean="0"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endParaRPr lang="zh-CN" altLang="en-US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6697141" y="3960167"/>
            <a:ext cx="596638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566808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079847"/>
            <a:ext cx="10807700" cy="121764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三、解决问题。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张桌子最多坐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6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人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一共有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44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人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至少需要几张桌子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61950" y="2309126"/>
            <a:ext cx="10807700" cy="121764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44</a:t>
            </a:r>
            <a:r>
              <a:rPr lang="en-US" altLang="zh-CN">
                <a:latin typeface="楷体" panose="02010609060101010101" pitchFamily="49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÷</a:t>
            </a: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6=7(</a:t>
            </a:r>
            <a:r>
              <a:rPr lang="zh-CN" altLang="zh-CN">
                <a:ea typeface="楷体" panose="02010609060101010101" pitchFamily="49" charset="-122"/>
                <a:cs typeface="Times New Roman" panose="02020603050405020304" pitchFamily="18" charset="0"/>
              </a:rPr>
              <a:t>张</a:t>
            </a: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>
                <a:latin typeface="楷体" panose="02010609060101010101" pitchFamily="49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……</a:t>
            </a: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2(</a:t>
            </a:r>
            <a:r>
              <a:rPr lang="zh-CN" altLang="zh-CN">
                <a:ea typeface="楷体" panose="02010609060101010101" pitchFamily="49" charset="-122"/>
                <a:cs typeface="Times New Roman" panose="02020603050405020304" pitchFamily="18" charset="0"/>
              </a:rPr>
              <a:t>人</a:t>
            </a: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7+1=8(</a:t>
            </a:r>
            <a:r>
              <a:rPr lang="zh-CN" altLang="zh-CN">
                <a:ea typeface="楷体" panose="02010609060101010101" pitchFamily="49" charset="-122"/>
                <a:cs typeface="Times New Roman" panose="02020603050405020304" pitchFamily="18" charset="0"/>
              </a:rPr>
              <a:t>张</a:t>
            </a: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6945315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935831"/>
            <a:ext cx="10807700" cy="62671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(1)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要写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29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个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福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字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至少需要几分钟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JM2QXR27.eps" descr="id:2147487822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6337101" y="1727919"/>
            <a:ext cx="3740955" cy="1893570"/>
          </a:xfrm>
          <a:prstGeom prst="rect">
            <a:avLst/>
          </a:prstGeom>
        </p:spPr>
      </p:pic>
      <p:sp>
        <p:nvSpPr>
          <p:cNvPr id="4" name="矩形 3"/>
          <p:cNvSpPr>
            <a:spLocks noChangeAspect="1"/>
          </p:cNvSpPr>
          <p:nvPr/>
        </p:nvSpPr>
        <p:spPr>
          <a:xfrm>
            <a:off x="361950" y="3786867"/>
            <a:ext cx="10807700" cy="121764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(2)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每个班级贴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5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个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福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字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这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29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个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福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字够贴几个班级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还剩几个</a:t>
            </a:r>
            <a:r>
              <a:rPr lang="en-US" altLang="zh-CN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? 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361950" y="1531668"/>
            <a:ext cx="10807700" cy="121764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29</a:t>
            </a:r>
            <a:r>
              <a:rPr lang="en-US" altLang="zh-CN">
                <a:latin typeface="楷体" panose="02010609060101010101" pitchFamily="49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÷</a:t>
            </a: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4=7(</a:t>
            </a:r>
            <a:r>
              <a:rPr lang="zh-CN" altLang="zh-CN">
                <a:ea typeface="楷体" panose="02010609060101010101" pitchFamily="49" charset="-122"/>
                <a:cs typeface="Times New Roman" panose="02020603050405020304" pitchFamily="18" charset="0"/>
              </a:rPr>
              <a:t>分</a:t>
            </a: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>
                <a:latin typeface="楷体" panose="02010609060101010101" pitchFamily="49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……</a:t>
            </a: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1(</a:t>
            </a:r>
            <a:r>
              <a:rPr lang="zh-CN" altLang="zh-CN">
                <a:ea typeface="楷体" panose="02010609060101010101" pitchFamily="49" charset="-122"/>
                <a:cs typeface="Times New Roman" panose="02020603050405020304" pitchFamily="18" charset="0"/>
              </a:rPr>
              <a:t>个</a:t>
            </a: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7+1=8(</a:t>
            </a:r>
            <a:r>
              <a:rPr lang="zh-CN" altLang="zh-CN">
                <a:ea typeface="楷体" panose="02010609060101010101" pitchFamily="49" charset="-122"/>
                <a:cs typeface="Times New Roman" panose="02020603050405020304" pitchFamily="18" charset="0"/>
              </a:rPr>
              <a:t>分</a:t>
            </a: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361950" y="5001093"/>
            <a:ext cx="4152099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29</a:t>
            </a:r>
            <a:r>
              <a:rPr lang="en-US" altLang="zh-CN">
                <a:latin typeface="楷体" panose="02010609060101010101" pitchFamily="49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÷</a:t>
            </a: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5=5(</a:t>
            </a:r>
            <a:r>
              <a:rPr lang="zh-CN" altLang="zh-CN">
                <a:ea typeface="楷体" panose="02010609060101010101" pitchFamily="49" charset="-122"/>
                <a:cs typeface="Times New Roman" panose="02020603050405020304" pitchFamily="18" charset="0"/>
              </a:rPr>
              <a:t>个</a:t>
            </a: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>
                <a:latin typeface="楷体" panose="02010609060101010101" pitchFamily="49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……</a:t>
            </a: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4(</a:t>
            </a:r>
            <a:r>
              <a:rPr lang="zh-CN" altLang="zh-CN">
                <a:ea typeface="楷体" panose="02010609060101010101" pitchFamily="49" charset="-122"/>
                <a:cs typeface="Times New Roman" panose="02020603050405020304" pitchFamily="18" charset="0"/>
              </a:rPr>
              <a:t>个</a:t>
            </a:r>
            <a:r>
              <a:rPr lang="en-US" altLang="zh-CN" smtClean="0"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4319040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439887"/>
            <a:ext cx="10807700" cy="121764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某班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47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名同学开展分组学习交流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每张桌子有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8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个座位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至少需要几张这样的桌子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61950" y="2678999"/>
            <a:ext cx="10807700" cy="121764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47</a:t>
            </a:r>
            <a:r>
              <a:rPr lang="en-US" altLang="zh-CN">
                <a:latin typeface="楷体" panose="02010609060101010101" pitchFamily="49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÷</a:t>
            </a: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8=5(</a:t>
            </a:r>
            <a:r>
              <a:rPr lang="zh-CN" altLang="zh-CN">
                <a:ea typeface="楷体" panose="02010609060101010101" pitchFamily="49" charset="-122"/>
                <a:cs typeface="Times New Roman" panose="02020603050405020304" pitchFamily="18" charset="0"/>
              </a:rPr>
              <a:t>张</a:t>
            </a: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>
                <a:latin typeface="楷体" panose="02010609060101010101" pitchFamily="49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……</a:t>
            </a: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7(</a:t>
            </a:r>
            <a:r>
              <a:rPr lang="zh-CN" altLang="zh-CN">
                <a:ea typeface="楷体" panose="02010609060101010101" pitchFamily="49" charset="-122"/>
                <a:cs typeface="Times New Roman" panose="02020603050405020304" pitchFamily="18" charset="0"/>
              </a:rPr>
              <a:t>人</a:t>
            </a: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5+1=6(</a:t>
            </a:r>
            <a:r>
              <a:rPr lang="zh-CN" altLang="zh-CN">
                <a:ea typeface="楷体" panose="02010609060101010101" pitchFamily="49" charset="-122"/>
                <a:cs typeface="Times New Roman" panose="02020603050405020304" pitchFamily="18" charset="0"/>
              </a:rPr>
              <a:t>张</a:t>
            </a: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143037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965997"/>
            <a:ext cx="10807700" cy="239950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四、想一想。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将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60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个面包放到盘子里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每个大盘最多放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9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个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每个小盘最多放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个。要使大盘和小盘搭配能正好放下这些面包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且用的盘子数量最少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则需要几个大盘和几个小盘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61950" y="3365500"/>
            <a:ext cx="10807700" cy="180857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60</a:t>
            </a:r>
            <a:r>
              <a:rPr lang="en-US" altLang="zh-CN">
                <a:latin typeface="楷体" panose="02010609060101010101" pitchFamily="49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÷</a:t>
            </a: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9=6(</a:t>
            </a:r>
            <a:r>
              <a:rPr lang="zh-CN" altLang="zh-CN">
                <a:ea typeface="楷体" panose="02010609060101010101" pitchFamily="49" charset="-122"/>
                <a:cs typeface="Times New Roman" panose="02020603050405020304" pitchFamily="18" charset="0"/>
              </a:rPr>
              <a:t>个</a:t>
            </a: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>
                <a:latin typeface="楷体" panose="02010609060101010101" pitchFamily="49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……</a:t>
            </a: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6(</a:t>
            </a:r>
            <a:r>
              <a:rPr lang="zh-CN" altLang="zh-CN">
                <a:ea typeface="楷体" panose="02010609060101010101" pitchFamily="49" charset="-122"/>
                <a:cs typeface="Times New Roman" panose="02020603050405020304" pitchFamily="18" charset="0"/>
              </a:rPr>
              <a:t>个</a:t>
            </a: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6</a:t>
            </a:r>
            <a:r>
              <a:rPr lang="en-US" altLang="zh-CN">
                <a:latin typeface="楷体" panose="02010609060101010101" pitchFamily="49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÷</a:t>
            </a: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3=2(</a:t>
            </a:r>
            <a:r>
              <a:rPr lang="zh-CN" altLang="zh-CN">
                <a:ea typeface="楷体" panose="02010609060101010101" pitchFamily="49" charset="-122"/>
                <a:cs typeface="Times New Roman" panose="02020603050405020304" pitchFamily="18" charset="0"/>
              </a:rPr>
              <a:t>个</a:t>
            </a: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ea typeface="楷体" panose="02010609060101010101" pitchFamily="49" charset="-122"/>
                <a:cs typeface="Times New Roman" panose="02020603050405020304" pitchFamily="18" charset="0"/>
              </a:rPr>
              <a:t>需要</a:t>
            </a: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6</a:t>
            </a:r>
            <a:r>
              <a:rPr lang="zh-CN" altLang="zh-CN">
                <a:ea typeface="楷体" panose="02010609060101010101" pitchFamily="49" charset="-122"/>
                <a:cs typeface="Times New Roman" panose="02020603050405020304" pitchFamily="18" charset="0"/>
              </a:rPr>
              <a:t>个大盘和</a:t>
            </a: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zh-CN">
                <a:ea typeface="楷体" panose="02010609060101010101" pitchFamily="49" charset="-122"/>
                <a:cs typeface="Times New Roman" panose="02020603050405020304" pitchFamily="18" charset="0"/>
              </a:rPr>
              <a:t>个小盘。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7502497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>
        <p15:prstTrans prst="origami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theme/theme1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3BAEC52-59F7-4328-AB73-0F916ADBF193}" vid="{58DBEABC-D800-4B69-8CEC-6F66A7DFD12F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351</TotalTime>
  <Words>315</Words>
  <Application>Microsoft Office PowerPoint</Application>
  <PresentationFormat>自定义</PresentationFormat>
  <Paragraphs>45</Paragraphs>
  <Slides>10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22" baseType="lpstr">
      <vt:lpstr>NEU-BZ-S92</vt:lpstr>
      <vt:lpstr>方正楷体_GBK</vt:lpstr>
      <vt:lpstr>黑体</vt:lpstr>
      <vt:lpstr>华文琥珀</vt:lpstr>
      <vt:lpstr>华文新魏</vt:lpstr>
      <vt:lpstr>楷体</vt:lpstr>
      <vt:lpstr>隶书</vt:lpstr>
      <vt:lpstr>宋体</vt:lpstr>
      <vt:lpstr>Arial</vt:lpstr>
      <vt:lpstr>Calibri</vt:lpstr>
      <vt:lpstr>Times New Roman</vt:lpstr>
      <vt:lpstr>专业教辅课件Q:251490010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AutoBVT</cp:lastModifiedBy>
  <cp:revision>66</cp:revision>
  <dcterms:created xsi:type="dcterms:W3CDTF">2020-07-20T09:37:23Z</dcterms:created>
  <dcterms:modified xsi:type="dcterms:W3CDTF">2026-02-28T03:29:52Z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TAG2">
    <vt:lpwstr>0008007650000000000001024140</vt:lpwstr>
  </property>
  <property fmtid="{D5CDD505-2E9C-101B-9397-08002B2CF9AE}" pid="3" name="KSOProductBuildVer">
    <vt:lpwstr>2052-10.1.0.7698</vt:lpwstr>
  </property>
</Properties>
</file>