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61E"/>
    <a:srgbClr val="D60093"/>
    <a:srgbClr val="339966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950" y="1079847"/>
            <a:ext cx="10807700" cy="4228850"/>
            <a:chOff x="361950" y="1079847"/>
            <a:chExt cx="10807700" cy="4228850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079847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一、选一选。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学校走廊按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红、黄、蓝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的顺序将三种颜色的灯笼循环布置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16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个灯笼是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色。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红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	</a:t>
              </a:r>
              <a:r>
                <a:rPr lang="zh-CN" altLang="zh-CN" smtClean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黄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	</a:t>
              </a:r>
              <a:r>
                <a:rPr lang="zh-CN" altLang="zh-CN" smtClean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③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蓝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○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□</a:t>
              </a:r>
              <a:r>
                <a:rPr lang="en-US" altLang="zh-CN" smtClean="0">
                  <a:solidFill>
                    <a:srgbClr val="000000"/>
                  </a:solidFill>
                  <a:latin typeface="NEU-BZ-S92"/>
                  <a:ea typeface="NEU-BZ-S92"/>
                  <a:cs typeface="Times New Roman" panose="02020603050405020304" pitchFamily="18" charset="0"/>
                </a:rPr>
                <a:t>☆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</a:rPr>
                <a:t>△</a:t>
              </a:r>
              <a:r>
                <a:rPr lang="en-US" altLang="zh-CN" smtClean="0">
                  <a:solidFill>
                    <a:srgbClr val="000000"/>
                  </a:solidFill>
                  <a:latin typeface="NEU-BZ-S92"/>
                  <a:ea typeface="NEU-BZ-S92"/>
                  <a:cs typeface="Times New Roman" panose="02020603050405020304" pitchFamily="18" charset="0"/>
                </a:rPr>
                <a:t>  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○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□</a:t>
              </a:r>
              <a:r>
                <a:rPr lang="en-US" altLang="zh-CN" smtClean="0">
                  <a:solidFill>
                    <a:srgbClr val="000000"/>
                  </a:solidFill>
                  <a:latin typeface="NEU-BZ-S92"/>
                  <a:ea typeface="NEU-BZ-S92"/>
                  <a:cs typeface="Times New Roman" panose="02020603050405020304" pitchFamily="18" charset="0"/>
                </a:rPr>
                <a:t>☆</a:t>
              </a:r>
              <a:r>
                <a:rPr lang="en-US" altLang="zh-CN" smtClean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</a:rPr>
                <a:t>△</a:t>
              </a:r>
              <a:r>
                <a:rPr lang="en-US" altLang="zh-CN" smtClean="0">
                  <a:solidFill>
                    <a:srgbClr val="000000"/>
                  </a:solidFill>
                  <a:latin typeface="NEU-BZ-S92"/>
                  <a:ea typeface="NEU-BZ-S92"/>
                  <a:cs typeface="Times New Roman" panose="02020603050405020304" pitchFamily="18" charset="0"/>
                </a:rPr>
                <a:t>   </a:t>
              </a:r>
              <a:r>
                <a:rPr lang="en-US" altLang="zh-CN" smtClean="0">
                  <a:solidFill>
                    <a:srgbClr val="000000"/>
                  </a:solidFill>
                  <a:latin typeface="楷体" panose="02010609060101010101" pitchFamily="49" charset="-122"/>
                  <a:ea typeface="方正楷体_GBK" panose="03000509000000000000" pitchFamily="65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照这样排列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个图形是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○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zh-CN" smtClean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en-US" altLang="zh-CN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</a:rPr>
                <a:t>△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zh-CN" smtClean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③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66613" y="3558263"/>
              <a:ext cx="432048" cy="38295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4893" y="3558263"/>
              <a:ext cx="432048" cy="38295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12965" y="4752255"/>
              <a:ext cx="432048" cy="382952"/>
            </a:xfrm>
            <a:prstGeom prst="rect">
              <a:avLst/>
            </a:prstGeom>
          </p:spPr>
        </p:pic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72805" y="2231975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0477" y="396007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二、画一画。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的顺序继续摆下去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 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像这样画下去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照这样排下去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8.eps" descr="id:21474878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93" y="2447999"/>
            <a:ext cx="5904656" cy="421344"/>
          </a:xfrm>
          <a:prstGeom prst="rect">
            <a:avLst/>
          </a:prstGeom>
        </p:spPr>
      </p:pic>
      <p:pic>
        <p:nvPicPr>
          <p:cNvPr id="4" name="JM2QXR29.eps" descr="id:214748785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64493" y="3625418"/>
            <a:ext cx="5616624" cy="41032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8857381" y="1727919"/>
            <a:ext cx="6848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 </a:t>
            </a:r>
            <a:endParaRPr lang="zh-CN" altLang="en-US"/>
          </a:p>
        </p:txBody>
      </p:sp>
      <p:pic>
        <p:nvPicPr>
          <p:cNvPr id="6" name="JM2QXR132-1.eps" descr="id:2147484830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76661" y="2996383"/>
            <a:ext cx="499948" cy="49994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437101" y="4233426"/>
            <a:ext cx="379068" cy="379068"/>
          </a:xfrm>
          <a:prstGeom prst="ellipse">
            <a:avLst/>
          </a:prstGeom>
          <a:noFill/>
          <a:ln>
            <a:solidFill>
              <a:srgbClr val="E32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02049" y="4266192"/>
            <a:ext cx="379068" cy="379068"/>
          </a:xfrm>
          <a:prstGeom prst="ellipse">
            <a:avLst/>
          </a:prstGeom>
          <a:noFill/>
          <a:ln>
            <a:solidFill>
              <a:srgbClr val="E32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50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将一些垃圾分类卡片按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可回收物、有害垃圾、厨余垃圾、其他垃圾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的规律循环摆放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张卡片是什么卡片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960427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可回收物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音乐课上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节奏按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强拍、弱拍、弱拍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的规律循环播放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拍是什么节奏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42679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拍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强拍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工人用黑色和白色的油漆粉刷花园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围栏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毛毛发现围栏的颜色是有规律的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请你用自己喜欢的方式表示出这样的规律。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30.eps" descr="id:21474878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52725" y="3087217"/>
            <a:ext cx="4659917" cy="10076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100732"/>
            <a:ext cx="550022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块木板是什么颜色的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6802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请你提出其他数学问题并解答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30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(2)19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黑色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241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老师让学生排成一列队伍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这列队伍的人数比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少。这些学生如果按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的顺序循环报数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那么最后一人报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的顺序循环报数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那么最后一人报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。这列队伍一共有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36901" y="3731603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23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317</Words>
  <Application>Microsoft Office PowerPoint</Application>
  <PresentationFormat>自定义</PresentationFormat>
  <Paragraphs>40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2026-02-28T04:36:37Z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