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6" r:id="rId2"/>
    <p:sldId id="731" r:id="rId3"/>
    <p:sldId id="732" r:id="rId4"/>
    <p:sldId id="737" r:id="rId5"/>
    <p:sldId id="738" r:id="rId6"/>
    <p:sldId id="733" r:id="rId7"/>
    <p:sldId id="736" r:id="rId8"/>
    <p:sldId id="739" r:id="rId9"/>
    <p:sldId id="740" r:id="rId10"/>
    <p:sldId id="734" r:id="rId11"/>
    <p:sldId id="735" r:id="rId12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272" userDrawn="1">
          <p15:clr>
            <a:srgbClr val="A4A3A4"/>
          </p15:clr>
        </p15:guide>
        <p15:guide id="3" orient="horz" pos="4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5494" autoAdjust="0"/>
  </p:normalViewPr>
  <p:slideViewPr>
    <p:cSldViewPr>
      <p:cViewPr varScale="1">
        <p:scale>
          <a:sx n="97" d="100"/>
          <a:sy n="97" d="100"/>
        </p:scale>
        <p:origin x="90" y="84"/>
      </p:cViewPr>
      <p:guideLst>
        <p:guide orient="horz" pos="453"/>
        <p:guide pos="272"/>
        <p:guide orient="horz" pos="40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11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16421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zh-CN" altLang="en-US" sz="11500" b="0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1500" b="0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1500" b="0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基础巩固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4" name="图片 3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5" name="文本框 4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895060" y="736068"/>
            <a:ext cx="9690513" cy="4520243"/>
            <a:chOff x="895060" y="736068"/>
            <a:chExt cx="9690513" cy="4520243"/>
          </a:xfrm>
        </p:grpSpPr>
        <p:sp>
          <p:nvSpPr>
            <p:cNvPr id="4" name="文本框 3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3" name="图片 2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895060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89" r:id="rId2"/>
    <p:sldLayoutId id="2147483690" r:id="rId3"/>
    <p:sldLayoutId id="2147483691" r:id="rId4"/>
    <p:sldLayoutId id="2147483692" r:id="rId5"/>
    <p:sldLayoutId id="2147483694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slide" Target="slide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20477" y="3384103"/>
            <a:ext cx="9937104" cy="151216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二　数量间的乘除关系</a:t>
            </a:r>
          </a:p>
          <a:p>
            <a:pPr algn="ctr"/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5</a:t>
            </a:r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解决问题</a:t>
            </a:r>
            <a:r>
              <a:rPr lang="en-US" altLang="zh-CN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(</a:t>
            </a:r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三</a:t>
            </a:r>
            <a:r>
              <a:rPr lang="en-US" altLang="zh-CN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)</a:t>
            </a:r>
            <a:endParaRPr lang="zh-CN" altLang="en-US" sz="40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JM2QXR68.eps" descr="id:214748832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068496" y="1295871"/>
            <a:ext cx="3394608" cy="1728192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361950" y="791815"/>
            <a:ext cx="10807700" cy="5410712"/>
            <a:chOff x="361950" y="791815"/>
            <a:chExt cx="10807700" cy="5410712"/>
          </a:xfrm>
        </p:grpSpPr>
        <p:sp>
          <p:nvSpPr>
            <p:cNvPr id="6" name="矩形 5"/>
            <p:cNvSpPr>
              <a:spLocks noChangeAspect="1"/>
            </p:cNvSpPr>
            <p:nvPr/>
          </p:nvSpPr>
          <p:spPr>
            <a:xfrm>
              <a:off x="361950" y="791815"/>
              <a:ext cx="10807700" cy="541071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五、想一想</a:t>
              </a:r>
              <a:r>
                <a:rPr lang="en-US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,</a:t>
              </a:r>
              <a:r>
                <a:rPr lang="zh-CN" altLang="zh-CN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填一填。</a:t>
              </a:r>
              <a:endParaRPr lang="zh-CN" altLang="zh-CN">
                <a:solidFill>
                  <a:srgbClr val="000000"/>
                </a:solidFill>
                <a:latin typeface="NEU-BZ-S92"/>
                <a:ea typeface="方正楷体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endPara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endPara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endPara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smtClean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要使</a:t>
              </a:r>
              <a:r>
                <a:rPr lang="en-US" altLang="zh-CN" smtClean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     </a:t>
              </a:r>
              <a:r>
                <a:rPr lang="zh-CN" altLang="zh-CN" smtClean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的</a:t>
              </a:r>
              <a:r>
                <a:rPr lang="zh-CN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个数</a:t>
              </a:r>
              <a:r>
                <a:rPr lang="zh-CN" altLang="zh-CN" smtClean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是</a:t>
              </a:r>
              <a:r>
                <a:rPr lang="en-US" altLang="zh-CN" smtClean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     </a:t>
              </a:r>
              <a:r>
                <a:rPr lang="zh-CN" altLang="zh-CN" smtClean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的</a:t>
              </a:r>
              <a:r>
                <a:rPr lang="en-US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r>
                <a:rPr lang="zh-CN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倍。</a:t>
              </a:r>
              <a:endParaRPr lang="zh-CN" altLang="zh-CN">
                <a:solidFill>
                  <a:srgbClr val="000000"/>
                </a:solidFill>
                <a:latin typeface="NEU-BZ-S92"/>
                <a:ea typeface="方正楷体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1</a:t>
              </a:r>
              <a:r>
                <a:rPr lang="en-US" altLang="zh-CN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.     </a:t>
              </a:r>
              <a:r>
                <a:rPr lang="zh-CN" altLang="zh-CN" smtClean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的</a:t>
              </a:r>
              <a:r>
                <a:rPr lang="zh-CN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个数不变</a:t>
              </a:r>
              <a:r>
                <a:rPr lang="en-US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,</a:t>
              </a:r>
              <a:r>
                <a:rPr lang="zh-CN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应划去</a:t>
              </a:r>
              <a:r>
                <a:rPr lang="en-US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(</a:t>
              </a:r>
              <a:r>
                <a:rPr lang="zh-CN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)</a:t>
              </a:r>
              <a:r>
                <a:rPr lang="zh-CN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个</a:t>
              </a:r>
              <a:r>
                <a:rPr lang="en-US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(</a:t>
              </a:r>
              <a:r>
                <a:rPr lang="zh-CN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),</a:t>
              </a:r>
              <a:r>
                <a:rPr lang="zh-CN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此时两种图形一共有</a:t>
              </a:r>
              <a:r>
                <a:rPr lang="en-US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(</a:t>
              </a:r>
              <a:r>
                <a:rPr lang="zh-CN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)</a:t>
              </a:r>
              <a:r>
                <a:rPr lang="zh-CN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个。</a:t>
              </a:r>
              <a:endParaRPr lang="zh-CN" altLang="zh-CN">
                <a:solidFill>
                  <a:srgbClr val="000000"/>
                </a:solidFill>
                <a:latin typeface="NEU-BZ-S92"/>
                <a:ea typeface="方正楷体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2.</a:t>
              </a:r>
              <a:r>
                <a:rPr lang="en-US" altLang="zh-CN">
                  <a:solidFill>
                    <a:srgbClr val="000000"/>
                  </a:solidFill>
                  <a:latin typeface="Cambria Math" panose="02040503050406030204" pitchFamily="18" charset="0"/>
                  <a:ea typeface="NEU-BZ-S92"/>
                  <a:cs typeface="Times New Roman" panose="02020603050405020304" pitchFamily="18" charset="0"/>
                </a:rPr>
                <a:t>□</a:t>
              </a:r>
              <a:r>
                <a:rPr lang="zh-CN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的个数不变</a:t>
              </a:r>
              <a:r>
                <a:rPr lang="en-US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,</a:t>
              </a:r>
              <a:r>
                <a:rPr lang="zh-CN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应添上</a:t>
              </a:r>
              <a:r>
                <a:rPr lang="en-US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(</a:t>
              </a:r>
              <a:r>
                <a:rPr lang="zh-CN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)</a:t>
              </a:r>
              <a:r>
                <a:rPr lang="zh-CN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个</a:t>
              </a:r>
              <a:r>
                <a:rPr lang="en-US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(</a:t>
              </a:r>
              <a:r>
                <a:rPr lang="zh-CN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),</a:t>
              </a:r>
              <a:r>
                <a:rPr lang="zh-CN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此时两种图形一共有</a:t>
              </a:r>
              <a:r>
                <a:rPr lang="en-US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(</a:t>
              </a:r>
              <a:r>
                <a:rPr lang="zh-CN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)</a:t>
              </a:r>
              <a:r>
                <a:rPr lang="zh-CN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个。</a:t>
              </a:r>
              <a:endParaRPr lang="zh-CN" altLang="zh-CN">
                <a:solidFill>
                  <a:srgbClr val="000000"/>
                </a:solidFill>
                <a:effectLst/>
                <a:latin typeface="NEU-BZ-S92"/>
                <a:ea typeface="方正楷体_GBK" panose="03000509000000000000" pitchFamily="65" charset="-122"/>
                <a:cs typeface="Times New Roman" panose="02020603050405020304" pitchFamily="18" charset="0"/>
              </a:endParaRPr>
            </a:p>
          </p:txBody>
        </p:sp>
        <p:pic>
          <p:nvPicPr>
            <p:cNvPr id="11" name="JM2QXR69.eps" descr="id:2147488335;FounderCES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1368549" y="3354393"/>
              <a:ext cx="310331" cy="285556"/>
            </a:xfrm>
            <a:prstGeom prst="rect">
              <a:avLst/>
            </a:prstGeom>
          </p:spPr>
        </p:pic>
        <p:pic>
          <p:nvPicPr>
            <p:cNvPr id="12" name="JM2QXR69.eps" descr="id:2147488335;FounderCES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864493" y="3888159"/>
              <a:ext cx="310331" cy="285556"/>
            </a:xfrm>
            <a:prstGeom prst="rect">
              <a:avLst/>
            </a:prstGeom>
          </p:spPr>
        </p:pic>
        <p:pic>
          <p:nvPicPr>
            <p:cNvPr id="13" name="JM2QXR70.eps" descr="id:2147488342;FounderCES"/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3528789" y="3298567"/>
              <a:ext cx="363597" cy="397207"/>
            </a:xfrm>
            <a:prstGeom prst="rect">
              <a:avLst/>
            </a:prstGeom>
          </p:spPr>
        </p:pic>
      </p:grpSp>
      <p:sp>
        <p:nvSpPr>
          <p:cNvPr id="8" name="矩形 7"/>
          <p:cNvSpPr>
            <a:spLocks noChangeAspect="1"/>
          </p:cNvSpPr>
          <p:nvPr/>
        </p:nvSpPr>
        <p:spPr>
          <a:xfrm>
            <a:off x="4968949" y="3715081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2</a:t>
            </a:r>
            <a:endParaRPr lang="zh-CN" altLang="en-US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6337101" y="3715081"/>
            <a:ext cx="596638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□</a:t>
            </a:r>
            <a:endParaRPr lang="zh-CN" altLang="en-US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733038" y="4327892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9</a:t>
            </a:r>
            <a:endParaRPr lang="zh-CN" altLang="en-US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4774024" y="4896271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4</a:t>
            </a:r>
            <a:endParaRPr lang="zh-CN" altLang="en-US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6142176" y="4896271"/>
            <a:ext cx="596638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△</a:t>
            </a:r>
            <a:endParaRPr lang="zh-CN" altLang="en-US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615762" y="5522981"/>
            <a:ext cx="59503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15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50249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4" grpId="0"/>
      <p:bldP spid="15" grpId="0"/>
      <p:bldP spid="16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791815"/>
            <a:ext cx="1872208" cy="4824536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5" name="云形 4">
            <a:hlinkClick r:id="rId2" action="ppaction://hlinksldjump"/>
          </p:cNvPr>
          <p:cNvSpPr/>
          <p:nvPr/>
        </p:nvSpPr>
        <p:spPr>
          <a:xfrm>
            <a:off x="4608909" y="791815"/>
            <a:ext cx="3960440" cy="1512168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基础巩固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" name="云形 5">
            <a:hlinkClick r:id="rId3" action="ppaction://hlinksldjump"/>
          </p:cNvPr>
          <p:cNvSpPr/>
          <p:nvPr/>
        </p:nvSpPr>
        <p:spPr>
          <a:xfrm>
            <a:off x="4608854" y="2520007"/>
            <a:ext cx="3960440" cy="1512168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云形 6">
            <a:hlinkClick r:id="rId4" action="ppaction://hlinksldjump"/>
          </p:cNvPr>
          <p:cNvSpPr/>
          <p:nvPr/>
        </p:nvSpPr>
        <p:spPr>
          <a:xfrm>
            <a:off x="4608854" y="4248199"/>
            <a:ext cx="3960440" cy="1512168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动作按钮: 自定义 7">
            <a:hlinkClick r:id="rId2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4608456" y="785396"/>
            <a:ext cx="3960838" cy="1583903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动作按钮: 自定义 8">
            <a:hlinkClick r:id="rId3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4607232" y="2489614"/>
            <a:ext cx="3960838" cy="1583903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动作按钮: 自定义 9">
            <a:hlinkClick r:id="rId4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4579234" y="4229699"/>
            <a:ext cx="3960838" cy="1583903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80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1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19807"/>
            <a:ext cx="10807700" cy="474129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一、填一填。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学校合唱队中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女生有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人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男生人数是女生的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倍。男生有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人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女生和男生一共有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人。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手工课上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同学们制作了绿色和蓝色两种颜色的星星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绿色星星有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颗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蓝色星星的颗数是绿色星星的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倍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蓝色星星有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颗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两种颜色的星星一共有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颗。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小舟有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张邮票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姐姐的邮票数是他的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倍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他们一共有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张邮票。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48469" y="1943943"/>
            <a:ext cx="59503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16</a:t>
            </a:r>
            <a:endParaRPr lang="zh-CN" altLang="en-US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468282" y="1943942"/>
            <a:ext cx="59503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24</a:t>
            </a:r>
            <a:endParaRPr lang="zh-CN" altLang="en-US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637891" y="3702522"/>
            <a:ext cx="59503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35</a:t>
            </a:r>
            <a:endParaRPr lang="zh-CN" altLang="en-US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337101" y="3702521"/>
            <a:ext cx="59503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42</a:t>
            </a:r>
            <a:endParaRPr lang="zh-CN" altLang="en-US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0081517" y="4248199"/>
            <a:ext cx="59503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40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647799"/>
            <a:ext cx="10807700" cy="53541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二、选一选。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明明做了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张贺卡。奇奇做的贺卡数量是明明的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倍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他们一共做了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张贺卡。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　　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15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　　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12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王奶奶家养了一些鸡和鸭。观察右图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你可以得到的正确结论是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鸭比鸡多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只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鸭有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12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只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鸡和鸭一共有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21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只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JM2QXR67.eps" descr="id:2147488293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5545013" y="3960167"/>
            <a:ext cx="2881986" cy="1365870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1872605" y="1871935"/>
            <a:ext cx="699230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mtClean="0"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mtClean="0"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1440557" y="3623591"/>
            <a:ext cx="596638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35653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439887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小红有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本童话书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小乐的童话书的本数是小红的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倍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小乐的童话书比小红的多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本。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18	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27	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24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392885" y="2030818"/>
            <a:ext cx="596638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95294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19807"/>
            <a:ext cx="4418197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三、看图列式并计算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2015951"/>
            <a:ext cx="59503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</a:rPr>
              <a:t>1</a:t>
            </a:r>
            <a:r>
              <a:rPr lang="en-US" altLang="zh-CN" smtClean="0">
                <a:solidFill>
                  <a:schemeClr val="tx1"/>
                </a:solidFill>
                <a:ea typeface="宋体" panose="02010600030101010101" pitchFamily="2" charset="-122"/>
              </a:rPr>
              <a:t>. </a:t>
            </a:r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4" name="JM2QXR65.eps" descr="id:2147488307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956985" y="1490376"/>
            <a:ext cx="4031677" cy="1682859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361950" y="3177294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2=16(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8+16=24(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655911"/>
            <a:ext cx="59503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solidFill>
                  <a:schemeClr val="tx1"/>
                </a:solidFill>
                <a:ea typeface="宋体" panose="02010600030101010101" pitchFamily="2" charset="-122"/>
              </a:rPr>
              <a:t>2. </a:t>
            </a:r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3" name="JM2QXR66.eps" descr="id:214748831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864493" y="935831"/>
            <a:ext cx="4834300" cy="1512168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61950" y="2666070"/>
            <a:ext cx="5028941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27</a:t>
            </a:r>
            <a:r>
              <a:rPr lang="en-US" altLang="zh-CN">
                <a:latin typeface="楷体" panose="02010609060101010101" pitchFamily="49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3=9(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9+27=36(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31904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35831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四、解决问题。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妈妈包了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个豆沙包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包的鲜肉包的个数是豆沙包的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倍。妈妈包了多少个鲜肉包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这两种包子一共包了多少个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2756041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3=21(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7+21=28(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94089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439887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体育用品店某天卖出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个篮球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卖出足球的个数是篮球的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倍。该体育用品店这一天卖出足球多少个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卖出的足球比篮球多多少个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3246267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4=16(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16-4=12(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40202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353</TotalTime>
  <Words>268</Words>
  <Application>Microsoft Office PowerPoint</Application>
  <PresentationFormat>自定义</PresentationFormat>
  <Paragraphs>56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4" baseType="lpstr">
      <vt:lpstr>NEU-BZ-S92</vt:lpstr>
      <vt:lpstr>方正楷体_GBK</vt:lpstr>
      <vt:lpstr>黑体</vt:lpstr>
      <vt:lpstr>华文琥珀</vt:lpstr>
      <vt:lpstr>华文新魏</vt:lpstr>
      <vt:lpstr>楷体</vt:lpstr>
      <vt:lpstr>隶书</vt:lpstr>
      <vt:lpstr>宋体</vt:lpstr>
      <vt:lpstr>Arial</vt:lpstr>
      <vt:lpstr>Calibri</vt:lpstr>
      <vt:lpstr>Cambria Math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AutoBVT</cp:lastModifiedBy>
  <cp:revision>67</cp:revision>
  <dcterms:created xsi:type="dcterms:W3CDTF">2020-07-20T09:37:23Z</dcterms:created>
  <dcterms:modified xsi:type="dcterms:W3CDTF">2026-02-28T05:00:19Z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