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731" r:id="rId3"/>
    <p:sldId id="732" r:id="rId4"/>
    <p:sldId id="737" r:id="rId5"/>
    <p:sldId id="738" r:id="rId6"/>
    <p:sldId id="733" r:id="rId7"/>
    <p:sldId id="736" r:id="rId8"/>
    <p:sldId id="734" r:id="rId9"/>
    <p:sldId id="735" r:id="rId10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3" orient="horz" pos="4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5494" autoAdjust="0"/>
  </p:normalViewPr>
  <p:slideViewPr>
    <p:cSldViewPr>
      <p:cViewPr varScale="1">
        <p:scale>
          <a:sx n="97" d="100"/>
          <a:sy n="97" d="100"/>
        </p:scale>
        <p:origin x="96" y="84"/>
      </p:cViewPr>
      <p:guideLst>
        <p:guide orient="horz" pos="453"/>
        <p:guide pos="272"/>
        <p:guide orient="horz" pos="40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9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1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500" b="0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1500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1500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基础巩固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895060" y="736068"/>
            <a:ext cx="9690513" cy="4520243"/>
            <a:chOff x="895060" y="736068"/>
            <a:chExt cx="9690513" cy="4520243"/>
          </a:xfrm>
        </p:grpSpPr>
        <p:sp>
          <p:nvSpPr>
            <p:cNvPr id="4" name="文本框 3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3" name="图片 2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95060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9" r:id="rId2"/>
    <p:sldLayoutId id="2147483690" r:id="rId3"/>
    <p:sldLayoutId id="2147483691" r:id="rId4"/>
    <p:sldLayoutId id="2147483692" r:id="rId5"/>
    <p:sldLayoutId id="2147483694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20477" y="3384103"/>
            <a:ext cx="9937104" cy="151216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二　数量间的乘除关系</a:t>
            </a:r>
          </a:p>
          <a:p>
            <a:pPr algn="ctr"/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</a:t>
            </a:r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倍的认识</a:t>
            </a: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791815"/>
            <a:ext cx="1872208" cy="4824536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5" name="云形 4">
            <a:hlinkClick r:id="rId2" action="ppaction://hlinksldjump"/>
          </p:cNvPr>
          <p:cNvSpPr/>
          <p:nvPr/>
        </p:nvSpPr>
        <p:spPr>
          <a:xfrm>
            <a:off x="4608909" y="791815"/>
            <a:ext cx="3960440" cy="1512168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基础巩固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云形 5">
            <a:hlinkClick r:id="rId3" action="ppaction://hlinksldjump"/>
          </p:cNvPr>
          <p:cNvSpPr/>
          <p:nvPr/>
        </p:nvSpPr>
        <p:spPr>
          <a:xfrm>
            <a:off x="4608854" y="2520007"/>
            <a:ext cx="3960440" cy="1512168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云形 6">
            <a:hlinkClick r:id="rId4" action="ppaction://hlinksldjump"/>
          </p:cNvPr>
          <p:cNvSpPr/>
          <p:nvPr/>
        </p:nvSpPr>
        <p:spPr>
          <a:xfrm>
            <a:off x="4608854" y="4248199"/>
            <a:ext cx="3960440" cy="1512168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动作按钮: 自定义 7">
            <a:hlinkClick r:id="rId2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608456" y="785396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动作按钮: 自定义 8">
            <a:hlinkClick r:id="rId3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607232" y="2489614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动作按钮: 自定义 9">
            <a:hlinkClick r:id="rId4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579234" y="4229699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1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63823"/>
            <a:ext cx="4108817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一、数一数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填一填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2015951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</a:rPr>
              <a:t>1</a:t>
            </a:r>
            <a:r>
              <a:rPr lang="en-US" altLang="zh-CN" smtClean="0">
                <a:solidFill>
                  <a:schemeClr val="tx1"/>
                </a:solidFill>
                <a:ea typeface="宋体" panose="02010600030101010101" pitchFamily="2" charset="-122"/>
              </a:rPr>
              <a:t>. </a:t>
            </a:r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4" name="JM2QXR36.eps" descr="id:2147487977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959787" y="1575208"/>
            <a:ext cx="4142553" cy="1376847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361950" y="3020174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苹果有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桃子的个数是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桃子的个数是苹果的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倍。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992552" y="3020174"/>
            <a:ext cx="38985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6049069" y="3020174"/>
            <a:ext cx="38985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588450" y="3602164"/>
            <a:ext cx="38985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439887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solidFill>
                  <a:schemeClr val="tx1"/>
                </a:solidFill>
                <a:ea typeface="宋体" panose="02010600030101010101" pitchFamily="2" charset="-122"/>
              </a:rPr>
              <a:t>2. </a:t>
            </a:r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3" name="JM2QXR37.eps" descr="id:214748798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864493" y="998743"/>
            <a:ext cx="6299212" cy="107285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361950" y="2231975"/>
            <a:ext cx="10807700" cy="1274195"/>
            <a:chOff x="361950" y="2231975"/>
            <a:chExt cx="10807700" cy="1274195"/>
          </a:xfrm>
        </p:grpSpPr>
        <p:sp>
          <p:nvSpPr>
            <p:cNvPr id="4" name="矩形 3"/>
            <p:cNvSpPr>
              <a:spLocks noChangeAspect="1"/>
            </p:cNvSpPr>
            <p:nvPr/>
          </p:nvSpPr>
          <p:spPr>
            <a:xfrm>
              <a:off x="361950" y="2231975"/>
              <a:ext cx="10807700" cy="127419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把</a:t>
              </a:r>
              <a:r>
                <a:rPr lang="en-US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(</a:t>
              </a:r>
              <a:r>
                <a:rPr lang="zh-CN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)</a:t>
              </a:r>
              <a:r>
                <a:rPr lang="zh-CN" altLang="zh-CN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个</a:t>
              </a:r>
              <a:r>
                <a:rPr lang="en-US" altLang="zh-CN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     </a:t>
              </a:r>
              <a:r>
                <a:rPr lang="zh-CN" altLang="zh-CN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看成</a:t>
              </a:r>
              <a:r>
                <a:rPr lang="en-US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zh-CN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份</a:t>
              </a:r>
              <a:r>
                <a:rPr lang="en-US" altLang="zh-CN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,     </a:t>
              </a:r>
              <a:r>
                <a:rPr lang="zh-CN" altLang="zh-CN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有</a:t>
              </a:r>
              <a:r>
                <a:rPr lang="zh-CN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这样的</a:t>
              </a:r>
              <a:r>
                <a:rPr lang="en-US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(</a:t>
              </a:r>
              <a:r>
                <a:rPr lang="zh-CN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)</a:t>
              </a:r>
              <a:r>
                <a:rPr lang="zh-CN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份</a:t>
              </a:r>
              <a:r>
                <a:rPr lang="en-US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,</a:t>
              </a:r>
              <a:r>
                <a:rPr lang="zh-CN" altLang="zh-CN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所以</a:t>
              </a:r>
              <a:r>
                <a:rPr lang="en-US" altLang="zh-CN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     </a:t>
              </a:r>
              <a:r>
                <a:rPr lang="zh-CN" altLang="zh-CN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的</a:t>
              </a:r>
              <a:r>
                <a:rPr lang="zh-CN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个数</a:t>
              </a:r>
              <a:r>
                <a:rPr lang="zh-CN" altLang="zh-CN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是</a:t>
              </a:r>
              <a:r>
                <a:rPr lang="en-US" altLang="zh-CN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     </a:t>
              </a:r>
              <a:r>
                <a:rPr lang="zh-CN" altLang="zh-CN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的</a:t>
              </a:r>
              <a:r>
                <a:rPr lang="en-US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(</a:t>
              </a:r>
              <a:r>
                <a:rPr lang="zh-CN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)</a:t>
              </a:r>
              <a:r>
                <a:rPr lang="zh-CN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倍</a:t>
              </a:r>
              <a:r>
                <a:rPr lang="zh-CN" altLang="zh-CN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。</a:t>
              </a:r>
              <a:r>
                <a:rPr lang="en-US" altLang="zh-CN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 </a:t>
              </a:r>
              <a:endParaRPr lang="zh-CN" altLang="zh-CN">
                <a:solidFill>
                  <a:srgbClr val="000000"/>
                </a:solidFill>
                <a:effectLst/>
                <a:latin typeface="NEU-BZ-S92"/>
                <a:ea typeface="方正楷体_GBK" panose="03000509000000000000" pitchFamily="65" charset="-122"/>
                <a:cs typeface="Times New Roman" panose="02020603050405020304" pitchFamily="18" charset="0"/>
              </a:endParaRPr>
            </a:p>
          </p:txBody>
        </p:sp>
        <p:pic>
          <p:nvPicPr>
            <p:cNvPr id="5" name="JM2QXR38.eps" descr="id:2147487991;FounderCES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2448669" y="2412186"/>
              <a:ext cx="395664" cy="395664"/>
            </a:xfrm>
            <a:prstGeom prst="rect">
              <a:avLst/>
            </a:prstGeom>
          </p:spPr>
        </p:pic>
        <p:pic>
          <p:nvPicPr>
            <p:cNvPr id="6" name="JM2QXR39.eps" descr="id:2147487998;FounderCES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4464893" y="2412186"/>
              <a:ext cx="389632" cy="389632"/>
            </a:xfrm>
            <a:prstGeom prst="rect">
              <a:avLst/>
            </a:prstGeom>
          </p:spPr>
        </p:pic>
        <p:pic>
          <p:nvPicPr>
            <p:cNvPr id="7" name="JM2QXR39.eps" descr="id:2147487998;FounderCES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9001397" y="2412186"/>
              <a:ext cx="389632" cy="389632"/>
            </a:xfrm>
            <a:prstGeom prst="rect">
              <a:avLst/>
            </a:prstGeom>
          </p:spPr>
        </p:pic>
        <p:pic>
          <p:nvPicPr>
            <p:cNvPr id="8" name="JM2QXR38.eps" descr="id:2147487991;FounderCES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931107" y="2952055"/>
              <a:ext cx="395664" cy="395664"/>
            </a:xfrm>
            <a:prstGeom prst="rect">
              <a:avLst/>
            </a:prstGeom>
          </p:spPr>
        </p:pic>
      </p:grpSp>
      <p:sp>
        <p:nvSpPr>
          <p:cNvPr id="10" name="矩形 9"/>
          <p:cNvSpPr>
            <a:spLocks noChangeAspect="1"/>
          </p:cNvSpPr>
          <p:nvPr/>
        </p:nvSpPr>
        <p:spPr>
          <a:xfrm>
            <a:off x="336072" y="3666547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solidFill>
                  <a:schemeClr val="tx1"/>
                </a:solidFill>
                <a:ea typeface="宋体" panose="02010600030101010101" pitchFamily="2" charset="-122"/>
              </a:rPr>
              <a:t>3. </a:t>
            </a:r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1" name="JM2QXR40.eps" descr="id:2147488019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890427" y="3475037"/>
            <a:ext cx="3964098" cy="1042223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361950" y="4677637"/>
            <a:ext cx="10807700" cy="626710"/>
            <a:chOff x="361950" y="4677637"/>
            <a:chExt cx="10807700" cy="626710"/>
          </a:xfrm>
        </p:grpSpPr>
        <p:sp>
          <p:nvSpPr>
            <p:cNvPr id="12" name="矩形 11"/>
            <p:cNvSpPr>
              <a:spLocks noChangeAspect="1"/>
            </p:cNvSpPr>
            <p:nvPr/>
          </p:nvSpPr>
          <p:spPr>
            <a:xfrm>
              <a:off x="361950" y="4677637"/>
              <a:ext cx="10807700" cy="62671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     </a:t>
              </a:r>
              <a:r>
                <a:rPr lang="zh-CN" altLang="zh-CN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有</a:t>
              </a:r>
              <a:r>
                <a:rPr lang="en-US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(</a:t>
              </a:r>
              <a:r>
                <a:rPr lang="zh-CN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)</a:t>
              </a:r>
              <a:r>
                <a:rPr lang="zh-CN" altLang="zh-CN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个</a:t>
              </a:r>
              <a:r>
                <a:rPr lang="en-US" altLang="zh-CN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,      </a:t>
              </a:r>
              <a:r>
                <a:rPr lang="zh-CN" altLang="zh-CN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有</a:t>
              </a:r>
              <a:r>
                <a:rPr lang="en-US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(</a:t>
              </a:r>
              <a:r>
                <a:rPr lang="zh-CN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)</a:t>
              </a:r>
              <a:r>
                <a:rPr lang="zh-CN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个</a:t>
              </a:r>
              <a:r>
                <a:rPr lang="en-US" altLang="zh-CN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,      </a:t>
              </a:r>
              <a:r>
                <a:rPr lang="zh-CN" altLang="zh-CN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的</a:t>
              </a:r>
              <a:r>
                <a:rPr lang="zh-CN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个数</a:t>
              </a:r>
              <a:r>
                <a:rPr lang="zh-CN" altLang="zh-CN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是</a:t>
              </a:r>
              <a:r>
                <a:rPr lang="en-US" altLang="zh-CN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     </a:t>
              </a:r>
              <a:r>
                <a:rPr lang="zh-CN" altLang="zh-CN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的</a:t>
              </a:r>
              <a:r>
                <a:rPr lang="en-US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(</a:t>
              </a:r>
              <a:r>
                <a:rPr lang="zh-CN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)</a:t>
              </a:r>
              <a:r>
                <a:rPr lang="zh-CN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倍</a:t>
              </a:r>
              <a:r>
                <a:rPr lang="zh-CN" altLang="zh-CN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。</a:t>
              </a:r>
              <a:r>
                <a:rPr lang="en-US" altLang="zh-CN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 </a:t>
              </a:r>
              <a:endParaRPr lang="zh-CN" altLang="zh-CN">
                <a:solidFill>
                  <a:srgbClr val="000000"/>
                </a:solidFill>
                <a:effectLst/>
                <a:latin typeface="NEU-BZ-S92"/>
                <a:ea typeface="方正楷体_GBK" panose="03000509000000000000" pitchFamily="65" charset="-122"/>
                <a:cs typeface="Times New Roman" panose="02020603050405020304" pitchFamily="18" charset="0"/>
              </a:endParaRPr>
            </a:p>
          </p:txBody>
        </p:sp>
        <p:pic>
          <p:nvPicPr>
            <p:cNvPr id="13" name="JM2QXR42.eps" descr="id:2147488026;FounderCES"/>
            <p:cNvPicPr/>
            <p:nvPr/>
          </p:nvPicPr>
          <p:blipFill>
            <a:blip r:embed="rId6"/>
            <a:stretch>
              <a:fillRect/>
            </a:stretch>
          </p:blipFill>
          <p:spPr>
            <a:xfrm>
              <a:off x="505475" y="4749232"/>
              <a:ext cx="480055" cy="458465"/>
            </a:xfrm>
            <a:prstGeom prst="rect">
              <a:avLst/>
            </a:prstGeom>
          </p:spPr>
        </p:pic>
        <p:pic>
          <p:nvPicPr>
            <p:cNvPr id="14" name="JM2QXR41.eps" descr="id:2147488033;FounderCES"/>
            <p:cNvPicPr/>
            <p:nvPr/>
          </p:nvPicPr>
          <p:blipFill>
            <a:blip r:embed="rId7"/>
            <a:stretch>
              <a:fillRect/>
            </a:stretch>
          </p:blipFill>
          <p:spPr>
            <a:xfrm>
              <a:off x="3168749" y="4829782"/>
              <a:ext cx="406784" cy="354665"/>
            </a:xfrm>
            <a:prstGeom prst="rect">
              <a:avLst/>
            </a:prstGeom>
          </p:spPr>
        </p:pic>
        <p:pic>
          <p:nvPicPr>
            <p:cNvPr id="15" name="JM2QXR41.eps" descr="id:2147488033;FounderCES"/>
            <p:cNvPicPr/>
            <p:nvPr/>
          </p:nvPicPr>
          <p:blipFill>
            <a:blip r:embed="rId7"/>
            <a:stretch>
              <a:fillRect/>
            </a:stretch>
          </p:blipFill>
          <p:spPr>
            <a:xfrm>
              <a:off x="5764696" y="4846047"/>
              <a:ext cx="406784" cy="354665"/>
            </a:xfrm>
            <a:prstGeom prst="rect">
              <a:avLst/>
            </a:prstGeom>
          </p:spPr>
        </p:pic>
        <p:pic>
          <p:nvPicPr>
            <p:cNvPr id="16" name="JM2QXR42.eps" descr="id:2147488026;FounderCES"/>
            <p:cNvPicPr/>
            <p:nvPr/>
          </p:nvPicPr>
          <p:blipFill>
            <a:blip r:embed="rId6"/>
            <a:stretch>
              <a:fillRect/>
            </a:stretch>
          </p:blipFill>
          <p:spPr>
            <a:xfrm>
              <a:off x="7777261" y="4726168"/>
              <a:ext cx="480055" cy="458465"/>
            </a:xfrm>
            <a:prstGeom prst="rect">
              <a:avLst/>
            </a:prstGeom>
          </p:spPr>
        </p:pic>
      </p:grpSp>
      <p:sp>
        <p:nvSpPr>
          <p:cNvPr id="18" name="矩形 17"/>
          <p:cNvSpPr>
            <a:spLocks noChangeAspect="1"/>
          </p:cNvSpPr>
          <p:nvPr/>
        </p:nvSpPr>
        <p:spPr>
          <a:xfrm>
            <a:off x="1156547" y="2195128"/>
            <a:ext cx="38985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6943061" y="2263788"/>
            <a:ext cx="38985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2146069" y="2784668"/>
            <a:ext cx="38985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1667191" y="4677221"/>
            <a:ext cx="38985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4280264" y="4688251"/>
            <a:ext cx="38985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9083702" y="4688251"/>
            <a:ext cx="38985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58647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63823"/>
            <a:ext cx="3594254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二、看图填一填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2015951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</a:rPr>
              <a:t>1</a:t>
            </a:r>
            <a:r>
              <a:rPr lang="en-US" altLang="zh-CN" smtClean="0">
                <a:solidFill>
                  <a:schemeClr val="tx1"/>
                </a:solidFill>
                <a:ea typeface="宋体" panose="02010600030101010101" pitchFamily="2" charset="-122"/>
              </a:rPr>
              <a:t>. </a:t>
            </a:r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4" name="JM2QXR43.eps" descr="id:214748805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956985" y="1547087"/>
            <a:ext cx="7756380" cy="137790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361950" y="3266619"/>
            <a:ext cx="5396029" cy="683264"/>
            <a:chOff x="361950" y="3266619"/>
            <a:chExt cx="5396029" cy="683264"/>
          </a:xfrm>
        </p:grpSpPr>
        <p:sp>
          <p:nvSpPr>
            <p:cNvPr id="5" name="矩形 4"/>
            <p:cNvSpPr>
              <a:spLocks noChangeAspect="1"/>
            </p:cNvSpPr>
            <p:nvPr/>
          </p:nvSpPr>
          <p:spPr>
            <a:xfrm>
              <a:off x="361950" y="3266619"/>
              <a:ext cx="5396029" cy="6832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     </a:t>
              </a:r>
              <a:r>
                <a:rPr lang="zh-CN" altLang="zh-CN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的</a:t>
              </a:r>
              <a:r>
                <a:rPr lang="zh-CN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个数</a:t>
              </a:r>
              <a:r>
                <a:rPr lang="zh-CN" altLang="zh-CN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是</a:t>
              </a:r>
              <a:r>
                <a:rPr lang="en-US" altLang="zh-CN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      </a:t>
              </a:r>
              <a:r>
                <a:rPr lang="zh-CN" altLang="zh-CN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的</a:t>
              </a:r>
              <a:r>
                <a:rPr lang="en-US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(</a:t>
              </a:r>
              <a:r>
                <a:rPr lang="zh-CN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)</a:t>
              </a:r>
              <a:r>
                <a:rPr lang="zh-CN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倍</a:t>
              </a:r>
              <a:r>
                <a:rPr lang="zh-CN" altLang="zh-CN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。</a:t>
              </a:r>
              <a:r>
                <a:rPr lang="en-US" altLang="zh-CN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 </a:t>
              </a:r>
              <a:endParaRPr lang="zh-CN" altLang="zh-CN">
                <a:solidFill>
                  <a:srgbClr val="000000"/>
                </a:solidFill>
                <a:effectLst/>
                <a:latin typeface="NEU-BZ-S92"/>
                <a:ea typeface="方正楷体_GBK" panose="03000509000000000000" pitchFamily="65" charset="-122"/>
                <a:cs typeface="Times New Roman" panose="02020603050405020304" pitchFamily="18" charset="0"/>
              </a:endParaRPr>
            </a:p>
          </p:txBody>
        </p:sp>
        <p:pic>
          <p:nvPicPr>
            <p:cNvPr id="6" name="JM2QXR45.eps" descr="id:2147488061;FounderCES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432140" y="3357811"/>
              <a:ext cx="524845" cy="500879"/>
            </a:xfrm>
            <a:prstGeom prst="rect">
              <a:avLst/>
            </a:prstGeom>
          </p:spPr>
        </p:pic>
        <p:pic>
          <p:nvPicPr>
            <p:cNvPr id="7" name="JM2QXR46.eps" descr="id:2147488068;FounderCES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2664693" y="3357810"/>
              <a:ext cx="524844" cy="500879"/>
            </a:xfrm>
            <a:prstGeom prst="rect">
              <a:avLst/>
            </a:prstGeom>
          </p:spPr>
        </p:pic>
      </p:grpSp>
      <p:sp>
        <p:nvSpPr>
          <p:cNvPr id="9" name="矩形 8"/>
          <p:cNvSpPr>
            <a:spLocks noChangeAspect="1"/>
          </p:cNvSpPr>
          <p:nvPr/>
        </p:nvSpPr>
        <p:spPr>
          <a:xfrm>
            <a:off x="302477" y="4252984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solidFill>
                  <a:schemeClr val="tx1"/>
                </a:solidFill>
                <a:ea typeface="宋体" panose="02010600030101010101" pitchFamily="2" charset="-122"/>
              </a:rPr>
              <a:t>2. </a:t>
            </a:r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0" name="JM2QXR44.eps" descr="id:2147488075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782085" y="3979396"/>
            <a:ext cx="5021442" cy="1276915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361950" y="5353559"/>
            <a:ext cx="5396029" cy="683264"/>
            <a:chOff x="361950" y="5353559"/>
            <a:chExt cx="5396029" cy="683264"/>
          </a:xfrm>
        </p:grpSpPr>
        <p:sp>
          <p:nvSpPr>
            <p:cNvPr id="11" name="矩形 10"/>
            <p:cNvSpPr>
              <a:spLocks noChangeAspect="1"/>
            </p:cNvSpPr>
            <p:nvPr/>
          </p:nvSpPr>
          <p:spPr>
            <a:xfrm>
              <a:off x="361950" y="5353559"/>
              <a:ext cx="5396029" cy="6832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     </a:t>
              </a:r>
              <a:r>
                <a:rPr lang="zh-CN" altLang="zh-CN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的</a:t>
              </a:r>
              <a:r>
                <a:rPr lang="zh-CN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朵数</a:t>
              </a:r>
              <a:r>
                <a:rPr lang="zh-CN" altLang="zh-CN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是</a:t>
              </a:r>
              <a:r>
                <a:rPr lang="en-US" altLang="zh-CN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      </a:t>
              </a:r>
              <a:r>
                <a:rPr lang="zh-CN" altLang="zh-CN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的</a:t>
              </a:r>
              <a:r>
                <a:rPr lang="en-US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(</a:t>
              </a:r>
              <a:r>
                <a:rPr lang="zh-CN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)</a:t>
              </a:r>
              <a:r>
                <a:rPr lang="zh-CN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倍</a:t>
              </a:r>
              <a:r>
                <a:rPr lang="zh-CN" altLang="zh-CN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。</a:t>
              </a:r>
              <a:r>
                <a:rPr lang="en-US" altLang="zh-CN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 </a:t>
              </a:r>
              <a:endParaRPr lang="zh-CN" altLang="zh-CN">
                <a:solidFill>
                  <a:srgbClr val="000000"/>
                </a:solidFill>
                <a:effectLst/>
                <a:latin typeface="NEU-BZ-S92"/>
                <a:ea typeface="方正楷体_GBK" panose="03000509000000000000" pitchFamily="65" charset="-122"/>
                <a:cs typeface="Times New Roman" panose="02020603050405020304" pitchFamily="18" charset="0"/>
              </a:endParaRPr>
            </a:p>
          </p:txBody>
        </p:sp>
        <p:pic>
          <p:nvPicPr>
            <p:cNvPr id="12" name="JM2QXR47.eps" descr="id:2147488082;FounderCES"/>
            <p:cNvPicPr/>
            <p:nvPr/>
          </p:nvPicPr>
          <p:blipFill>
            <a:blip r:embed="rId6"/>
            <a:stretch>
              <a:fillRect/>
            </a:stretch>
          </p:blipFill>
          <p:spPr>
            <a:xfrm>
              <a:off x="390495" y="5353559"/>
              <a:ext cx="461640" cy="575607"/>
            </a:xfrm>
            <a:prstGeom prst="rect">
              <a:avLst/>
            </a:prstGeom>
          </p:spPr>
        </p:pic>
        <p:pic>
          <p:nvPicPr>
            <p:cNvPr id="13" name="JM2QXR48.eps" descr="id:2147488089;FounderCES"/>
            <p:cNvPicPr/>
            <p:nvPr/>
          </p:nvPicPr>
          <p:blipFill>
            <a:blip r:embed="rId7"/>
            <a:stretch>
              <a:fillRect/>
            </a:stretch>
          </p:blipFill>
          <p:spPr>
            <a:xfrm>
              <a:off x="2629855" y="5353559"/>
              <a:ext cx="558730" cy="558730"/>
            </a:xfrm>
            <a:prstGeom prst="rect">
              <a:avLst/>
            </a:prstGeom>
          </p:spPr>
        </p:pic>
      </p:grpSp>
      <p:sp>
        <p:nvSpPr>
          <p:cNvPr id="15" name="矩形 14"/>
          <p:cNvSpPr>
            <a:spLocks noChangeAspect="1"/>
          </p:cNvSpPr>
          <p:nvPr/>
        </p:nvSpPr>
        <p:spPr>
          <a:xfrm>
            <a:off x="3956204" y="3227992"/>
            <a:ext cx="38985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3888507" y="5381836"/>
            <a:ext cx="38985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27340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23863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三、填一填。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56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倍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;3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倍是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★★★★★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○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的个数是</a:t>
            </a:r>
            <a:r>
              <a:rPr lang="en-US" altLang="zh-CN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倍。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○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520677" y="1827961"/>
            <a:ext cx="38985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689029" y="1827961"/>
            <a:ext cx="595035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27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374362" y="2993262"/>
            <a:ext cx="595035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40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63823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四、画一画。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第二行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○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的个数是第一行的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倍。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第一行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○○○○○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第二行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第二行</a:t>
            </a:r>
            <a:r>
              <a:rPr lang="en-US" altLang="zh-CN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的个数是第一行的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倍。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第一行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□□□□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第二行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944613" y="2692796"/>
            <a:ext cx="6400800" cy="514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944613" y="4502719"/>
            <a:ext cx="3362325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1904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79847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五、想一想。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第一行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○○○○○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第二行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○○○○○○○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从第一行至少移几个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○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到第二行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才能使第二行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○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的个数是第一行的几倍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4070281"/>
            <a:ext cx="904415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50249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355</TotalTime>
  <Words>161</Words>
  <Application>Microsoft Office PowerPoint</Application>
  <PresentationFormat>自定义</PresentationFormat>
  <Paragraphs>51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2" baseType="lpstr">
      <vt:lpstr>NEU-BZ-S92</vt:lpstr>
      <vt:lpstr>方正楷体_GBK</vt:lpstr>
      <vt:lpstr>黑体</vt:lpstr>
      <vt:lpstr>华文琥珀</vt:lpstr>
      <vt:lpstr>华文新魏</vt:lpstr>
      <vt:lpstr>楷体</vt:lpstr>
      <vt:lpstr>隶书</vt:lpstr>
      <vt:lpstr>宋体</vt:lpstr>
      <vt:lpstr>Arial</vt:lpstr>
      <vt:lpstr>Calibri</vt:lpstr>
      <vt:lpstr>Cambria Math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AutoBVT</cp:lastModifiedBy>
  <cp:revision>68</cp:revision>
  <dcterms:created xsi:type="dcterms:W3CDTF">2020-07-20T09:37:23Z</dcterms:created>
  <dcterms:modified xsi:type="dcterms:W3CDTF">2026-02-28T04:42:56Z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