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1"/>
  </p:notesMasterIdLst>
  <p:sldIdLst>
    <p:sldId id="256" r:id="rId2"/>
    <p:sldId id="731" r:id="rId3"/>
    <p:sldId id="732" r:id="rId4"/>
    <p:sldId id="737" r:id="rId5"/>
    <p:sldId id="733" r:id="rId6"/>
    <p:sldId id="736" r:id="rId7"/>
    <p:sldId id="739" r:id="rId8"/>
    <p:sldId id="734" r:id="rId9"/>
    <p:sldId id="735" r:id="rId10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53" userDrawn="1">
          <p15:clr>
            <a:srgbClr val="A4A3A4"/>
          </p15:clr>
        </p15:guide>
        <p15:guide id="2" pos="272" userDrawn="1">
          <p15:clr>
            <a:srgbClr val="A4A3A4"/>
          </p15:clr>
        </p15:guide>
        <p15:guide id="3" orient="horz" pos="40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0093"/>
    <a:srgbClr val="339966"/>
    <a:srgbClr val="E3261E"/>
    <a:srgbClr val="B53D5A"/>
    <a:srgbClr val="5F5F5F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5494" autoAdjust="0"/>
  </p:normalViewPr>
  <p:slideViewPr>
    <p:cSldViewPr>
      <p:cViewPr varScale="1">
        <p:scale>
          <a:sx n="97" d="100"/>
          <a:sy n="97" d="100"/>
        </p:scale>
        <p:origin x="96" y="72"/>
      </p:cViewPr>
      <p:guideLst>
        <p:guide orient="horz" pos="453"/>
        <p:guide pos="272"/>
        <p:guide orient="horz" pos="40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9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16421" y="1655911"/>
            <a:ext cx="11017224" cy="43204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wrap="none" lIns="91440" tIns="45720" rIns="91440" bIns="45720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zh-CN" altLang="en-US" sz="11500" b="0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1500" b="0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1500" b="0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glow rad="139700">
                  <a:schemeClr val="accent3">
                    <a:satMod val="175000"/>
                    <a:alpha val="40000"/>
                  </a:scheme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9368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7561635" y="0"/>
            <a:ext cx="3960440" cy="1512168"/>
          </a:xfrm>
          <a:prstGeom prst="cloud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基础巩固</a:t>
            </a:r>
            <a:endParaRPr lang="zh-CN" altLang="en-US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0149898" y="5328319"/>
            <a:ext cx="1453515" cy="1453515"/>
            <a:chOff x="10153525" y="-301660"/>
            <a:chExt cx="1453515" cy="1453515"/>
          </a:xfrm>
        </p:grpSpPr>
        <p:pic>
          <p:nvPicPr>
            <p:cNvPr id="5" name="图片 4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6" name="文本框 5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52469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1.8049E-6 4.94855E-7 L -1.8049E-6 -0.07202 " pathEditMode="relative" rAng="0" ptsTypes="AA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01"/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7561635" y="0"/>
            <a:ext cx="3960440" cy="1512168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能力提升</a:t>
            </a:r>
            <a:endParaRPr lang="zh-CN" altLang="en-US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0149898" y="5328319"/>
            <a:ext cx="1453515" cy="1453515"/>
            <a:chOff x="10153525" y="-301660"/>
            <a:chExt cx="1453515" cy="1453515"/>
          </a:xfrm>
        </p:grpSpPr>
        <p:pic>
          <p:nvPicPr>
            <p:cNvPr id="5" name="图片 4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6" name="文本框 5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云形 1"/>
          <p:cNvSpPr/>
          <p:nvPr userDrawn="1"/>
        </p:nvSpPr>
        <p:spPr>
          <a:xfrm>
            <a:off x="7561635" y="0"/>
            <a:ext cx="3960440" cy="1512168"/>
          </a:xfrm>
          <a:prstGeom prst="cloud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智慧拓展</a:t>
            </a:r>
            <a:endParaRPr lang="zh-CN" altLang="en-US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3" name="组合 2"/>
          <p:cNvGrpSpPr/>
          <p:nvPr userDrawn="1"/>
        </p:nvGrpSpPr>
        <p:grpSpPr>
          <a:xfrm>
            <a:off x="10149898" y="5328319"/>
            <a:ext cx="1453515" cy="1453515"/>
            <a:chOff x="10153525" y="-301660"/>
            <a:chExt cx="1453515" cy="1453515"/>
          </a:xfrm>
        </p:grpSpPr>
        <p:pic>
          <p:nvPicPr>
            <p:cNvPr id="4" name="图片 3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5" name="文本框 4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895060" y="736068"/>
            <a:ext cx="9690513" cy="4520243"/>
            <a:chOff x="895060" y="736068"/>
            <a:chExt cx="9690513" cy="4520243"/>
          </a:xfrm>
        </p:grpSpPr>
        <p:sp>
          <p:nvSpPr>
            <p:cNvPr id="4" name="文本框 3"/>
            <p:cNvSpPr txBox="1"/>
            <p:nvPr userDrawn="1"/>
          </p:nvSpPr>
          <p:spPr>
            <a:xfrm>
              <a:off x="1728109" y="1442143"/>
              <a:ext cx="8117928" cy="2800767"/>
            </a:xfrm>
            <a:prstGeom prst="rect">
              <a:avLst/>
            </a:prstGeom>
            <a:gradFill>
              <a:gsLst>
                <a:gs pos="47000">
                  <a:schemeClr val="accent1">
                    <a:lumMod val="5000"/>
                    <a:lumOff val="95000"/>
                  </a:schemeClr>
                </a:gs>
                <a:gs pos="2000">
                  <a:schemeClr val="accent1">
                    <a:lumMod val="45000"/>
                    <a:lumOff val="55000"/>
                  </a:schemeClr>
                </a:gs>
                <a:gs pos="89000">
                  <a:srgbClr val="C5EAA7"/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  <a:effectLst>
              <a:glow rad="533400">
                <a:schemeClr val="accent1">
                  <a:alpha val="40000"/>
                </a:schemeClr>
              </a:glow>
              <a:outerShdw blurRad="50800" dist="50800" dir="3720000" algn="ctr" rotWithShape="0">
                <a:srgbClr val="000000">
                  <a:alpha val="43137"/>
                </a:srgbClr>
              </a:outerShdw>
              <a:reflection endPos="0" dist="50800" dir="5400000" sy="-100000" algn="bl" rotWithShape="0"/>
              <a:softEdge rad="127000"/>
            </a:effectLst>
          </p:spPr>
          <p:txBody>
            <a:bodyPr wrap="none" rtlCol="0">
              <a:spAutoFit/>
            </a:bodyPr>
            <a:lstStyle/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路漫漫其修远兮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吾将上下而求索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pic>
          <p:nvPicPr>
            <p:cNvPr id="3" name="图片 2" descr="阴影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895060" y="736068"/>
              <a:ext cx="9690513" cy="452024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89" r:id="rId2"/>
    <p:sldLayoutId id="2147483690" r:id="rId3"/>
    <p:sldLayoutId id="2147483691" r:id="rId4"/>
    <p:sldLayoutId id="2147483692" r:id="rId5"/>
    <p:sldLayoutId id="2147483694" r:id="rId6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1.wav"/><Relationship Id="rId4" Type="http://schemas.openxmlformats.org/officeDocument/2006/relationships/slide" Target="slide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720477" y="3384103"/>
            <a:ext cx="9937104" cy="151216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四　万以内的加法和减法</a:t>
            </a:r>
          </a:p>
          <a:p>
            <a:pPr algn="ctr"/>
            <a:r>
              <a:rPr lang="zh-CN" altLang="en-US" sz="400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　</a:t>
            </a:r>
            <a:r>
              <a:rPr lang="en-US" altLang="zh-CN" sz="400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2.</a:t>
            </a:r>
            <a:r>
              <a:rPr lang="zh-CN" altLang="en-US" sz="400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</a:t>
            </a:r>
            <a:r>
              <a:rPr lang="en-US" altLang="zh-CN" sz="400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1</a:t>
            </a:r>
            <a:r>
              <a:rPr lang="zh-CN" altLang="en-US" sz="400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课时　万以内的退位减法</a:t>
            </a:r>
            <a:endParaRPr lang="en-US" altLang="zh-CN" sz="40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竖卷形 2"/>
          <p:cNvSpPr/>
          <p:nvPr/>
        </p:nvSpPr>
        <p:spPr>
          <a:xfrm>
            <a:off x="504453" y="791815"/>
            <a:ext cx="1872208" cy="4824536"/>
          </a:xfrm>
          <a:prstGeom prst="vertic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导</a:t>
            </a:r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航</a:t>
            </a:r>
            <a:endParaRPr lang="zh-CN" altLang="en-US" sz="5400" dirty="0">
              <a:latin typeface="+mj-ea"/>
              <a:ea typeface="+mj-ea"/>
            </a:endParaRPr>
          </a:p>
        </p:txBody>
      </p:sp>
      <p:sp>
        <p:nvSpPr>
          <p:cNvPr id="5" name="云形 4">
            <a:hlinkClick r:id="rId2" action="ppaction://hlinksldjump"/>
          </p:cNvPr>
          <p:cNvSpPr/>
          <p:nvPr/>
        </p:nvSpPr>
        <p:spPr>
          <a:xfrm>
            <a:off x="4608909" y="791815"/>
            <a:ext cx="3960440" cy="1512168"/>
          </a:xfrm>
          <a:prstGeom prst="cloud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基础巩固</a:t>
            </a:r>
            <a:endParaRPr lang="zh-CN" altLang="en-US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6" name="云形 5">
            <a:hlinkClick r:id="rId3" action="ppaction://hlinksldjump"/>
          </p:cNvPr>
          <p:cNvSpPr/>
          <p:nvPr/>
        </p:nvSpPr>
        <p:spPr>
          <a:xfrm>
            <a:off x="4608854" y="2520007"/>
            <a:ext cx="3960440" cy="1512168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能力提升</a:t>
            </a:r>
            <a:endParaRPr lang="zh-CN" altLang="en-US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7" name="云形 6">
            <a:hlinkClick r:id="rId4" action="ppaction://hlinksldjump"/>
          </p:cNvPr>
          <p:cNvSpPr/>
          <p:nvPr/>
        </p:nvSpPr>
        <p:spPr>
          <a:xfrm>
            <a:off x="4608854" y="4248199"/>
            <a:ext cx="3960440" cy="1512168"/>
          </a:xfrm>
          <a:prstGeom prst="cloud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智慧拓展</a:t>
            </a:r>
            <a:endParaRPr lang="zh-CN" altLang="en-US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8" name="动作按钮: 自定义 7">
            <a:hlinkClick r:id="rId2" action="ppaction://hlinksldjump" highlightClick="1">
              <a:snd r:embed="rId5" name="chimes.wav"/>
            </a:hlinkClick>
          </p:cNvPr>
          <p:cNvSpPr/>
          <p:nvPr/>
        </p:nvSpPr>
        <p:spPr>
          <a:xfrm>
            <a:off x="4608456" y="785396"/>
            <a:ext cx="3960838" cy="1583903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动作按钮: 自定义 8">
            <a:hlinkClick r:id="rId3" action="ppaction://hlinksldjump" highlightClick="1">
              <a:snd r:embed="rId5" name="chimes.wav"/>
            </a:hlinkClick>
          </p:cNvPr>
          <p:cNvSpPr/>
          <p:nvPr/>
        </p:nvSpPr>
        <p:spPr>
          <a:xfrm>
            <a:off x="4607232" y="2489614"/>
            <a:ext cx="3960838" cy="1583903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动作按钮: 自定义 9">
            <a:hlinkClick r:id="rId4" action="ppaction://hlinksldjump" highlightClick="1">
              <a:snd r:embed="rId5" name="chimes.wav"/>
            </a:hlinkClick>
          </p:cNvPr>
          <p:cNvSpPr/>
          <p:nvPr/>
        </p:nvSpPr>
        <p:spPr>
          <a:xfrm>
            <a:off x="4579234" y="4229699"/>
            <a:ext cx="3960838" cy="1583903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513369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800"/>
                            </p:stCondLst>
                            <p:childTnLst>
                              <p:par>
                                <p:cTn id="1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100"/>
                            </p:stCondLst>
                            <p:childTnLst>
                              <p:par>
                                <p:cTn id="2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791815"/>
            <a:ext cx="5785558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一、探究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467-288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的笔算方法</a:t>
            </a:r>
            <a:r>
              <a:rPr lang="zh-CN" altLang="zh-CN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。</a:t>
            </a:r>
            <a:r>
              <a:rPr lang="en-US" altLang="zh-CN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LM2QXR03.eps" descr="id:2147489153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792485" y="1505239"/>
            <a:ext cx="9577064" cy="4288333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1440557" y="2231975"/>
            <a:ext cx="1444626" cy="5598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800"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2800">
                <a:ea typeface="楷体" panose="02010609060101010101" pitchFamily="49" charset="-122"/>
                <a:cs typeface="Times New Roman" panose="02020603050405020304" pitchFamily="18" charset="0"/>
              </a:rPr>
              <a:t>7</a:t>
            </a:r>
            <a:r>
              <a:rPr lang="zh-CN" altLang="en-US" sz="2800"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2800">
                <a:ea typeface="楷体" panose="02010609060101010101" pitchFamily="49" charset="-122"/>
                <a:cs typeface="Times New Roman" panose="02020603050405020304" pitchFamily="18" charset="0"/>
              </a:rPr>
              <a:t>9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744813" y="2511923"/>
            <a:ext cx="543739" cy="5598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ea typeface="楷体" panose="02010609060101010101" pitchFamily="49" charset="-122"/>
                <a:cs typeface="Times New Roman" panose="02020603050405020304" pitchFamily="18" charset="0"/>
              </a:rPr>
              <a:t>17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761037" y="3816151"/>
            <a:ext cx="543739" cy="5598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ea typeface="楷体" panose="02010609060101010101" pitchFamily="49" charset="-122"/>
                <a:cs typeface="Times New Roman" panose="02020603050405020304" pitchFamily="18" charset="0"/>
              </a:rPr>
              <a:t>15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7201197" y="3846341"/>
            <a:ext cx="364202" cy="5598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ea typeface="楷体" panose="02010609060101010101" pitchFamily="49" charset="-122"/>
                <a:cs typeface="Times New Roman" panose="02020603050405020304" pitchFamily="18" charset="0"/>
              </a:rPr>
              <a:t>7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3744813" y="4417457"/>
            <a:ext cx="364202" cy="5598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ea typeface="楷体" panose="02010609060101010101" pitchFamily="49" charset="-122"/>
                <a:cs typeface="Times New Roman" panose="02020603050405020304" pitchFamily="18" charset="0"/>
              </a:rPr>
              <a:t>7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3744813" y="5233675"/>
            <a:ext cx="364202" cy="5598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5040957" y="5245879"/>
            <a:ext cx="364202" cy="5598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7523152" y="5233674"/>
            <a:ext cx="364202" cy="5598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245122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295871"/>
            <a:ext cx="108077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二、列竖式计算。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528-49=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　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631-457=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　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426-378=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1800597" y="1799927"/>
            <a:ext cx="800219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479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370830" y="2559042"/>
            <a:ext cx="1981200" cy="13335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3672805" y="2510692"/>
            <a:ext cx="1885950" cy="12858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7292640" y="2510692"/>
            <a:ext cx="2143125" cy="1266825"/>
          </a:xfrm>
          <a:prstGeom prst="rect">
            <a:avLst/>
          </a:prstGeom>
        </p:spPr>
      </p:pic>
      <p:sp>
        <p:nvSpPr>
          <p:cNvPr id="7" name="矩形 6"/>
          <p:cNvSpPr>
            <a:spLocks noChangeAspect="1"/>
          </p:cNvSpPr>
          <p:nvPr/>
        </p:nvSpPr>
        <p:spPr>
          <a:xfrm>
            <a:off x="5558755" y="1838452"/>
            <a:ext cx="1212191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174</a:t>
            </a:r>
            <a:r>
              <a:rPr lang="zh-CN" altLang="en-US"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9122789" y="1883982"/>
            <a:ext cx="595035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48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90330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863823"/>
            <a:ext cx="10807700" cy="180857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三、解决问题。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某动物园中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一头长颈鹿的身高为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515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厘米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一头鸵鸟的身高为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255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厘米。长颈鹿比鸵鸟高多少厘米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2672395"/>
            <a:ext cx="3600666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515-255=260(</a:t>
            </a:r>
            <a:r>
              <a:rPr lang="zh-CN" altLang="zh-CN">
                <a:ea typeface="楷体" panose="02010609060101010101" pitchFamily="49" charset="-122"/>
                <a:cs typeface="Times New Roman" panose="02020603050405020304" pitchFamily="18" charset="0"/>
              </a:rPr>
              <a:t>厘米</a:t>
            </a:r>
            <a:r>
              <a:rPr lang="en-US" altLang="zh-CN" smtClean="0"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945315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647799"/>
            <a:ext cx="6983263" cy="12741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同学们到图书馆去借书。图书馆内现存的图书统计情况如下</a:t>
            </a:r>
            <a:r>
              <a:rPr lang="zh-CN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表格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344183351"/>
              </p:ext>
            </p:extLst>
          </p:nvPr>
        </p:nvGraphicFramePr>
        <p:xfrm>
          <a:off x="361950" y="1824691"/>
          <a:ext cx="10807700" cy="975360"/>
        </p:xfrm>
        <a:graphic>
          <a:graphicData uri="http://schemas.openxmlformats.org/drawingml/2006/table">
            <a:tbl>
              <a:tblPr firstRow="1" firstCol="1" bandRow="1"/>
              <a:tblGrid>
                <a:gridCol w="2701925"/>
                <a:gridCol w="2701925"/>
                <a:gridCol w="2701925"/>
                <a:gridCol w="2701925"/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类别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故事书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科技书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连环画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本数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681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900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853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361950" y="2808039"/>
            <a:ext cx="108077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(1)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同学们一共借走了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312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本故事书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图书馆内还剩多少本故事书</a:t>
            </a: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(2)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(1)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的条件下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借走的科技书的本数比借走的故事书少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120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本。同学们借走了多少本科技书</a:t>
            </a: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61950" y="3888159"/>
            <a:ext cx="3188693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681-312=369(</a:t>
            </a:r>
            <a:r>
              <a:rPr lang="zh-CN" altLang="zh-CN">
                <a:ea typeface="楷体" panose="02010609060101010101" pitchFamily="49" charset="-122"/>
                <a:cs typeface="Times New Roman" panose="02020603050405020304" pitchFamily="18" charset="0"/>
              </a:rPr>
              <a:t>本</a:t>
            </a:r>
            <a:r>
              <a:rPr lang="en-US" altLang="zh-CN" smtClean="0"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361950" y="5685703"/>
            <a:ext cx="3188693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312-120=192(</a:t>
            </a:r>
            <a:r>
              <a:rPr lang="zh-CN" altLang="zh-CN">
                <a:ea typeface="楷体" panose="02010609060101010101" pitchFamily="49" charset="-122"/>
                <a:cs typeface="Times New Roman" panose="02020603050405020304" pitchFamily="18" charset="0"/>
              </a:rPr>
              <a:t>本</a:t>
            </a:r>
            <a:r>
              <a:rPr lang="en-US" altLang="zh-CN" smtClean="0"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319040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511895"/>
            <a:ext cx="108077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(3)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同学们借阅完成后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图书馆内还剩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576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本连环画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同学们借走了多少本连环画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2729536"/>
            <a:ext cx="3188693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853-576=277(</a:t>
            </a:r>
            <a:r>
              <a:rPr lang="zh-CN" altLang="zh-CN">
                <a:ea typeface="楷体" panose="02010609060101010101" pitchFamily="49" charset="-122"/>
                <a:cs typeface="Times New Roman" panose="02020603050405020304" pitchFamily="18" charset="0"/>
              </a:rPr>
              <a:t>本</a:t>
            </a:r>
            <a:r>
              <a:rPr lang="en-US" altLang="zh-CN" smtClean="0"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926401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223863"/>
            <a:ext cx="10807700" cy="62671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四、填一填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在同样的图形里填上相同的数</a:t>
            </a:r>
            <a:r>
              <a:rPr lang="zh-CN" altLang="zh-CN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。</a:t>
            </a:r>
            <a:r>
              <a:rPr lang="en-US" altLang="zh-CN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92685" y="1850573"/>
            <a:ext cx="4752975" cy="2924175"/>
          </a:xfrm>
          <a:prstGeom prst="rect">
            <a:avLst/>
          </a:prstGeom>
        </p:spPr>
      </p:pic>
      <p:pic>
        <p:nvPicPr>
          <p:cNvPr id="4" name="JM2QXR143.eps" descr="id:2147484901;FounderCES"/>
          <p:cNvPicPr/>
          <p:nvPr/>
        </p:nvPicPr>
        <p:blipFill>
          <a:blip r:embed="rId3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3024733" y="2006200"/>
            <a:ext cx="3888432" cy="27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502497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3BAEC52-59F7-4328-AB73-0F916ADBF193}" vid="{58DBEABC-D800-4B69-8CEC-6F66A7DFD12F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352</TotalTime>
  <Words>211</Words>
  <Application>Microsoft Office PowerPoint</Application>
  <PresentationFormat>自定义</PresentationFormat>
  <Paragraphs>43</Paragraphs>
  <Slides>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1" baseType="lpstr">
      <vt:lpstr>NEU-BZ-S92</vt:lpstr>
      <vt:lpstr>方正楷体_GBK</vt:lpstr>
      <vt:lpstr>黑体</vt:lpstr>
      <vt:lpstr>华文琥珀</vt:lpstr>
      <vt:lpstr>华文新魏</vt:lpstr>
      <vt:lpstr>楷体</vt:lpstr>
      <vt:lpstr>隶书</vt:lpstr>
      <vt:lpstr>宋体</vt:lpstr>
      <vt:lpstr>Arial</vt:lpstr>
      <vt:lpstr>Calibri</vt:lpstr>
      <vt:lpstr>Times New Roman</vt:lpstr>
      <vt:lpstr>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AutoBVT</cp:lastModifiedBy>
  <cp:revision>69</cp:revision>
  <dcterms:created xsi:type="dcterms:W3CDTF">2020-07-20T09:37:23Z</dcterms:created>
  <dcterms:modified xsi:type="dcterms:W3CDTF">2026-02-28T06:16:29Z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