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2" r:id="rId3"/>
    <p:sldId id="737" r:id="rId4"/>
    <p:sldId id="738" r:id="rId5"/>
    <p:sldId id="739" r:id="rId6"/>
    <p:sldId id="740" r:id="rId7"/>
    <p:sldId id="741" r:id="rId8"/>
    <p:sldId id="742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72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0" r:id="rId2"/>
    <p:sldLayoutId id="2147483691" r:id="rId3"/>
    <p:sldLayoutId id="2147483692" r:id="rId4"/>
    <p:sldLayoutId id="2147483694" r:id="rId5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　有余数的除法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阶段训练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0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91815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一、圈一圈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个地圈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☆☆☆☆☆☆☆☆☆☆☆☆☆☆☆☆☆☆☆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629" y="2578458"/>
            <a:ext cx="6649938" cy="842950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61950" y="3490016"/>
            <a:ext cx="108077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个地圈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□□□□□□□□□□□□□□□□□□□□□□□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8630" y="4685728"/>
            <a:ext cx="6649938" cy="879789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5750691" y="1348891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6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209309" y="1382813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1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176861" y="2684077"/>
            <a:ext cx="3264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6</a:t>
            </a:r>
            <a:r>
              <a:rPr lang="zh-CN" altLang="en-US">
                <a:ea typeface="楷体" panose="02010609060101010101" pitchFamily="49" charset="-122"/>
              </a:rPr>
              <a:t>　</a:t>
            </a:r>
            <a:r>
              <a:rPr lang="zh-CN" altLang="en-US" smtClean="0">
                <a:ea typeface="楷体" panose="02010609060101010101" pitchFamily="49" charset="-122"/>
              </a:rPr>
              <a:t>                      </a:t>
            </a:r>
            <a:r>
              <a:rPr lang="en-US" altLang="zh-CN" smtClean="0">
                <a:ea typeface="楷体" panose="02010609060101010101" pitchFamily="49" charset="-122"/>
              </a:rPr>
              <a:t>1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738567" y="2645977"/>
            <a:ext cx="183255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</a:rPr>
              <a:t>圈一圈略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747898" y="348723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4</a:t>
            </a:r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209309" y="349630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3</a:t>
            </a:r>
            <a:endParaRPr lang="zh-CN" altLang="en-US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145378" y="4809001"/>
            <a:ext cx="3264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4</a:t>
            </a:r>
            <a:r>
              <a:rPr lang="zh-CN" altLang="en-US">
                <a:ea typeface="楷体" panose="02010609060101010101" pitchFamily="49" charset="-122"/>
              </a:rPr>
              <a:t>　</a:t>
            </a:r>
            <a:r>
              <a:rPr lang="zh-CN" altLang="en-US" smtClean="0">
                <a:ea typeface="楷体" panose="02010609060101010101" pitchFamily="49" charset="-122"/>
              </a:rPr>
              <a:t>                      </a:t>
            </a:r>
            <a:r>
              <a:rPr lang="en-US" altLang="zh-CN" smtClean="0">
                <a:ea typeface="楷体" panose="02010609060101010101" pitchFamily="49" charset="-122"/>
              </a:rPr>
              <a:t>3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二、选一选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水果店准备把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个橘子装盒销售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可供选择的方案如下。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24.eps" descr="id:2147487773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445" y="2016158"/>
            <a:ext cx="10807700" cy="170537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381615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我选择方案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。按照这个方案装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这些橘子可以装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盒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2605" y="5033792"/>
            <a:ext cx="7214195" cy="879973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2736701" y="3816151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081517" y="3867704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4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48235" y="4427324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2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241006" y="5157922"/>
            <a:ext cx="449674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6</a:t>
            </a:r>
            <a:r>
              <a:rPr lang="zh-CN" altLang="en-US">
                <a:ea typeface="楷体" panose="02010609060101010101" pitchFamily="49" charset="-122"/>
              </a:rPr>
              <a:t>　</a:t>
            </a:r>
            <a:r>
              <a:rPr lang="zh-CN" altLang="en-US" smtClean="0">
                <a:ea typeface="楷体" panose="02010609060101010101" pitchFamily="49" charset="-122"/>
              </a:rPr>
              <a:t>       </a:t>
            </a:r>
            <a:r>
              <a:rPr lang="en-US" altLang="zh-CN" smtClean="0">
                <a:ea typeface="楷体" panose="02010609060101010101" pitchFamily="49" charset="-122"/>
              </a:rPr>
              <a:t>4</a:t>
            </a:r>
            <a:r>
              <a:rPr lang="zh-CN" altLang="en-US">
                <a:ea typeface="楷体" panose="02010609060101010101" pitchFamily="49" charset="-122"/>
              </a:rPr>
              <a:t>　</a:t>
            </a:r>
            <a:r>
              <a:rPr lang="zh-CN" altLang="en-US" smtClean="0">
                <a:ea typeface="楷体" panose="02010609060101010101" pitchFamily="49" charset="-122"/>
              </a:rPr>
              <a:t>                     </a:t>
            </a:r>
            <a:r>
              <a:rPr lang="en-US" altLang="zh-CN" smtClean="0">
                <a:ea typeface="楷体" panose="02010609060101010101" pitchFamily="49" charset="-122"/>
              </a:rPr>
              <a:t>2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0620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96103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3=4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除以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等于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余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◇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=7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8,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◇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最小是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此时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4=6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最大是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此时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里最大能填几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7&lt;36	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8&lt;25		5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)&lt;26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)&lt;40	60&gt;(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73&gt;8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4752255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个乒乓球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个装一盒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可以装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盒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如果将它们平均装在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个盒子里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那么每盒装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320877" y="1151855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13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193085" y="115185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3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137301" y="1155782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4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691667" y="1155782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1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437129" y="178356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9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246333" y="1783566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71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354586" y="2339318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3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9071592" y="2358324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27</a:t>
            </a:r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20477" y="355529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5</a:t>
            </a:r>
            <a:endParaRPr lang="zh-CN" altLang="en-US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017600" y="530200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3</a:t>
            </a:r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856483" y="356391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5</a:t>
            </a:r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468854" y="4120544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4</a:t>
            </a:r>
            <a:endParaRPr lang="zh-CN" altLang="en-US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543316" y="411661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8</a:t>
            </a:r>
            <a:endParaRPr lang="zh-CN" altLang="en-US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8332226" y="411661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9</a:t>
            </a:r>
            <a:endParaRPr lang="zh-CN" altLang="en-US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744436" y="474832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5</a:t>
            </a:r>
            <a:endParaRPr lang="zh-CN" altLang="en-US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463858" y="530517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8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7259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四、选一选。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在算式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7=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当商和余数相等时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被除数最大是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49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用一堆小棒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摆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如果有剩余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那么可能会剩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一个数除以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余数最大是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25-2.eps" descr="id:214748778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84773" y="3245436"/>
            <a:ext cx="577780" cy="57778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080517" y="2087959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929389" y="3220971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952725" y="4411778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3874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五、列竖式计算。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19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5=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21</a:t>
            </a:r>
            <a:r>
              <a:rPr lang="en-US" altLang="zh-CN" smtClean="0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40</a:t>
            </a:r>
            <a:r>
              <a:rPr lang="en-US" altLang="zh-CN" smtClean="0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728589" y="1432491"/>
            <a:ext cx="15215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3</a:t>
            </a:r>
            <a:r>
              <a:rPr lang="en-US" altLang="zh-CN">
                <a:latin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mtClean="0">
                <a:ea typeface="楷体" panose="02010609060101010101" pitchFamily="49" charset="-122"/>
              </a:rPr>
              <a:t>4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896941" y="1454754"/>
            <a:ext cx="193354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5</a:t>
            </a:r>
            <a:r>
              <a:rPr lang="en-US" altLang="zh-CN">
                <a:latin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ea typeface="楷体" panose="02010609060101010101" pitchFamily="49" charset="-122"/>
              </a:rPr>
              <a:t>1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065293" y="1432491"/>
            <a:ext cx="15215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5</a:t>
            </a:r>
            <a:r>
              <a:rPr lang="en-US" altLang="zh-CN">
                <a:latin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mtClean="0">
                <a:ea typeface="楷体" panose="02010609060101010101" pitchFamily="49" charset="-122"/>
              </a:rPr>
              <a:t>5 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08509" y="2159489"/>
            <a:ext cx="1885950" cy="1790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15912" y="2187324"/>
            <a:ext cx="1447800" cy="17621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561237" y="2115755"/>
            <a:ext cx="160020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5237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六、解决问题。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个小正方体。按下面图形摆放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可以摆几堆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还剩几个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25-1.eps" descr="id:214748778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960837" y="2159967"/>
            <a:ext cx="2095603" cy="69607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2891960"/>
            <a:ext cx="415209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4=7(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堆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7088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平均每只松鼠分到多少个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还剩多少个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25.eps" descr="id:214748779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952725" y="1490533"/>
            <a:ext cx="5892796" cy="167754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3240087"/>
            <a:ext cx="415209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33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4=8(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8493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362</TotalTime>
  <Words>221</Words>
  <Application>Microsoft Office PowerPoint</Application>
  <PresentationFormat>自定义</PresentationFormat>
  <Paragraphs>66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67</cp:revision>
  <dcterms:created xsi:type="dcterms:W3CDTF">2020-07-20T09:37:23Z</dcterms:created>
  <dcterms:modified xsi:type="dcterms:W3CDTF">2026-02-28T03:27:39Z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