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2" r:id="rId3"/>
    <p:sldId id="737" r:id="rId4"/>
    <p:sldId id="738" r:id="rId5"/>
    <p:sldId id="739" r:id="rId6"/>
    <p:sldId id="740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261E"/>
    <a:srgbClr val="D60093"/>
    <a:srgbClr val="339966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72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0" r:id="rId2"/>
    <p:sldLayoutId id="2147483691" r:id="rId3"/>
    <p:sldLayoutId id="2147483692" r:id="rId4"/>
    <p:sldLayoutId id="2147483694" r:id="rId5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二　数量间的乘除关系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阶段训练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三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0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75791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一、按要求做一做。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画一画。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的个数是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△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△△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△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圈一圈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△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□□□□□□□□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的个数是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△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808039"/>
            <a:ext cx="275908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○○○○○○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4453" y="4752255"/>
            <a:ext cx="720080" cy="504056"/>
          </a:xfrm>
          <a:prstGeom prst="rect">
            <a:avLst/>
          </a:prstGeom>
          <a:noFill/>
          <a:ln>
            <a:solidFill>
              <a:srgbClr val="E32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9094" y="4748308"/>
            <a:ext cx="720080" cy="504056"/>
          </a:xfrm>
          <a:prstGeom prst="rect">
            <a:avLst/>
          </a:prstGeom>
          <a:noFill/>
          <a:ln>
            <a:solidFill>
              <a:srgbClr val="E32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2349" y="4748308"/>
            <a:ext cx="720080" cy="504056"/>
          </a:xfrm>
          <a:prstGeom prst="rect">
            <a:avLst/>
          </a:prstGeom>
          <a:noFill/>
          <a:ln>
            <a:solidFill>
              <a:srgbClr val="E32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36990" y="4744361"/>
            <a:ext cx="720080" cy="504056"/>
          </a:xfrm>
          <a:prstGeom prst="rect">
            <a:avLst/>
          </a:prstGeom>
          <a:noFill/>
          <a:ln>
            <a:solidFill>
              <a:srgbClr val="E32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74029" y="5298238"/>
            <a:ext cx="49244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4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里面有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;42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今年小颖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妈妈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岁。那么今年妈妈的年龄是小颖的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妈妈比小颖大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岁。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一串珠子有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按照下面的方式排列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那么黑珠子的颗数是白珠子的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56-1.eps" descr="id:214748817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304653" y="4392215"/>
            <a:ext cx="5697425" cy="63677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664693" y="1295871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5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722246" y="1295871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5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793485" y="129633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7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92485" y="251048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4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733273" y="2506366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27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697848" y="3690712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2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9534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1950" y="791815"/>
            <a:ext cx="10807700" cy="1274195"/>
            <a:chOff x="361950" y="791815"/>
            <a:chExt cx="10807700" cy="1274195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791815"/>
              <a:ext cx="10807700" cy="127419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三、涂一涂。</a:t>
              </a:r>
              <a:endParaRPr lang="zh-CN" altLang="zh-CN">
                <a:solidFill>
                  <a:schemeClr val="tx1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>
                  <a:solidFill>
                    <a:schemeClr val="tx1"/>
                  </a:solidFill>
                  <a:ea typeface="宋体" panose="02010600030101010101" pitchFamily="2" charset="-122"/>
                </a:rPr>
                <a:t>1.</a:t>
              </a:r>
              <a:r>
                <a:rPr lang="zh-CN" altLang="zh-CN" smtClean="0">
                  <a:solidFill>
                    <a:schemeClr val="tx1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灰色</a:t>
              </a:r>
              <a:r>
                <a:rPr lang="en-US" altLang="zh-CN" smtClean="0">
                  <a:solidFill>
                    <a:schemeClr val="tx1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        </a:t>
              </a:r>
              <a:r>
                <a:rPr lang="zh-CN" altLang="zh-CN" smtClean="0">
                  <a:solidFill>
                    <a:schemeClr val="tx1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是白色</a:t>
              </a:r>
              <a:r>
                <a:rPr lang="en-US" altLang="zh-CN" smtClean="0">
                  <a:solidFill>
                    <a:schemeClr val="tx1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        </a:t>
              </a:r>
              <a:r>
                <a:rPr lang="zh-CN" altLang="zh-CN" smtClean="0">
                  <a:solidFill>
                    <a:schemeClr val="tx1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的</a:t>
              </a:r>
              <a:r>
                <a:rPr lang="en-US" altLang="zh-CN">
                  <a:solidFill>
                    <a:schemeClr val="tx1"/>
                  </a:solidFill>
                  <a:ea typeface="楷体" panose="02010609060101010101" pitchFamily="49" charset="-122"/>
                </a:rPr>
                <a:t>8</a:t>
              </a:r>
              <a:r>
                <a:rPr lang="zh-CN" altLang="zh-CN">
                  <a:solidFill>
                    <a:schemeClr val="tx1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倍</a:t>
              </a:r>
              <a:r>
                <a:rPr lang="zh-CN" altLang="zh-CN" smtClean="0">
                  <a:solidFill>
                    <a:schemeClr val="tx1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3" name="JM2QXR57.eps" descr="id:2147488181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656581" y="1511895"/>
              <a:ext cx="779460" cy="350579"/>
            </a:xfrm>
            <a:prstGeom prst="rect">
              <a:avLst/>
            </a:prstGeom>
          </p:spPr>
        </p:pic>
        <p:pic>
          <p:nvPicPr>
            <p:cNvPr id="4" name="JM2QXR58.eps" descr="id:2147488188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3765296" y="1511895"/>
              <a:ext cx="779460" cy="350579"/>
            </a:xfrm>
            <a:prstGeom prst="rect">
              <a:avLst/>
            </a:prstGeom>
          </p:spPr>
        </p:pic>
      </p:grpSp>
      <p:pic>
        <p:nvPicPr>
          <p:cNvPr id="6" name="JM2QXR59.eps" descr="id:214748819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504453" y="2066010"/>
            <a:ext cx="5371615" cy="1219431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60437" y="3384103"/>
            <a:ext cx="10807700" cy="683264"/>
            <a:chOff x="361950" y="791815"/>
            <a:chExt cx="10807700" cy="683264"/>
          </a:xfrm>
        </p:grpSpPr>
        <p:sp>
          <p:nvSpPr>
            <p:cNvPr id="8" name="矩形 7"/>
            <p:cNvSpPr>
              <a:spLocks noChangeAspect="1"/>
            </p:cNvSpPr>
            <p:nvPr/>
          </p:nvSpPr>
          <p:spPr>
            <a:xfrm>
              <a:off x="361950" y="791815"/>
              <a:ext cx="10807700" cy="6832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mtClean="0">
                  <a:solidFill>
                    <a:schemeClr val="tx1"/>
                  </a:solidFill>
                  <a:ea typeface="宋体" panose="02010600030101010101" pitchFamily="2" charset="-122"/>
                </a:rPr>
                <a:t>2.</a:t>
              </a:r>
              <a:r>
                <a:rPr lang="zh-CN" altLang="zh-CN" smtClean="0">
                  <a:solidFill>
                    <a:schemeClr val="tx1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灰色</a:t>
              </a:r>
              <a:r>
                <a:rPr lang="en-US" altLang="zh-CN" smtClean="0">
                  <a:solidFill>
                    <a:schemeClr val="tx1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        </a:t>
              </a:r>
              <a:r>
                <a:rPr lang="zh-CN" altLang="zh-CN" smtClean="0">
                  <a:solidFill>
                    <a:schemeClr val="tx1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是白色</a:t>
              </a:r>
              <a:r>
                <a:rPr lang="en-US" altLang="zh-CN" smtClean="0">
                  <a:solidFill>
                    <a:schemeClr val="tx1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        </a:t>
              </a:r>
              <a:r>
                <a:rPr lang="zh-CN" altLang="zh-CN" smtClean="0">
                  <a:solidFill>
                    <a:schemeClr val="tx1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的</a:t>
              </a:r>
              <a:r>
                <a:rPr lang="en-US" altLang="zh-CN" smtClean="0">
                  <a:solidFill>
                    <a:schemeClr val="tx1"/>
                  </a:solidFill>
                  <a:ea typeface="楷体" panose="02010609060101010101" pitchFamily="49" charset="-122"/>
                </a:rPr>
                <a:t>2</a:t>
              </a:r>
              <a:r>
                <a:rPr lang="zh-CN" altLang="zh-CN" smtClean="0">
                  <a:solidFill>
                    <a:schemeClr val="tx1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倍。</a:t>
              </a:r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9" name="JM2QXR57.eps" descr="id:2147488181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656581" y="948847"/>
              <a:ext cx="779460" cy="350579"/>
            </a:xfrm>
            <a:prstGeom prst="rect">
              <a:avLst/>
            </a:prstGeom>
          </p:spPr>
        </p:pic>
        <p:pic>
          <p:nvPicPr>
            <p:cNvPr id="10" name="JM2QXR58.eps" descr="id:2147488188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3765296" y="948847"/>
              <a:ext cx="779460" cy="350579"/>
            </a:xfrm>
            <a:prstGeom prst="rect">
              <a:avLst/>
            </a:prstGeom>
          </p:spPr>
        </p:pic>
      </p:grpSp>
      <p:pic>
        <p:nvPicPr>
          <p:cNvPr id="11" name="JM2QXR59.eps" descr="id:214748819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504453" y="4166029"/>
            <a:ext cx="5371615" cy="121943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1596" y="2058422"/>
            <a:ext cx="4962525" cy="12763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51121" y="4120441"/>
            <a:ext cx="4953000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785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四、解决问题。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班植树的棵数是三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班的几倍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62.eps" descr="id:214748822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456781" y="2009455"/>
            <a:ext cx="4929986" cy="346287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5156606"/>
            <a:ext cx="1754006" cy="631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48</a:t>
            </a:r>
            <a:r>
              <a:rPr lang="en-US" altLang="zh-CN" smtClean="0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8=6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7737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从学校图书馆的借阅登记统计中发现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上个月三年级平均每人借阅了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四年级平均每人借阅了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五年级平均每人借阅了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本书。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四年级平均每人借阅的本数是三年级的几倍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请你提出其他数学问题并解答。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769612"/>
            <a:ext cx="332815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(1)4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2=2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(2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3213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</TotalTime>
  <Words>160</Words>
  <Application>Microsoft Office PowerPoint</Application>
  <PresentationFormat>自定义</PresentationFormat>
  <Paragraphs>34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67</cp:revision>
  <dcterms:created xsi:type="dcterms:W3CDTF">2020-07-20T09:37:23Z</dcterms:created>
  <dcterms:modified xsi:type="dcterms:W3CDTF">2026-02-28T04:50:14Z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