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21"/>
  </p:notesMasterIdLst>
  <p:sldIdLst>
    <p:sldId id="974" r:id="rId3"/>
    <p:sldId id="976" r:id="rId4"/>
    <p:sldId id="977" r:id="rId5"/>
    <p:sldId id="978" r:id="rId6"/>
    <p:sldId id="980" r:id="rId7"/>
    <p:sldId id="981" r:id="rId8"/>
    <p:sldId id="982" r:id="rId9"/>
    <p:sldId id="983" r:id="rId10"/>
    <p:sldId id="990" r:id="rId11"/>
    <p:sldId id="991" r:id="rId12"/>
    <p:sldId id="979" r:id="rId13"/>
    <p:sldId id="984" r:id="rId14"/>
    <p:sldId id="985" r:id="rId15"/>
    <p:sldId id="986" r:id="rId16"/>
    <p:sldId id="987" r:id="rId17"/>
    <p:sldId id="988" r:id="rId18"/>
    <p:sldId id="989" r:id="rId19"/>
    <p:sldId id="975" r:id="rId20"/>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845" userDrawn="1">
          <p15:clr>
            <a:srgbClr val="A4A3A4"/>
          </p15:clr>
        </p15:guide>
        <p15:guide id="13" orient="horz" pos="981" userDrawn="1">
          <p15:clr>
            <a:srgbClr val="A4A3A4"/>
          </p15:clr>
        </p15:guide>
        <p15:guide id="14" orient="horz" pos="1139" userDrawn="1">
          <p15:clr>
            <a:srgbClr val="A4A3A4"/>
          </p15:clr>
        </p15:guide>
        <p15:guide id="15" orient="horz" pos="346" userDrawn="1">
          <p15:clr>
            <a:srgbClr val="A4A3A4"/>
          </p15:clr>
        </p15:guide>
        <p15:guide id="16" orient="horz" pos="6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guide orient="horz" pos="73"/>
        <p:guide orient="horz" pos="210"/>
        <p:guide orient="horz" pos="845"/>
        <p:guide orient="horz" pos="981"/>
        <p:guide orient="horz" pos="1139"/>
        <p:guide orient="horz" pos="346"/>
        <p:guide orient="horz" pos="6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18</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第二节　血流的管道</a:t>
            </a:r>
            <a:r>
              <a:rPr lang="en-US" altLang="zh-CN" sz="4656" b="1" dirty="0">
                <a:solidFill>
                  <a:srgbClr val="D60093"/>
                </a:solidFill>
                <a:latin typeface="隶书" panose="02010509060101010101" pitchFamily="49" charset="-122"/>
                <a:ea typeface="隶书" panose="02010509060101010101" pitchFamily="49" charset="-122"/>
              </a:rPr>
              <a:t>——</a:t>
            </a:r>
            <a:r>
              <a:rPr lang="zh-CN" altLang="en-US" sz="4656" b="1" dirty="0">
                <a:solidFill>
                  <a:srgbClr val="D60093"/>
                </a:solidFill>
                <a:latin typeface="隶书" panose="02010509060101010101" pitchFamily="49" charset="-122"/>
                <a:ea typeface="隶书" panose="02010509060101010101" pitchFamily="49" charset="-122"/>
              </a:rPr>
              <a:t>血管</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9675"/>
            <a:ext cx="11430000" cy="62540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下列不属于静脉的结构和功能特点的是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压力较低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血流速度较</a:t>
            </a:r>
            <a:r>
              <a:rPr lang="zh-CN" altLang="zh-CN" dirty="0" smtClean="0">
                <a:solidFill>
                  <a:srgbClr val="000000"/>
                </a:solidFill>
                <a:cs typeface="Times New Roman" panose="02020603050405020304" pitchFamily="18" charset="0"/>
              </a:rPr>
              <a:t>慢</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管壁较薄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弹性较小</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把血液从心脏送到身体各</a:t>
            </a:r>
            <a:r>
              <a:rPr lang="zh-CN" altLang="zh-CN" dirty="0" smtClean="0">
                <a:solidFill>
                  <a:srgbClr val="000000"/>
                </a:solidFill>
                <a:cs typeface="Times New Roman" panose="02020603050405020304" pitchFamily="18" charset="0"/>
              </a:rPr>
              <a:t>部分</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部分存在防止血液倒流的</a:t>
            </a:r>
            <a:r>
              <a:rPr lang="zh-CN" altLang="zh-CN" dirty="0" smtClean="0">
                <a:solidFill>
                  <a:srgbClr val="000000"/>
                </a:solidFill>
                <a:cs typeface="Times New Roman" panose="02020603050405020304" pitchFamily="18" charset="0"/>
              </a:rPr>
              <a:t>瓣膜</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把血液从心脏送到身体各部分的血管是动脉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不是静脉</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毛细血管与其功能相适应的特点是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数量多</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分布广</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管内径很小</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cs typeface="Times New Roman" panose="02020603050405020304" pitchFamily="18" charset="0"/>
              </a:rPr>
              <a:t>管壁非常薄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只由一层扁平上皮细胞构成</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cs typeface="Times New Roman" panose="02020603050405020304" pitchFamily="18" charset="0"/>
              </a:rPr>
              <a:t>管内血流速度最慢</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latin typeface="NEU-BZ-S92"/>
                <a:cs typeface="宋体" panose="02010600030101010101" pitchFamily="2" charset="-122"/>
              </a:rPr>
              <a:t>①②</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①②③</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latin typeface="NEU-BZ-S92"/>
                <a:cs typeface="宋体" panose="02010600030101010101" pitchFamily="2" charset="-122"/>
              </a:rPr>
              <a:t>②③④</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①②③④</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7056651" y="150848"/>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
        <p:nvSpPr>
          <p:cNvPr id="5" name="矩形 4"/>
          <p:cNvSpPr>
            <a:spLocks noChangeAspect="1"/>
          </p:cNvSpPr>
          <p:nvPr/>
        </p:nvSpPr>
        <p:spPr>
          <a:xfrm>
            <a:off x="6339678" y="2364112"/>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139341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850820"/>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　</a:t>
            </a:r>
            <a:r>
              <a:rPr lang="zh-CN" altLang="zh-CN" dirty="0">
                <a:solidFill>
                  <a:srgbClr val="000000"/>
                </a:solidFill>
                <a:latin typeface="NEU-BZ-S92"/>
                <a:ea typeface="方正兰亭中黑_GBK"/>
                <a:cs typeface="Times New Roman" panose="02020603050405020304" pitchFamily="18" charset="0"/>
              </a:rPr>
              <a:t>人体的血管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生物课上</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老师以中医切脉和医院中的静脉输液为例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向同学们介绍了动脉与静脉的区别及其重要性。老师提到</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中医通过触摸手腕处动脉的搏动来判断身体状况</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而医院里护士则常常选择手臂上的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青筋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进行输液。</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请解释为何中医切脉时选择的是动脉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动脉在人体血液循环中扮演了哪些关键角色</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13" name="矩形 12"/>
          <p:cNvSpPr>
            <a:spLocks noChangeAspect="1"/>
          </p:cNvSpPr>
          <p:nvPr/>
        </p:nvSpPr>
        <p:spPr>
          <a:xfrm>
            <a:off x="381000" y="4233409"/>
            <a:ext cx="11430000" cy="1712520"/>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中医切脉选择动脉是因为动脉的搏动明显</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能够反映心脏的功能状态和血液流动情况。动脉在人体血液循环中扮演的关键角色为将心脏泵出的血液输送到身体各部分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为组织细胞提供氧和营养物质。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1829"/>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当我们说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打吊瓶青筋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实际上指的是哪种血管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它在人体中起到了什么作用</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81000" y="2504196"/>
            <a:ext cx="11430000" cy="1152367"/>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实际上指的是静脉。静脉在人体中起到的作用是收集血液中的代谢废物和二氧化碳</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将血液从身体各部分送回心脏。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8767"/>
            <a:ext cx="4592924"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规律方法　</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人体的血管</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097904014"/>
              </p:ext>
            </p:extLst>
          </p:nvPr>
        </p:nvGraphicFramePr>
        <p:xfrm>
          <a:off x="381000" y="810855"/>
          <a:ext cx="11430000" cy="5120640"/>
        </p:xfrm>
        <a:graphic>
          <a:graphicData uri="http://schemas.openxmlformats.org/drawingml/2006/table">
            <a:tbl>
              <a:tblPr firstRow="1" firstCol="1" bandRow="1"/>
              <a:tblGrid>
                <a:gridCol w="1486437"/>
                <a:gridCol w="2743200"/>
                <a:gridCol w="1485363"/>
                <a:gridCol w="2120721"/>
                <a:gridCol w="1689279"/>
                <a:gridCol w="1905000"/>
              </a:tblGrid>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功能</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分布</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管壁特点</a:t>
                      </a:r>
                      <a:endParaRPr lang="zh-CN" sz="2800" dirty="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管</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径特点</a:t>
                      </a:r>
                      <a:endParaRPr lang="zh-CN" sz="2800" dirty="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血</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流速</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度</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动脉</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把血液从心脏送到身体各部分</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大多分布较深</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较厚</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弹性大</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较小</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快</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毛细血管</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进行物质交换</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数量最多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分布最广</a:t>
                      </a:r>
                      <a:endParaRPr lang="zh-CN" sz="2800" dirty="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非常薄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只由一层扁平上皮细胞构成</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很小</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红细胞只能单行通过</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最慢</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静脉</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把血液从身体各部分送回心脏</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有些分布较深</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有些分布较浅</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较薄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弹性小</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较大</a:t>
                      </a:r>
                      <a:endParaRPr lang="zh-CN" sz="2800">
                        <a:solidFill>
                          <a:srgbClr val="000000"/>
                        </a:solidFill>
                        <a:effectLst/>
                        <a:latin typeface="NEU-BZ-S92"/>
                        <a:ea typeface="方正书宋_GBK"/>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慢</a:t>
                      </a:r>
                      <a:endParaRPr lang="zh-CN" sz="28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776335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6938"/>
            <a:ext cx="11430000" cy="68141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下图</a:t>
            </a:r>
            <a:r>
              <a:rPr lang="zh-CN" altLang="zh-CN" dirty="0">
                <a:solidFill>
                  <a:srgbClr val="000000"/>
                </a:solidFill>
                <a:latin typeface="NEU-BZ-S92"/>
                <a:cs typeface="宋体" panose="02010600030101010101" pitchFamily="2" charset="-122"/>
              </a:rPr>
              <a:t>①</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cs typeface="Times New Roman" panose="02020603050405020304" pitchFamily="18" charset="0"/>
              </a:rPr>
              <a:t>为血管的示意图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表示血流方向。下列叙述错误的是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表示</a:t>
            </a:r>
            <a:r>
              <a:rPr lang="zh-CN" altLang="zh-CN" dirty="0" smtClean="0">
                <a:solidFill>
                  <a:srgbClr val="000000"/>
                </a:solidFill>
                <a:cs typeface="Times New Roman" panose="02020603050405020304" pitchFamily="18" charset="0"/>
              </a:rPr>
              <a:t>动脉</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内血流速度最慢</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latin typeface="NEU-BZ-S92"/>
                <a:cs typeface="宋体" panose="02010600030101010101" pitchFamily="2" charset="-122"/>
              </a:rPr>
              <a:t>③</a:t>
            </a:r>
            <a:r>
              <a:rPr lang="zh-CN" altLang="zh-CN" dirty="0">
                <a:solidFill>
                  <a:srgbClr val="000000"/>
                </a:solidFill>
                <a:cs typeface="Times New Roman" panose="02020603050405020304" pitchFamily="18" charset="0"/>
              </a:rPr>
              <a:t>表示</a:t>
            </a:r>
            <a:r>
              <a:rPr lang="zh-CN" altLang="zh-CN" dirty="0" smtClean="0">
                <a:solidFill>
                  <a:srgbClr val="000000"/>
                </a:solidFill>
                <a:cs typeface="Times New Roman" panose="02020603050405020304" pitchFamily="18" charset="0"/>
              </a:rPr>
              <a:t>静脉</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cs typeface="Times New Roman" panose="02020603050405020304" pitchFamily="18" charset="0"/>
              </a:rPr>
              <a:t>表示毛细血管</a:t>
            </a:r>
            <a:endParaRPr lang="zh-CN" altLang="zh-CN" dirty="0">
              <a:solidFill>
                <a:srgbClr val="000000"/>
              </a:solidFill>
              <a:effectLst/>
              <a:latin typeface="NEU-BZ-S92"/>
              <a:ea typeface="方正书宋_GBK"/>
              <a:cs typeface="Times New Roman" panose="02020603050405020304" pitchFamily="18" charset="0"/>
            </a:endParaRPr>
          </a:p>
        </p:txBody>
      </p:sp>
      <p:pic>
        <p:nvPicPr>
          <p:cNvPr id="3" name="KS7QXR83.eps" descr="id:2147495626;FounderCES"/>
          <p:cNvPicPr>
            <a:picLocks noChangeAspect="1"/>
          </p:cNvPicPr>
          <p:nvPr/>
        </p:nvPicPr>
        <p:blipFill>
          <a:blip r:embed="rId2">
            <a:clrChange>
              <a:clrFrom>
                <a:srgbClr val="FFFFFF"/>
              </a:clrFrom>
              <a:clrTo>
                <a:srgbClr val="FFFFFF">
                  <a:alpha val="0"/>
                </a:srgbClr>
              </a:clrTo>
            </a:clrChange>
          </a:blip>
          <a:stretch>
            <a:fillRect/>
          </a:stretch>
        </p:blipFill>
        <p:spPr>
          <a:xfrm>
            <a:off x="3175573" y="1268122"/>
            <a:ext cx="5840854" cy="4215149"/>
          </a:xfrm>
          <a:prstGeom prst="rect">
            <a:avLst/>
          </a:prstGeom>
        </p:spPr>
      </p:pic>
      <p:sp>
        <p:nvSpPr>
          <p:cNvPr id="4" name="矩形 3"/>
          <p:cNvSpPr>
            <a:spLocks noChangeAspect="1"/>
          </p:cNvSpPr>
          <p:nvPr/>
        </p:nvSpPr>
        <p:spPr>
          <a:xfrm>
            <a:off x="10942851" y="611258"/>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Tree>
    <p:extLst>
      <p:ext uri="{BB962C8B-B14F-4D97-AF65-F5344CB8AC3E}">
        <p14:creationId xmlns:p14="http://schemas.microsoft.com/office/powerpoint/2010/main" val="245550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67729"/>
            <a:ext cx="11430000" cy="1712520"/>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ea typeface="楷体" panose="02010609060101010101" pitchFamily="49" charset="-122"/>
                <a:cs typeface="Times New Roman" panose="02020603050405020304" pitchFamily="18" charset="0"/>
              </a:rPr>
              <a:t>中血液从心脏流出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表示动脉</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zh-CN" altLang="zh-CN" dirty="0">
                <a:solidFill>
                  <a:srgbClr val="000000"/>
                </a:solidFill>
                <a:latin typeface="NEU-BZ-S92"/>
                <a:cs typeface="宋体" panose="02010600030101010101" pitchFamily="2" charset="-122"/>
              </a:rPr>
              <a:t>②</a:t>
            </a:r>
            <a:r>
              <a:rPr lang="zh-CN" altLang="zh-CN" dirty="0">
                <a:solidFill>
                  <a:srgbClr val="000000"/>
                </a:solidFill>
                <a:ea typeface="楷体" panose="02010609060101010101" pitchFamily="49" charset="-122"/>
                <a:cs typeface="Times New Roman" panose="02020603050405020304" pitchFamily="18" charset="0"/>
              </a:rPr>
              <a:t>中血液从主干流向分支</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表示动脉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管内血流速度快</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项错误。</a:t>
            </a:r>
            <a:r>
              <a:rPr lang="zh-CN" altLang="zh-CN" dirty="0">
                <a:solidFill>
                  <a:srgbClr val="000000"/>
                </a:solidFill>
                <a:latin typeface="NEU-BZ-S92"/>
                <a:cs typeface="宋体" panose="02010600030101010101" pitchFamily="2" charset="-122"/>
              </a:rPr>
              <a:t>③</a:t>
            </a:r>
            <a:r>
              <a:rPr lang="zh-CN" altLang="zh-CN" dirty="0">
                <a:solidFill>
                  <a:srgbClr val="000000"/>
                </a:solidFill>
                <a:ea typeface="楷体" panose="02010609060101010101" pitchFamily="49" charset="-122"/>
                <a:cs typeface="Times New Roman" panose="02020603050405020304" pitchFamily="18" charset="0"/>
              </a:rPr>
              <a:t>中血液由分支流向主干</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表示静脉</a:t>
            </a:r>
            <a:r>
              <a:rPr lang="en-US" altLang="zh-CN" dirty="0" smtClean="0">
                <a:solidFill>
                  <a:srgbClr val="000000"/>
                </a:solidFill>
                <a:cs typeface="Times New Roman" panose="02020603050405020304" pitchFamily="18" charset="0"/>
              </a:rPr>
              <a:t>, C</a:t>
            </a:r>
            <a:r>
              <a:rPr lang="zh-CN" altLang="zh-CN" dirty="0">
                <a:solidFill>
                  <a:srgbClr val="000000"/>
                </a:solidFill>
                <a:ea typeface="楷体" panose="02010609060101010101" pitchFamily="49" charset="-122"/>
                <a:cs typeface="Times New Roman" panose="02020603050405020304" pitchFamily="18" charset="0"/>
              </a:rPr>
              <a:t>项正确。</a:t>
            </a:r>
            <a:r>
              <a:rPr lang="zh-CN" altLang="zh-CN" dirty="0">
                <a:solidFill>
                  <a:srgbClr val="000000"/>
                </a:solidFill>
                <a:latin typeface="NEU-BZ-S92"/>
                <a:cs typeface="宋体" panose="02010600030101010101" pitchFamily="2" charset="-122"/>
              </a:rPr>
              <a:t>④</a:t>
            </a:r>
            <a:r>
              <a:rPr lang="zh-CN" altLang="zh-CN" dirty="0">
                <a:solidFill>
                  <a:srgbClr val="000000"/>
                </a:solidFill>
                <a:ea typeface="楷体" panose="02010609060101010101" pitchFamily="49" charset="-122"/>
                <a:cs typeface="Times New Roman" panose="02020603050405020304" pitchFamily="18" charset="0"/>
              </a:rPr>
              <a:t>表示毛细血管</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内径很小</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红细胞只能单行通过</a:t>
            </a:r>
            <a:r>
              <a:rPr lang="en-US" altLang="zh-CN" dirty="0">
                <a:solidFill>
                  <a:srgbClr val="000000"/>
                </a:solidFill>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6650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39663"/>
            <a:ext cx="11430000" cy="169334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对点训练</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图</a:t>
            </a: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是人体内的动脉和静脉的横切面图。图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是人体内血液与组织细胞之间的物质交换示意图。请据图回答有关问题。</a:t>
            </a:r>
            <a:endParaRPr lang="zh-CN" altLang="zh-CN" dirty="0">
              <a:solidFill>
                <a:srgbClr val="000000"/>
              </a:solidFill>
              <a:effectLst/>
              <a:latin typeface="NEU-BZ-S92"/>
              <a:ea typeface="方正书宋_GBK"/>
              <a:cs typeface="Times New Roman" panose="02020603050405020304" pitchFamily="18" charset="0"/>
            </a:endParaRPr>
          </a:p>
        </p:txBody>
      </p:sp>
      <p:grpSp>
        <p:nvGrpSpPr>
          <p:cNvPr id="8" name="组合 7"/>
          <p:cNvGrpSpPr/>
          <p:nvPr/>
        </p:nvGrpSpPr>
        <p:grpSpPr>
          <a:xfrm>
            <a:off x="309205" y="2278941"/>
            <a:ext cx="4731130" cy="3678350"/>
            <a:chOff x="309205" y="2253183"/>
            <a:chExt cx="4731130" cy="3678350"/>
          </a:xfrm>
        </p:grpSpPr>
        <p:pic>
          <p:nvPicPr>
            <p:cNvPr id="3" name="KS7QXR84.eps" descr="id:2147495640;FounderCES"/>
            <p:cNvPicPr/>
            <p:nvPr/>
          </p:nvPicPr>
          <p:blipFill>
            <a:blip r:embed="rId2">
              <a:clrChange>
                <a:clrFrom>
                  <a:srgbClr val="FFFFFF"/>
                </a:clrFrom>
                <a:clrTo>
                  <a:srgbClr val="FFFFFF">
                    <a:alpha val="0"/>
                  </a:srgbClr>
                </a:clrTo>
              </a:clrChange>
            </a:blip>
            <a:stretch>
              <a:fillRect/>
            </a:stretch>
          </p:blipFill>
          <p:spPr>
            <a:xfrm>
              <a:off x="309205" y="2253183"/>
              <a:ext cx="4731130" cy="2949880"/>
            </a:xfrm>
            <a:prstGeom prst="rect">
              <a:avLst/>
            </a:prstGeom>
          </p:spPr>
        </p:pic>
        <p:sp>
          <p:nvSpPr>
            <p:cNvPr id="5" name="矩形 4"/>
            <p:cNvSpPr/>
            <p:nvPr/>
          </p:nvSpPr>
          <p:spPr>
            <a:xfrm>
              <a:off x="2313132" y="5408313"/>
              <a:ext cx="723275" cy="523220"/>
            </a:xfrm>
            <a:prstGeom prst="rect">
              <a:avLst/>
            </a:prstGeom>
          </p:spPr>
          <p:txBody>
            <a:bodyPr wrap="none">
              <a:spAutoFit/>
            </a:bodyPr>
            <a:lstStyle/>
            <a:p>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rPr>
                <a:t>1</a:t>
              </a:r>
              <a:endParaRPr lang="zh-CN" altLang="en-US" dirty="0"/>
            </a:p>
          </p:txBody>
        </p:sp>
      </p:grpSp>
      <p:grpSp>
        <p:nvGrpSpPr>
          <p:cNvPr id="7" name="组合 6"/>
          <p:cNvGrpSpPr/>
          <p:nvPr/>
        </p:nvGrpSpPr>
        <p:grpSpPr>
          <a:xfrm>
            <a:off x="5322778" y="2278941"/>
            <a:ext cx="6501360" cy="3678350"/>
            <a:chOff x="5322778" y="2253183"/>
            <a:chExt cx="6501360" cy="3678350"/>
          </a:xfrm>
        </p:grpSpPr>
        <p:pic>
          <p:nvPicPr>
            <p:cNvPr id="4" name="KS7QXR85.eps" descr="id:2147495647;FounderCES"/>
            <p:cNvPicPr/>
            <p:nvPr/>
          </p:nvPicPr>
          <p:blipFill>
            <a:blip r:embed="rId3">
              <a:clrChange>
                <a:clrFrom>
                  <a:srgbClr val="FFFFFF"/>
                </a:clrFrom>
                <a:clrTo>
                  <a:srgbClr val="FFFFFF">
                    <a:alpha val="0"/>
                  </a:srgbClr>
                </a:clrTo>
              </a:clrChange>
            </a:blip>
            <a:stretch>
              <a:fillRect/>
            </a:stretch>
          </p:blipFill>
          <p:spPr>
            <a:xfrm>
              <a:off x="5322778" y="2253183"/>
              <a:ext cx="6501360" cy="2949880"/>
            </a:xfrm>
            <a:prstGeom prst="rect">
              <a:avLst/>
            </a:prstGeom>
          </p:spPr>
        </p:pic>
        <p:sp>
          <p:nvSpPr>
            <p:cNvPr id="6" name="矩形 5"/>
            <p:cNvSpPr/>
            <p:nvPr/>
          </p:nvSpPr>
          <p:spPr>
            <a:xfrm>
              <a:off x="8211820" y="5408313"/>
              <a:ext cx="723275" cy="523220"/>
            </a:xfrm>
            <a:prstGeom prst="rect">
              <a:avLst/>
            </a:prstGeom>
          </p:spPr>
          <p:txBody>
            <a:bodyPr wrap="none">
              <a:spAutoFit/>
            </a:bodyPr>
            <a:lstStyle/>
            <a:p>
              <a:r>
                <a:rPr lang="zh-CN" altLang="zh-CN" dirty="0" smtClean="0">
                  <a:solidFill>
                    <a:srgbClr val="000000"/>
                  </a:solidFill>
                  <a:ea typeface="楷体" panose="02010609060101010101" pitchFamily="49" charset="-122"/>
                  <a:cs typeface="Times New Roman" panose="02020603050405020304" pitchFamily="18" charset="0"/>
                </a:rPr>
                <a:t>图</a:t>
              </a:r>
              <a:r>
                <a:rPr lang="en-US" altLang="zh-CN" dirty="0" smtClean="0">
                  <a:solidFill>
                    <a:srgbClr val="000000"/>
                  </a:solidFill>
                </a:rPr>
                <a:t>2</a:t>
              </a:r>
              <a:endParaRPr lang="zh-CN" altLang="en-US" dirty="0"/>
            </a:p>
          </p:txBody>
        </p:sp>
      </p:grpSp>
    </p:spTree>
    <p:extLst>
      <p:ext uri="{BB962C8B-B14F-4D97-AF65-F5344CB8AC3E}">
        <p14:creationId xmlns:p14="http://schemas.microsoft.com/office/powerpoint/2010/main" val="3137714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4317"/>
            <a:ext cx="11430000" cy="281365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图</a:t>
            </a: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中的</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血管是</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理由是该血管的管壁较</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由图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可以看出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血液中的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进入组织细胞</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组织细胞产生的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进入血液。</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中的血液在</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血管内流动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该血管壁是由一层扁平上皮细胞构成的。</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3795012" y="142171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静脉</a:t>
            </a:r>
            <a:endParaRPr lang="zh-CN" altLang="en-US" dirty="0"/>
          </a:p>
        </p:txBody>
      </p:sp>
      <p:sp>
        <p:nvSpPr>
          <p:cNvPr id="4" name="矩形 3"/>
          <p:cNvSpPr/>
          <p:nvPr/>
        </p:nvSpPr>
        <p:spPr>
          <a:xfrm>
            <a:off x="8837493" y="1421717"/>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薄</a:t>
            </a:r>
            <a:endParaRPr lang="zh-CN" altLang="en-US" dirty="0"/>
          </a:p>
        </p:txBody>
      </p:sp>
      <p:sp>
        <p:nvSpPr>
          <p:cNvPr id="5" name="矩形 4"/>
          <p:cNvSpPr/>
          <p:nvPr/>
        </p:nvSpPr>
        <p:spPr>
          <a:xfrm>
            <a:off x="5123877" y="1955328"/>
            <a:ext cx="2339102" cy="523220"/>
          </a:xfrm>
          <a:prstGeom prst="rect">
            <a:avLst/>
          </a:prstGeom>
        </p:spPr>
        <p:txBody>
          <a:bodyPr wrap="none">
            <a:spAutoFit/>
          </a:bodyPr>
          <a:lstStyle/>
          <a:p>
            <a:r>
              <a:rPr lang="zh-CN" altLang="zh-CN" dirty="0">
                <a:solidFill>
                  <a:srgbClr val="FF0000"/>
                </a:solidFill>
                <a:cs typeface="Times New Roman" panose="02020603050405020304" pitchFamily="18" charset="0"/>
              </a:rPr>
              <a:t>氧和营养物质</a:t>
            </a:r>
            <a:endParaRPr lang="zh-CN" altLang="en-US" dirty="0"/>
          </a:p>
        </p:txBody>
      </p:sp>
      <p:sp>
        <p:nvSpPr>
          <p:cNvPr id="6" name="矩形 5"/>
          <p:cNvSpPr/>
          <p:nvPr/>
        </p:nvSpPr>
        <p:spPr>
          <a:xfrm>
            <a:off x="1572474" y="2520316"/>
            <a:ext cx="3416320" cy="523220"/>
          </a:xfrm>
          <a:prstGeom prst="rect">
            <a:avLst/>
          </a:prstGeom>
        </p:spPr>
        <p:txBody>
          <a:bodyPr wrap="none">
            <a:spAutoFit/>
          </a:bodyPr>
          <a:lstStyle/>
          <a:p>
            <a:r>
              <a:rPr lang="zh-CN" altLang="zh-CN" dirty="0">
                <a:solidFill>
                  <a:srgbClr val="FF0000"/>
                </a:solidFill>
                <a:cs typeface="Times New Roman" panose="02020603050405020304" pitchFamily="18" charset="0"/>
              </a:rPr>
              <a:t>二氧化碳和其他废物</a:t>
            </a:r>
            <a:endParaRPr lang="zh-CN" altLang="en-US" dirty="0"/>
          </a:p>
        </p:txBody>
      </p:sp>
      <p:sp>
        <p:nvSpPr>
          <p:cNvPr id="7" name="矩形 6"/>
          <p:cNvSpPr/>
          <p:nvPr/>
        </p:nvSpPr>
        <p:spPr>
          <a:xfrm>
            <a:off x="3441721" y="307976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毛细</a:t>
            </a:r>
            <a:endParaRPr lang="zh-CN" altLang="en-US" dirty="0"/>
          </a:p>
        </p:txBody>
      </p:sp>
    </p:spTree>
    <p:extLst>
      <p:ext uri="{BB962C8B-B14F-4D97-AF65-F5344CB8AC3E}">
        <p14:creationId xmlns:p14="http://schemas.microsoft.com/office/powerpoint/2010/main" val="364853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5" name="组合 14"/>
          <p:cNvGrpSpPr/>
          <p:nvPr/>
        </p:nvGrpSpPr>
        <p:grpSpPr>
          <a:xfrm>
            <a:off x="3623017" y="103438"/>
            <a:ext cx="5746314" cy="66987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目标</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学习概览</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567729"/>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描述观察小鱼尾鳍内血管及血液的流动的实验过程。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探究实践</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描述三类血管的观察及识别。</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探究实践</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描述三类血管的特点。</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科学思维</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掌握毛细血管适于物质交换的四大特点。</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科学思维</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01897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350734"/>
            <a:ext cx="11430000" cy="2893100"/>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基础知识梳理</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一　</a:t>
            </a:r>
            <a:r>
              <a:rPr lang="zh-CN" altLang="zh-CN" dirty="0">
                <a:solidFill>
                  <a:srgbClr val="000000"/>
                </a:solidFill>
                <a:latin typeface="NEU-BZ-S92"/>
                <a:ea typeface="方正兰亭中黑_GBK"/>
                <a:cs typeface="Times New Roman" panose="02020603050405020304" pitchFamily="18" charset="0"/>
              </a:rPr>
              <a:t>观察小鱼尾鳍内血管及血液的流动</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用湿纱布将小鱼头部的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和</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包裹起来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露出口和尾部。</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将小鱼平放在培养皿中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使</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平贴在培养皿上。</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将培养皿放在载物台上</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用</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观察尾鳍血管内血液的流动情况。</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4544692" y="251257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鳃盖</a:t>
            </a:r>
            <a:endParaRPr lang="zh-CN" altLang="en-US" dirty="0"/>
          </a:p>
        </p:txBody>
      </p:sp>
      <p:sp>
        <p:nvSpPr>
          <p:cNvPr id="4" name="矩形 3"/>
          <p:cNvSpPr/>
          <p:nvPr/>
        </p:nvSpPr>
        <p:spPr>
          <a:xfrm>
            <a:off x="6496174" y="251257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躯干</a:t>
            </a:r>
            <a:endParaRPr lang="zh-CN" altLang="en-US" dirty="0"/>
          </a:p>
        </p:txBody>
      </p:sp>
      <p:sp>
        <p:nvSpPr>
          <p:cNvPr id="5" name="矩形 4"/>
          <p:cNvSpPr/>
          <p:nvPr/>
        </p:nvSpPr>
        <p:spPr>
          <a:xfrm>
            <a:off x="4960330" y="3056578"/>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尾鳍</a:t>
            </a:r>
            <a:endParaRPr lang="zh-CN" altLang="en-US" dirty="0"/>
          </a:p>
        </p:txBody>
      </p:sp>
      <p:sp>
        <p:nvSpPr>
          <p:cNvPr id="6" name="矩形 5"/>
          <p:cNvSpPr/>
          <p:nvPr/>
        </p:nvSpPr>
        <p:spPr>
          <a:xfrm>
            <a:off x="5004788" y="3627108"/>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显微镜</a:t>
            </a:r>
            <a:endParaRPr lang="zh-CN" altLang="en-US"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8767"/>
            <a:ext cx="1800493"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二　</a:t>
            </a:r>
            <a:r>
              <a:rPr lang="zh-CN" altLang="zh-CN" dirty="0" smtClean="0">
                <a:solidFill>
                  <a:srgbClr val="000000"/>
                </a:solidFill>
                <a:latin typeface="NEU-BZ-S92"/>
                <a:ea typeface="方正兰亭中黑_GBK"/>
                <a:cs typeface="Times New Roman" panose="02020603050405020304" pitchFamily="18" charset="0"/>
              </a:rPr>
              <a:t>动脉</a:t>
            </a:r>
            <a:r>
              <a:rPr lang="en-US" altLang="zh-CN" dirty="0" smtClean="0">
                <a:solidFill>
                  <a:srgbClr val="000000"/>
                </a:solidFill>
                <a:latin typeface="NEU-BZ-S92"/>
                <a:ea typeface="方正兰亭中黑_GBK"/>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pic>
        <p:nvPicPr>
          <p:cNvPr id="3" name="KS7QXR81.eps" descr="id:2147495548;FounderCES"/>
          <p:cNvPicPr>
            <a:picLocks noChangeAspect="1"/>
          </p:cNvPicPr>
          <p:nvPr/>
        </p:nvPicPr>
        <p:blipFill>
          <a:blip r:embed="rId2">
            <a:clrChange>
              <a:clrFrom>
                <a:srgbClr val="FFFFFF"/>
              </a:clrFrom>
              <a:clrTo>
                <a:srgbClr val="FFFFFF">
                  <a:alpha val="0"/>
                </a:srgbClr>
              </a:clrTo>
            </a:clrChange>
          </a:blip>
          <a:stretch>
            <a:fillRect/>
          </a:stretch>
        </p:blipFill>
        <p:spPr>
          <a:xfrm>
            <a:off x="1802236" y="564365"/>
            <a:ext cx="8587528" cy="5880236"/>
          </a:xfrm>
          <a:prstGeom prst="rect">
            <a:avLst/>
          </a:prstGeom>
        </p:spPr>
      </p:pic>
      <p:sp>
        <p:nvSpPr>
          <p:cNvPr id="4" name="矩形 3"/>
          <p:cNvSpPr/>
          <p:nvPr/>
        </p:nvSpPr>
        <p:spPr>
          <a:xfrm>
            <a:off x="5362035" y="63734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心脏</a:t>
            </a:r>
            <a:endParaRPr lang="zh-CN" altLang="en-US" dirty="0"/>
          </a:p>
        </p:txBody>
      </p:sp>
      <p:sp>
        <p:nvSpPr>
          <p:cNvPr id="5" name="矩形 4"/>
          <p:cNvSpPr/>
          <p:nvPr/>
        </p:nvSpPr>
        <p:spPr>
          <a:xfrm>
            <a:off x="7665300" y="637349"/>
            <a:ext cx="1980029" cy="523220"/>
          </a:xfrm>
          <a:prstGeom prst="rect">
            <a:avLst/>
          </a:prstGeom>
        </p:spPr>
        <p:txBody>
          <a:bodyPr wrap="none">
            <a:spAutoFit/>
          </a:bodyPr>
          <a:lstStyle/>
          <a:p>
            <a:r>
              <a:rPr lang="zh-CN" altLang="zh-CN" dirty="0">
                <a:solidFill>
                  <a:srgbClr val="FF0000"/>
                </a:solidFill>
                <a:cs typeface="Times New Roman" panose="02020603050405020304" pitchFamily="18" charset="0"/>
              </a:rPr>
              <a:t>身体各部分</a:t>
            </a:r>
            <a:endParaRPr lang="zh-CN" altLang="en-US" dirty="0"/>
          </a:p>
        </p:txBody>
      </p:sp>
      <p:sp>
        <p:nvSpPr>
          <p:cNvPr id="6" name="矩形 5"/>
          <p:cNvSpPr/>
          <p:nvPr/>
        </p:nvSpPr>
        <p:spPr>
          <a:xfrm>
            <a:off x="5014539" y="269980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较厚</a:t>
            </a:r>
            <a:endParaRPr lang="zh-CN" altLang="en-US" dirty="0"/>
          </a:p>
        </p:txBody>
      </p:sp>
      <p:sp>
        <p:nvSpPr>
          <p:cNvPr id="7" name="矩形 6"/>
          <p:cNvSpPr/>
          <p:nvPr/>
        </p:nvSpPr>
        <p:spPr>
          <a:xfrm>
            <a:off x="5194074" y="3770062"/>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大</a:t>
            </a:r>
            <a:endParaRPr lang="zh-CN" altLang="en-US" dirty="0"/>
          </a:p>
        </p:txBody>
      </p:sp>
      <p:sp>
        <p:nvSpPr>
          <p:cNvPr id="8" name="矩形 7"/>
          <p:cNvSpPr/>
          <p:nvPr/>
        </p:nvSpPr>
        <p:spPr>
          <a:xfrm>
            <a:off x="6275237" y="4819545"/>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快</a:t>
            </a:r>
            <a:endParaRPr lang="zh-CN" altLang="en-US" dirty="0"/>
          </a:p>
        </p:txBody>
      </p:sp>
      <p:sp>
        <p:nvSpPr>
          <p:cNvPr id="9" name="矩形 8"/>
          <p:cNvSpPr/>
          <p:nvPr/>
        </p:nvSpPr>
        <p:spPr>
          <a:xfrm>
            <a:off x="5465071" y="585903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较深</a:t>
            </a:r>
            <a:endParaRPr lang="zh-CN" altLang="en-US" dirty="0"/>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6938"/>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三　</a:t>
            </a:r>
            <a:r>
              <a:rPr lang="zh-CN" altLang="zh-CN" dirty="0">
                <a:solidFill>
                  <a:srgbClr val="000000"/>
                </a:solidFill>
                <a:latin typeface="NEU-BZ-S92"/>
                <a:ea typeface="方正兰亭中黑_GBK"/>
                <a:cs typeface="Times New Roman" panose="02020603050405020304" pitchFamily="18" charset="0"/>
              </a:rPr>
              <a:t>毛细血管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概念</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毛细血管是连通最小的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与</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之间的血管。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适于物质交换的特点</a:t>
            </a:r>
            <a:endParaRPr lang="zh-CN" altLang="zh-CN" dirty="0">
              <a:solidFill>
                <a:srgbClr val="000000"/>
              </a:solidFill>
              <a:effectLst/>
              <a:latin typeface="NEU-BZ-S92"/>
              <a:ea typeface="方正书宋_GBK"/>
              <a:cs typeface="Times New Roman" panose="02020603050405020304" pitchFamily="18" charset="0"/>
            </a:endParaRPr>
          </a:p>
        </p:txBody>
      </p:sp>
      <p:pic>
        <p:nvPicPr>
          <p:cNvPr id="3" name="KS7QXR82.eps" descr="id:2147495562;FounderCES"/>
          <p:cNvPicPr>
            <a:picLocks noChangeAspect="1"/>
          </p:cNvPicPr>
          <p:nvPr/>
        </p:nvPicPr>
        <p:blipFill>
          <a:blip r:embed="rId2">
            <a:clrChange>
              <a:clrFrom>
                <a:srgbClr val="FFFFFF"/>
              </a:clrFrom>
              <a:clrTo>
                <a:srgbClr val="FFFFFF">
                  <a:alpha val="0"/>
                </a:srgbClr>
              </a:clrTo>
            </a:clrChange>
          </a:blip>
          <a:stretch>
            <a:fillRect/>
          </a:stretch>
        </p:blipFill>
        <p:spPr>
          <a:xfrm>
            <a:off x="1372860" y="2369969"/>
            <a:ext cx="9446281" cy="4250622"/>
          </a:xfrm>
          <a:prstGeom prst="rect">
            <a:avLst/>
          </a:prstGeom>
        </p:spPr>
      </p:pic>
      <p:sp>
        <p:nvSpPr>
          <p:cNvPr id="4" name="矩形 3"/>
          <p:cNvSpPr/>
          <p:nvPr/>
        </p:nvSpPr>
        <p:spPr>
          <a:xfrm>
            <a:off x="4584721" y="122259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动脉</a:t>
            </a:r>
            <a:endParaRPr lang="zh-CN" altLang="en-US" dirty="0"/>
          </a:p>
        </p:txBody>
      </p:sp>
      <p:sp>
        <p:nvSpPr>
          <p:cNvPr id="5" name="矩形 4"/>
          <p:cNvSpPr/>
          <p:nvPr/>
        </p:nvSpPr>
        <p:spPr>
          <a:xfrm>
            <a:off x="7140885" y="122259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静脉</a:t>
            </a:r>
            <a:endParaRPr lang="zh-CN" altLang="en-US" dirty="0"/>
          </a:p>
        </p:txBody>
      </p:sp>
      <p:sp>
        <p:nvSpPr>
          <p:cNvPr id="6" name="矩形 5"/>
          <p:cNvSpPr/>
          <p:nvPr/>
        </p:nvSpPr>
        <p:spPr>
          <a:xfrm>
            <a:off x="6179128" y="3676545"/>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红细胞</a:t>
            </a:r>
            <a:endParaRPr lang="zh-CN" altLang="en-US" dirty="0"/>
          </a:p>
        </p:txBody>
      </p:sp>
      <p:sp>
        <p:nvSpPr>
          <p:cNvPr id="7" name="矩形 6"/>
          <p:cNvSpPr/>
          <p:nvPr/>
        </p:nvSpPr>
        <p:spPr>
          <a:xfrm>
            <a:off x="6465464" y="486617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一层</a:t>
            </a:r>
            <a:endParaRPr lang="zh-CN" altLang="en-US" dirty="0"/>
          </a:p>
        </p:txBody>
      </p:sp>
      <p:sp>
        <p:nvSpPr>
          <p:cNvPr id="8" name="矩形 7"/>
          <p:cNvSpPr/>
          <p:nvPr/>
        </p:nvSpPr>
        <p:spPr>
          <a:xfrm>
            <a:off x="6465464" y="603502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最慢</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154"/>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四　</a:t>
            </a:r>
            <a:r>
              <a:rPr lang="zh-CN" altLang="zh-CN" dirty="0">
                <a:solidFill>
                  <a:srgbClr val="000000"/>
                </a:solidFill>
                <a:latin typeface="NEU-BZ-S92"/>
                <a:ea typeface="方正兰亭中黑_GBK"/>
                <a:cs typeface="Times New Roman" panose="02020603050405020304" pitchFamily="18" charset="0"/>
              </a:rPr>
              <a:t>静脉</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静脉是将血液从</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送回</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的血管。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静脉的管壁</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弹性</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管内的血流速度</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在四肢静脉的内表面</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通常具有防止血液倒流的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微思考</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输液治疗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为什么选择静脉注射</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3433048" y="1172336"/>
            <a:ext cx="1980029" cy="523220"/>
          </a:xfrm>
          <a:prstGeom prst="rect">
            <a:avLst/>
          </a:prstGeom>
        </p:spPr>
        <p:txBody>
          <a:bodyPr wrap="none">
            <a:spAutoFit/>
          </a:bodyPr>
          <a:lstStyle/>
          <a:p>
            <a:r>
              <a:rPr lang="zh-CN" altLang="zh-CN" dirty="0">
                <a:solidFill>
                  <a:srgbClr val="FF0000"/>
                </a:solidFill>
                <a:cs typeface="Times New Roman" panose="02020603050405020304" pitchFamily="18" charset="0"/>
              </a:rPr>
              <a:t>身体各部分</a:t>
            </a:r>
            <a:endParaRPr lang="zh-CN" altLang="en-US" dirty="0"/>
          </a:p>
        </p:txBody>
      </p:sp>
      <p:sp>
        <p:nvSpPr>
          <p:cNvPr id="4" name="矩形 3"/>
          <p:cNvSpPr/>
          <p:nvPr/>
        </p:nvSpPr>
        <p:spPr>
          <a:xfrm>
            <a:off x="6818767" y="117233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心脏</a:t>
            </a:r>
            <a:endParaRPr lang="zh-CN" altLang="en-US" dirty="0"/>
          </a:p>
        </p:txBody>
      </p:sp>
      <p:sp>
        <p:nvSpPr>
          <p:cNvPr id="5" name="矩形 4"/>
          <p:cNvSpPr/>
          <p:nvPr/>
        </p:nvSpPr>
        <p:spPr>
          <a:xfrm>
            <a:off x="3098821" y="174581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较薄</a:t>
            </a:r>
            <a:endParaRPr lang="zh-CN" altLang="en-US" dirty="0"/>
          </a:p>
        </p:txBody>
      </p:sp>
      <p:sp>
        <p:nvSpPr>
          <p:cNvPr id="6" name="矩形 5"/>
          <p:cNvSpPr/>
          <p:nvPr/>
        </p:nvSpPr>
        <p:spPr>
          <a:xfrm>
            <a:off x="5884783" y="174581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较小</a:t>
            </a:r>
            <a:endParaRPr lang="zh-CN" altLang="en-US" dirty="0"/>
          </a:p>
        </p:txBody>
      </p:sp>
      <p:sp>
        <p:nvSpPr>
          <p:cNvPr id="7" name="矩形 6"/>
          <p:cNvSpPr/>
          <p:nvPr/>
        </p:nvSpPr>
        <p:spPr>
          <a:xfrm>
            <a:off x="10039948" y="174581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较慢</a:t>
            </a:r>
            <a:endParaRPr lang="zh-CN" altLang="en-US" dirty="0"/>
          </a:p>
        </p:txBody>
      </p:sp>
      <p:sp>
        <p:nvSpPr>
          <p:cNvPr id="8" name="矩形 7"/>
          <p:cNvSpPr/>
          <p:nvPr/>
        </p:nvSpPr>
        <p:spPr>
          <a:xfrm>
            <a:off x="8530374" y="2279428"/>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静脉瓣</a:t>
            </a:r>
            <a:endParaRPr lang="zh-CN" altLang="en-US" dirty="0"/>
          </a:p>
        </p:txBody>
      </p:sp>
      <p:sp>
        <p:nvSpPr>
          <p:cNvPr id="9" name="矩形 8"/>
          <p:cNvSpPr>
            <a:spLocks noChangeAspect="1"/>
          </p:cNvSpPr>
          <p:nvPr/>
        </p:nvSpPr>
        <p:spPr>
          <a:xfrm>
            <a:off x="381000" y="3402439"/>
            <a:ext cx="11430000" cy="1693349"/>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静脉管壁较薄</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血流速度较慢</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有些静脉分布较浅</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这些都有利于针头的刺入。另外</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静脉中血液流向心脏</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针刺后的伤口出血很少</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稍经压迫即可止血。</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9492"/>
            <a:ext cx="11430000" cy="3392980"/>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预习自测反馈</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判断下列说法是否正确。正确的画</a:t>
            </a:r>
            <a:r>
              <a:rPr lang="en-US" altLang="zh-CN" dirty="0">
                <a:solidFill>
                  <a:srgbClr val="000000"/>
                </a:solidFill>
                <a:cs typeface="Times New Roman" panose="02020603050405020304" pitchFamily="18" charset="0"/>
              </a:rPr>
              <a:t>“</a:t>
            </a:r>
            <a:r>
              <a:rPr lang="en-US" altLang="zh-CN" dirty="0">
                <a:solidFill>
                  <a:srgbClr val="000000"/>
                </a:solidFill>
                <a:latin typeface="Cambria Math" panose="02040503050406030204" pitchFamily="18" charset="0"/>
                <a:ea typeface="NEU-BZ-S92"/>
                <a:cs typeface="Times New Roman" panose="02020603050405020304" pitchFamily="18" charset="0"/>
              </a:rPr>
              <a:t>√</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错误的画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人体血管中动脉的管壁比静脉薄。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能和组织细胞进行物质交换的血管是小静脉。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观察小鱼尾鳍内血管及血液的流动时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看到的红细胞呈单行移动的血管是毛细血管。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6444184" y="1999145"/>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5" name="矩形 4"/>
          <p:cNvSpPr>
            <a:spLocks noChangeAspect="1"/>
          </p:cNvSpPr>
          <p:nvPr/>
        </p:nvSpPr>
        <p:spPr>
          <a:xfrm>
            <a:off x="8221030" y="2556373"/>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6" name="矩形 5"/>
          <p:cNvSpPr>
            <a:spLocks noChangeAspect="1"/>
          </p:cNvSpPr>
          <p:nvPr/>
        </p:nvSpPr>
        <p:spPr>
          <a:xfrm>
            <a:off x="2882664" y="3648467"/>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8767"/>
            <a:ext cx="11430000" cy="619374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关于动脉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下列说法正确的是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动脉内红细胞呈单行移动</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将血液送回心脏的血管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动脉最粗</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将血液送出心脏的血管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用显微镜观察小鱼尾鳍内血管及血液的流动时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判断毛细血管的依据</a:t>
            </a:r>
            <a:r>
              <a:rPr lang="zh-CN" altLang="zh-CN" dirty="0" smtClean="0">
                <a:solidFill>
                  <a:srgbClr val="000000"/>
                </a:solidFill>
                <a:cs typeface="Times New Roman" panose="02020603050405020304" pitchFamily="18" charset="0"/>
              </a:rPr>
              <a:t>是</a:t>
            </a:r>
            <a:endParaRPr lang="en-US" altLang="zh-CN" dirty="0" smtClean="0">
              <a:solidFill>
                <a:srgbClr val="000000"/>
              </a:solidFill>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管壁较厚</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管径较大</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血液流向心脏</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血管中红细胞只能单行通过</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5362933" y="149549"/>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
        <p:nvSpPr>
          <p:cNvPr id="4" name="矩形 3"/>
          <p:cNvSpPr>
            <a:spLocks noChangeAspect="1"/>
          </p:cNvSpPr>
          <p:nvPr/>
        </p:nvSpPr>
        <p:spPr>
          <a:xfrm>
            <a:off x="11036370" y="3485031"/>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423593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TotalTime>
  <Words>623</Words>
  <Application>Microsoft Office PowerPoint</Application>
  <PresentationFormat>宽屏</PresentationFormat>
  <Paragraphs>143</Paragraphs>
  <Slides>18</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18</vt:i4>
      </vt:variant>
    </vt:vector>
  </HeadingPairs>
  <TitlesOfParts>
    <vt:vector size="37" baseType="lpstr">
      <vt:lpstr>NEU-BZ-S92</vt:lpstr>
      <vt:lpstr>等线</vt:lpstr>
      <vt:lpstr>方正兰亭中粗黑简体</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82</cp:revision>
  <dcterms:created xsi:type="dcterms:W3CDTF">2023-06-16T14:45:50Z</dcterms:created>
  <dcterms:modified xsi:type="dcterms:W3CDTF">2026-02-05T03:07:05Z</dcterms:modified>
</cp:coreProperties>
</file>