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1.xml" ContentType="application/vnd.openxmlformats-officedocument.presentationml.tags+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4" r:id="rId1"/>
    <p:sldMasterId id="2147483729" r:id="rId2"/>
  </p:sldMasterIdLst>
  <p:notesMasterIdLst>
    <p:notesMasterId r:id="rId18"/>
  </p:notesMasterIdLst>
  <p:sldIdLst>
    <p:sldId id="974" r:id="rId3"/>
    <p:sldId id="976" r:id="rId4"/>
    <p:sldId id="977" r:id="rId5"/>
    <p:sldId id="978" r:id="rId6"/>
    <p:sldId id="991" r:id="rId7"/>
    <p:sldId id="980" r:id="rId8"/>
    <p:sldId id="981" r:id="rId9"/>
    <p:sldId id="982" r:id="rId10"/>
    <p:sldId id="983" r:id="rId11"/>
    <p:sldId id="990" r:id="rId12"/>
    <p:sldId id="979" r:id="rId13"/>
    <p:sldId id="984" r:id="rId14"/>
    <p:sldId id="986" r:id="rId15"/>
    <p:sldId id="987" r:id="rId16"/>
    <p:sldId id="975" r:id="rId17"/>
  </p:sldIdLst>
  <p:sldSz cx="12192000" cy="6858000"/>
  <p:notesSz cx="6858000" cy="9144000"/>
  <p:defaultTextStyle>
    <a:defPPr>
      <a:defRPr lang="zh-CN"/>
    </a:defPPr>
    <a:lvl1pPr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1pPr>
    <a:lvl2pPr marL="457200"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2pPr>
    <a:lvl3pPr marL="914400"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3pPr>
    <a:lvl4pPr marL="1371600"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4pPr>
    <a:lvl5pPr marL="1828800"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chemeClr val="tx1"/>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chemeClr val="tx1"/>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chemeClr val="tx1"/>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2" pos="211" userDrawn="1">
          <p15:clr>
            <a:srgbClr val="A4A3A4"/>
          </p15:clr>
        </p15:guide>
        <p15:guide id="3" orient="horz" pos="527" userDrawn="1">
          <p15:clr>
            <a:srgbClr val="A4A3A4"/>
          </p15:clr>
        </p15:guide>
        <p15:guide id="5" orient="horz" pos="28" userDrawn="1">
          <p15:clr>
            <a:srgbClr val="A4A3A4"/>
          </p15:clr>
        </p15:guide>
        <p15:guide id="9" orient="horz" userDrawn="1">
          <p15:clr>
            <a:srgbClr val="A4A3A4"/>
          </p15:clr>
        </p15:guide>
        <p15:guide id="10" orient="horz" pos="73" userDrawn="1">
          <p15:clr>
            <a:srgbClr val="A4A3A4"/>
          </p15:clr>
        </p15:guide>
        <p15:guide id="11" orient="horz" pos="210" userDrawn="1">
          <p15:clr>
            <a:srgbClr val="A4A3A4"/>
          </p15:clr>
        </p15:guide>
        <p15:guide id="12" orient="horz" pos="845" userDrawn="1">
          <p15:clr>
            <a:srgbClr val="A4A3A4"/>
          </p15:clr>
        </p15:guide>
        <p15:guide id="13" orient="horz" pos="981" userDrawn="1">
          <p15:clr>
            <a:srgbClr val="A4A3A4"/>
          </p15:clr>
        </p15:guide>
        <p15:guide id="14" orient="horz" pos="1139" userDrawn="1">
          <p15:clr>
            <a:srgbClr val="A4A3A4"/>
          </p15:clr>
        </p15:guide>
        <p15:guide id="15" orient="horz" pos="346" userDrawn="1">
          <p15:clr>
            <a:srgbClr val="A4A3A4"/>
          </p15:clr>
        </p15:guide>
        <p15:guide id="16" orient="horz" pos="618" userDrawn="1">
          <p15:clr>
            <a:srgbClr val="A4A3A4"/>
          </p15:clr>
        </p15:guide>
        <p15:guide id="17" orient="horz" pos="754" userDrawn="1">
          <p15:clr>
            <a:srgbClr val="A4A3A4"/>
          </p15:clr>
        </p15:guide>
        <p15:guide id="18" orient="horz" pos="11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489D"/>
    <a:srgbClr val="ADDAEF"/>
    <a:srgbClr val="1D469C"/>
    <a:srgbClr val="FFFFFF"/>
    <a:srgbClr val="D2E6FE"/>
    <a:srgbClr val="1F8EC2"/>
    <a:srgbClr val="202BC2"/>
    <a:srgbClr val="E4FCFB"/>
    <a:srgbClr val="D7FAF9"/>
    <a:srgbClr val="F8FEF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showGuides="1">
      <p:cViewPr varScale="1">
        <p:scale>
          <a:sx n="92" d="100"/>
          <a:sy n="92" d="100"/>
        </p:scale>
        <p:origin x="498" y="66"/>
      </p:cViewPr>
      <p:guideLst>
        <p:guide pos="211"/>
        <p:guide orient="horz" pos="527"/>
        <p:guide orient="horz" pos="28"/>
        <p:guide orient="horz"/>
        <p:guide orient="horz" pos="73"/>
        <p:guide orient="horz" pos="210"/>
        <p:guide orient="horz" pos="845"/>
        <p:guide orient="horz" pos="981"/>
        <p:guide orient="horz" pos="1139"/>
        <p:guide orient="horz" pos="346"/>
        <p:guide orient="horz" pos="618"/>
        <p:guide orient="horz" pos="754"/>
        <p:guide orient="horz" pos="11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95BCF2D-D4ED-4569-B56E-0E0CD9D80676}" type="datetimeFigureOut">
              <a:rPr lang="zh-CN" altLang="en-US" smtClean="0"/>
              <a:t>2026-02-05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43D9C3-819F-45C7-A374-8B6DC5FF1CA0}" type="slidenum">
              <a:rPr lang="zh-CN" altLang="en-US" smtClean="0"/>
              <a:t>‹#›</a:t>
            </a:fld>
            <a:endParaRPr lang="zh-CN" altLang="en-US"/>
          </a:p>
        </p:txBody>
      </p:sp>
    </p:spTree>
    <p:extLst>
      <p:ext uri="{BB962C8B-B14F-4D97-AF65-F5344CB8AC3E}">
        <p14:creationId xmlns:p14="http://schemas.microsoft.com/office/powerpoint/2010/main" val="2651452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15</a:t>
            </a:fld>
            <a:endParaRPr lang="zh-CN" altLang="en-US"/>
          </a:p>
        </p:txBody>
      </p:sp>
    </p:spTree>
    <p:extLst>
      <p:ext uri="{BB962C8B-B14F-4D97-AF65-F5344CB8AC3E}">
        <p14:creationId xmlns:p14="http://schemas.microsoft.com/office/powerpoint/2010/main" val="34304877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9655782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088679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eaLnBrk="1" fontAlgn="auto" hangingPunct="1">
              <a:spcAft>
                <a:spcPts val="0"/>
              </a:spcAft>
              <a:buFont typeface="Arial" panose="020B0604020202020204" pitchFamily="34" charset="0"/>
              <a:buNone/>
              <a:defRPr/>
            </a:pPr>
            <a:r>
              <a:rPr lang="zh-CN" altLang="en-US" sz="2000" dirty="0">
                <a:solidFill>
                  <a:schemeClr val="bg1"/>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167178221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686500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30461267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2350043"/>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audio" Target="../media/audio1.wav"/><Relationship Id="rId4" Type="http://schemas.openxmlformats.org/officeDocument/2006/relationships/slide" Target="../slides/slide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2015961"/>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a16="http://schemas.microsoft.com/office/drawing/2014/main" xmlns=""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a16="http://schemas.microsoft.com/office/drawing/2014/main" xmlns=""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anose="020B0604020202020204" pitchFamily="34" charset="0"/>
              <a:buNone/>
            </a:pPr>
            <a:endParaRPr lang="zh-CN" altLang="en-US" sz="3200" b="1" dirty="0">
              <a:solidFill>
                <a:prstClr val="white"/>
              </a:solidFill>
            </a:endParaRPr>
          </a:p>
        </p:txBody>
      </p:sp>
      <p:sp>
        <p:nvSpPr>
          <p:cNvPr id="2" name="动作按钮: 第一张 1">
            <a:hlinkClick r:id="rId4" action="ppaction://hlinksldjump" highlightClick="1">
              <a:snd r:embed="rId5"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3689371438"/>
      </p:ext>
    </p:extLst>
  </p:cSld>
  <p:clrMap bg1="lt1" tx1="dk1" bg2="lt2" tx2="dk2" accent1="accent1" accent2="accent2" accent3="accent3" accent4="accent4" accent5="accent5" accent6="accent6" hlink="hlink" folHlink="folHlink"/>
  <p:sldLayoutIdLst>
    <p:sldLayoutId id="2147483730" r:id="rId1"/>
    <p:sldLayoutId id="2147483736"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slide" Target="slide11.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anose="020B0604020202020204" pitchFamily="34" charset="0"/>
              <a:buNone/>
            </a:pPr>
            <a:r>
              <a:rPr lang="zh-CN" altLang="en-US" sz="4656" b="1" dirty="0">
                <a:solidFill>
                  <a:srgbClr val="D60093"/>
                </a:solidFill>
                <a:latin typeface="隶书" panose="02010509060101010101" pitchFamily="49" charset="-122"/>
                <a:ea typeface="隶书" panose="02010509060101010101" pitchFamily="49" charset="-122"/>
              </a:rPr>
              <a:t>第一节　水的利用与散失</a:t>
            </a:r>
          </a:p>
        </p:txBody>
      </p:sp>
    </p:spTree>
    <p:extLst>
      <p:ext uri="{BB962C8B-B14F-4D97-AF65-F5344CB8AC3E}">
        <p14:creationId xmlns:p14="http://schemas.microsoft.com/office/powerpoint/2010/main" val="417382597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343766"/>
            <a:ext cx="11430000" cy="513371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2</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植物进行蒸腾作用的主要器官是</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a:t>
            </a:r>
            <a:r>
              <a:rPr lang="zh-CN" altLang="zh-CN" dirty="0">
                <a:solidFill>
                  <a:srgbClr val="000000"/>
                </a:solidFill>
                <a:cs typeface="Times New Roman" panose="02020603050405020304" pitchFamily="18" charset="0"/>
              </a:rPr>
              <a:t>根　　　　</a:t>
            </a:r>
            <a:r>
              <a:rPr lang="en-US" altLang="zh-CN" dirty="0" smtClean="0">
                <a:solidFill>
                  <a:srgbClr val="000000"/>
                </a:solidFill>
                <a:cs typeface="Times New Roman" panose="02020603050405020304" pitchFamily="18" charset="0"/>
              </a:rPr>
              <a:t>			B</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茎</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C.</a:t>
            </a:r>
            <a:r>
              <a:rPr lang="zh-CN" altLang="zh-CN" dirty="0">
                <a:solidFill>
                  <a:srgbClr val="000000"/>
                </a:solidFill>
                <a:cs typeface="Times New Roman" panose="02020603050405020304" pitchFamily="18" charset="0"/>
              </a:rPr>
              <a:t>叶</a:t>
            </a:r>
            <a:r>
              <a:rPr lang="en-US" altLang="zh-CN" dirty="0">
                <a:solidFill>
                  <a:srgbClr val="000000"/>
                </a:solidFill>
                <a:cs typeface="Times New Roman" panose="02020603050405020304" pitchFamily="18" charset="0"/>
              </a:rPr>
              <a:t>	</a:t>
            </a:r>
            <a:r>
              <a:rPr lang="en-US" altLang="zh-CN" dirty="0" smtClean="0">
                <a:solidFill>
                  <a:srgbClr val="000000"/>
                </a:solidFill>
                <a:cs typeface="Times New Roman" panose="02020603050405020304" pitchFamily="18" charset="0"/>
              </a:rPr>
              <a:t>			D</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种子</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3</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根适于吸水的特点是</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a:t>
            </a:r>
            <a:r>
              <a:rPr lang="zh-CN" altLang="zh-CN" dirty="0">
                <a:solidFill>
                  <a:srgbClr val="000000"/>
                </a:solidFill>
                <a:cs typeface="Times New Roman" panose="02020603050405020304" pitchFamily="18" charset="0"/>
              </a:rPr>
              <a:t>成熟区有大量</a:t>
            </a:r>
            <a:r>
              <a:rPr lang="zh-CN" altLang="zh-CN" dirty="0" smtClean="0">
                <a:solidFill>
                  <a:srgbClr val="000000"/>
                </a:solidFill>
                <a:cs typeface="Times New Roman" panose="02020603050405020304" pitchFamily="18" charset="0"/>
              </a:rPr>
              <a:t>根毛</a:t>
            </a:r>
            <a:r>
              <a:rPr lang="en-US" altLang="zh-CN" dirty="0" smtClean="0">
                <a:solidFill>
                  <a:srgbClr val="000000"/>
                </a:solidFill>
                <a:cs typeface="Times New Roman" panose="02020603050405020304" pitchFamily="18" charset="0"/>
              </a:rPr>
              <a:t>	B</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有分生区</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C.</a:t>
            </a:r>
            <a:r>
              <a:rPr lang="zh-CN" altLang="zh-CN" dirty="0">
                <a:solidFill>
                  <a:srgbClr val="000000"/>
                </a:solidFill>
                <a:cs typeface="Times New Roman" panose="02020603050405020304" pitchFamily="18" charset="0"/>
              </a:rPr>
              <a:t>有</a:t>
            </a:r>
            <a:r>
              <a:rPr lang="zh-CN" altLang="zh-CN" dirty="0" smtClean="0">
                <a:solidFill>
                  <a:srgbClr val="000000"/>
                </a:solidFill>
                <a:cs typeface="Times New Roman" panose="02020603050405020304" pitchFamily="18" charset="0"/>
              </a:rPr>
              <a:t>伸长区</a:t>
            </a:r>
            <a:r>
              <a:rPr lang="en-US" altLang="zh-CN" dirty="0" smtClean="0">
                <a:solidFill>
                  <a:srgbClr val="000000"/>
                </a:solidFill>
                <a:cs typeface="Times New Roman" panose="02020603050405020304" pitchFamily="18" charset="0"/>
              </a:rPr>
              <a:t>			D</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有根冠</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4</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促进水</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爬</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上树梢的动力来自</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a:t>
            </a:r>
            <a:r>
              <a:rPr lang="zh-CN" altLang="zh-CN" dirty="0" smtClean="0">
                <a:solidFill>
                  <a:srgbClr val="000000"/>
                </a:solidFill>
                <a:cs typeface="Times New Roman" panose="02020603050405020304" pitchFamily="18" charset="0"/>
              </a:rPr>
              <a:t>光合作用</a:t>
            </a:r>
            <a:r>
              <a:rPr lang="en-US" altLang="zh-CN" dirty="0" smtClean="0">
                <a:solidFill>
                  <a:srgbClr val="000000"/>
                </a:solidFill>
                <a:cs typeface="Times New Roman" panose="02020603050405020304" pitchFamily="18" charset="0"/>
              </a:rPr>
              <a:t>			B</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吸收作用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C.</a:t>
            </a:r>
            <a:r>
              <a:rPr lang="zh-CN" altLang="zh-CN" dirty="0" smtClean="0">
                <a:solidFill>
                  <a:srgbClr val="000000"/>
                </a:solidFill>
                <a:cs typeface="Times New Roman" panose="02020603050405020304" pitchFamily="18" charset="0"/>
              </a:rPr>
              <a:t>蒸腾作用</a:t>
            </a:r>
            <a:r>
              <a:rPr lang="en-US" altLang="zh-CN" dirty="0" smtClean="0">
                <a:solidFill>
                  <a:srgbClr val="000000"/>
                </a:solidFill>
                <a:cs typeface="Times New Roman" panose="02020603050405020304" pitchFamily="18" charset="0"/>
              </a:rPr>
              <a:t>			D</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呼吸作用</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986387" y="365775"/>
            <a:ext cx="423514"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C</a:t>
            </a:r>
            <a:endParaRPr lang="zh-CN" altLang="en-US" sz="2800" dirty="0"/>
          </a:p>
        </p:txBody>
      </p:sp>
      <p:sp>
        <p:nvSpPr>
          <p:cNvPr id="4" name="矩形 3"/>
          <p:cNvSpPr>
            <a:spLocks noChangeAspect="1"/>
          </p:cNvSpPr>
          <p:nvPr/>
        </p:nvSpPr>
        <p:spPr>
          <a:xfrm>
            <a:off x="4209542" y="2017930"/>
            <a:ext cx="444352" cy="596574"/>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A</a:t>
            </a:r>
            <a:endParaRPr lang="zh-CN" altLang="en-US" sz="2800" dirty="0"/>
          </a:p>
        </p:txBody>
      </p:sp>
      <p:sp>
        <p:nvSpPr>
          <p:cNvPr id="5" name="矩形 4"/>
          <p:cNvSpPr>
            <a:spLocks noChangeAspect="1"/>
          </p:cNvSpPr>
          <p:nvPr/>
        </p:nvSpPr>
        <p:spPr>
          <a:xfrm>
            <a:off x="5594046" y="3680475"/>
            <a:ext cx="423514"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C</a:t>
            </a:r>
            <a:endParaRPr lang="zh-CN" altLang="en-US" sz="2800" dirty="0"/>
          </a:p>
        </p:txBody>
      </p:sp>
    </p:spTree>
    <p:extLst>
      <p:ext uri="{BB962C8B-B14F-4D97-AF65-F5344CB8AC3E}">
        <p14:creationId xmlns:p14="http://schemas.microsoft.com/office/powerpoint/2010/main" val="4142264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1088" y="209727"/>
            <a:ext cx="11429826" cy="577776"/>
            <a:chOff x="381000" y="209677"/>
            <a:chExt cx="11430001" cy="577785"/>
          </a:xfrm>
        </p:grpSpPr>
        <p:grpSp>
          <p:nvGrpSpPr>
            <p:cNvPr id="3" name="组合 2"/>
            <p:cNvGrpSpPr/>
            <p:nvPr userDrawn="1"/>
          </p:nvGrpSpPr>
          <p:grpSpPr>
            <a:xfrm>
              <a:off x="381000" y="209677"/>
              <a:ext cx="771985" cy="577785"/>
              <a:chOff x="7201355" y="2798675"/>
              <a:chExt cx="771985" cy="577785"/>
            </a:xfrm>
          </p:grpSpPr>
          <p:sp>
            <p:nvSpPr>
              <p:cNvPr id="5" name="平行四边形 4"/>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6" name="平行四边形 5"/>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7" name="平行四边形 6"/>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8" name="平行四边形 7"/>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grpSp>
        <p:sp>
          <p:nvSpPr>
            <p:cNvPr id="4" name="矩形 3"/>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grpSp>
      <p:grpSp>
        <p:nvGrpSpPr>
          <p:cNvPr id="9" name="组合 8"/>
          <p:cNvGrpSpPr/>
          <p:nvPr/>
        </p:nvGrpSpPr>
        <p:grpSpPr>
          <a:xfrm>
            <a:off x="3623017" y="103438"/>
            <a:ext cx="5746314" cy="669877"/>
            <a:chOff x="3606630" y="897473"/>
            <a:chExt cx="4749093" cy="669887"/>
          </a:xfrm>
        </p:grpSpPr>
        <p:pic>
          <p:nvPicPr>
            <p:cNvPr id="10" name="图片 9" descr="阴影"/>
            <p:cNvPicPr>
              <a:picLocks noChangeAspect="1"/>
            </p:cNvPicPr>
            <p:nvPr/>
          </p:nvPicPr>
          <p:blipFill>
            <a:blip r:embed="rId2"/>
            <a:stretch>
              <a:fillRect/>
            </a:stretch>
          </p:blipFill>
          <p:spPr>
            <a:xfrm>
              <a:off x="3606630" y="897473"/>
              <a:ext cx="4749093" cy="669887"/>
            </a:xfrm>
            <a:prstGeom prst="rect">
              <a:avLst/>
            </a:prstGeom>
          </p:spPr>
        </p:pic>
        <p:sp>
          <p:nvSpPr>
            <p:cNvPr id="11" name="文本框 10"/>
            <p:cNvSpPr txBox="1"/>
            <p:nvPr/>
          </p:nvSpPr>
          <p:spPr>
            <a:xfrm>
              <a:off x="4660338" y="900607"/>
              <a:ext cx="2510204" cy="584784"/>
            </a:xfrm>
            <a:prstGeom prst="rect">
              <a:avLst/>
            </a:prstGeom>
            <a:noFill/>
          </p:spPr>
          <p:txBody>
            <a:bodyPr wrap="square" rtlCol="0">
              <a:spAutoFit/>
            </a:bodyPr>
            <a:lstStyle/>
            <a:p>
              <a:pPr algn="ctr"/>
              <a:r>
                <a:rPr lang="zh-CN" altLang="en-US" sz="3200" dirty="0" smtClean="0">
                  <a:solidFill>
                    <a:srgbClr val="ED7D31"/>
                  </a:solidFill>
                  <a:latin typeface="华文隶书" panose="02010800040101010101" pitchFamily="2" charset="-122"/>
                  <a:ea typeface="华文隶书" panose="02010800040101010101" pitchFamily="2" charset="-122"/>
                </a:rPr>
                <a:t>探究</a:t>
              </a:r>
              <a:r>
                <a:rPr lang="en-US" altLang="zh-CN" sz="3200" dirty="0" smtClean="0">
                  <a:solidFill>
                    <a:srgbClr val="ED7D31"/>
                  </a:solidFill>
                  <a:latin typeface="华文隶书" panose="02010800040101010101" pitchFamily="2" charset="-122"/>
                  <a:ea typeface="华文隶书" panose="02010800040101010101" pitchFamily="2" charset="-122"/>
                </a:rPr>
                <a:t>•</a:t>
              </a:r>
              <a:r>
                <a:rPr lang="zh-CN" altLang="en-US" sz="3200" dirty="0" smtClean="0">
                  <a:solidFill>
                    <a:srgbClr val="ED7D31"/>
                  </a:solidFill>
                  <a:latin typeface="华文隶书" panose="02010800040101010101" pitchFamily="2" charset="-122"/>
                  <a:ea typeface="华文隶书" panose="02010800040101010101" pitchFamily="2" charset="-122"/>
                </a:rPr>
                <a:t>重难解析</a:t>
              </a:r>
              <a:endParaRPr lang="zh-CN" altLang="en-US" sz="3200" dirty="0">
                <a:solidFill>
                  <a:srgbClr val="ED7D31"/>
                </a:solidFill>
                <a:latin typeface="华文隶书" panose="02010800040101010101" pitchFamily="2" charset="-122"/>
                <a:ea typeface="华文隶书" panose="02010800040101010101" pitchFamily="2" charset="-122"/>
              </a:endParaRPr>
            </a:p>
          </p:txBody>
        </p:sp>
      </p:grpSp>
      <p:sp>
        <p:nvSpPr>
          <p:cNvPr id="12" name="矩形 11"/>
          <p:cNvSpPr>
            <a:spLocks noChangeAspect="1"/>
          </p:cNvSpPr>
          <p:nvPr/>
        </p:nvSpPr>
        <p:spPr>
          <a:xfrm>
            <a:off x="381000" y="1202623"/>
            <a:ext cx="11430000" cy="339298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ea typeface="方正兰亭中黑_GBK"/>
                <a:cs typeface="Times New Roman" panose="02020603050405020304" pitchFamily="18" charset="0"/>
              </a:rPr>
              <a:t>探究点　</a:t>
            </a:r>
            <a:r>
              <a:rPr lang="zh-CN" altLang="zh-CN" dirty="0">
                <a:solidFill>
                  <a:srgbClr val="000000"/>
                </a:solidFill>
                <a:latin typeface="NEU-BZ-S92"/>
                <a:ea typeface="方正兰亭中黑_GBK"/>
                <a:cs typeface="Times New Roman" panose="02020603050405020304" pitchFamily="18" charset="0"/>
              </a:rPr>
              <a:t>水的利用与散失</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在一个炎热的夏日午后</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同学们在老师的带领下</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来到了学校的生物实验室进行关于植物对水的利用及水的散失的实验。实验室里摆放着各种植物。小李注意到</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尽管天气炎热</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但植物似乎并不受影响</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依然挺拔翠绿。他对此产生了浓厚的兴趣</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决定通过观察和实验来探究植物如何利用和散失水。</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(1)</a:t>
            </a:r>
            <a:r>
              <a:rPr lang="zh-CN" altLang="zh-CN" dirty="0">
                <a:solidFill>
                  <a:srgbClr val="000000"/>
                </a:solidFill>
                <a:cs typeface="Times New Roman" panose="02020603050405020304" pitchFamily="18" charset="0"/>
              </a:rPr>
              <a:t>水在植物体内是通过什么结构运输的</a:t>
            </a:r>
            <a:r>
              <a:rPr lang="en-US" altLang="zh-CN" dirty="0">
                <a:solidFill>
                  <a:srgbClr val="000000"/>
                </a:solidFill>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3" name="矩形 12"/>
          <p:cNvSpPr>
            <a:spLocks noChangeAspect="1"/>
          </p:cNvSpPr>
          <p:nvPr/>
        </p:nvSpPr>
        <p:spPr>
          <a:xfrm>
            <a:off x="381000" y="4595603"/>
            <a:ext cx="11430000" cy="590354"/>
          </a:xfrm>
          <a:prstGeom prst="rect">
            <a:avLst/>
          </a:prstGeom>
        </p:spPr>
        <p:txBody>
          <a:bodyPr>
            <a:spAutoFit/>
          </a:bodyPr>
          <a:lstStyle/>
          <a:p>
            <a:pPr>
              <a:lnSpc>
                <a:spcPct val="13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水通过植物的根、茎、叶等器官中的导管运输到全身各处</a:t>
            </a:r>
            <a:r>
              <a:rPr lang="zh-CN" altLang="zh-CN" dirty="0" smtClean="0">
                <a:solidFill>
                  <a:srgbClr val="000000"/>
                </a:solidFill>
                <a:ea typeface="楷体" panose="02010609060101010101" pitchFamily="49" charset="-122"/>
                <a:cs typeface="Times New Roman" panose="02020603050405020304" pitchFamily="18" charset="0"/>
              </a:rPr>
              <a:t>。</a:t>
            </a:r>
            <a:r>
              <a:rPr lang="en-US" altLang="zh-CN" dirty="0" smtClean="0">
                <a:solidFill>
                  <a:srgbClr val="000000"/>
                </a:solidFill>
                <a:ea typeface="楷体" panose="02010609060101010101" pitchFamily="49"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08443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9"/>
                                        </p:tgtEl>
                                        <p:attrNameLst>
                                          <p:attrName>r</p:attrName>
                                        </p:attrNameLst>
                                      </p:cBhvr>
                                    </p:animRot>
                                    <p:animRot by="-240000">
                                      <p:cBhvr>
                                        <p:cTn id="7" dur="200" fill="hold">
                                          <p:stCondLst>
                                            <p:cond delay="200"/>
                                          </p:stCondLst>
                                        </p:cTn>
                                        <p:tgtEl>
                                          <p:spTgt spid="9"/>
                                        </p:tgtEl>
                                        <p:attrNameLst>
                                          <p:attrName>r</p:attrName>
                                        </p:attrNameLst>
                                      </p:cBhvr>
                                    </p:animRot>
                                    <p:animRot by="240000">
                                      <p:cBhvr>
                                        <p:cTn id="8" dur="200" fill="hold">
                                          <p:stCondLst>
                                            <p:cond delay="400"/>
                                          </p:stCondLst>
                                        </p:cTn>
                                        <p:tgtEl>
                                          <p:spTgt spid="9"/>
                                        </p:tgtEl>
                                        <p:attrNameLst>
                                          <p:attrName>r</p:attrName>
                                        </p:attrNameLst>
                                      </p:cBhvr>
                                    </p:animRot>
                                    <p:animRot by="-240000">
                                      <p:cBhvr>
                                        <p:cTn id="9" dur="200" fill="hold">
                                          <p:stCondLst>
                                            <p:cond delay="600"/>
                                          </p:stCondLst>
                                        </p:cTn>
                                        <p:tgtEl>
                                          <p:spTgt spid="9"/>
                                        </p:tgtEl>
                                        <p:attrNameLst>
                                          <p:attrName>r</p:attrName>
                                        </p:attrNameLst>
                                      </p:cBhvr>
                                    </p:animRot>
                                    <p:animRot by="120000">
                                      <p:cBhvr>
                                        <p:cTn id="10" dur="200" fill="hold">
                                          <p:stCondLst>
                                            <p:cond delay="800"/>
                                          </p:stCondLst>
                                        </p:cTn>
                                        <p:tgtEl>
                                          <p:spTgt spid="9"/>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randombar(horizontal)">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97718"/>
            <a:ext cx="11430000" cy="59221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(2)</a:t>
            </a:r>
            <a:r>
              <a:rPr lang="zh-CN" altLang="zh-CN" dirty="0">
                <a:solidFill>
                  <a:srgbClr val="000000"/>
                </a:solidFill>
                <a:cs typeface="Times New Roman" panose="02020603050405020304" pitchFamily="18" charset="0"/>
              </a:rPr>
              <a:t>植物的蒸腾作用对植物本身具有什么意义</a:t>
            </a:r>
            <a:r>
              <a:rPr lang="en-US" altLang="zh-CN" dirty="0" smtClean="0">
                <a:solidFill>
                  <a:srgbClr val="000000"/>
                </a:solidFill>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81000" y="800322"/>
            <a:ext cx="11430000" cy="1712520"/>
          </a:xfrm>
          <a:prstGeom prst="rect">
            <a:avLst/>
          </a:prstGeom>
        </p:spPr>
        <p:txBody>
          <a:bodyPr>
            <a:spAutoFit/>
          </a:bodyPr>
          <a:lstStyle/>
          <a:p>
            <a:pPr>
              <a:lnSpc>
                <a:spcPct val="13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植物通过蒸腾作用</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一方面</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可以拉动水和无机盐在体内运输</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保证各组织器官对水和无机盐的需要</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另一方面</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在炎热的夏天</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能降低叶片表面的温度</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避免被过高的气温灼伤。</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81000" y="2512842"/>
            <a:ext cx="11430000" cy="345325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ea typeface="方正正黑简体"/>
                <a:cs typeface="Times New Roman" panose="02020603050405020304" pitchFamily="18" charset="0"/>
              </a:rPr>
              <a:t>拓展延伸　</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影响植物蒸腾作用的外界因素</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(1)</a:t>
            </a:r>
            <a:r>
              <a:rPr lang="zh-CN" altLang="zh-CN" dirty="0">
                <a:solidFill>
                  <a:srgbClr val="000000"/>
                </a:solidFill>
                <a:ea typeface="仿宋" panose="02010609060101010101" pitchFamily="49" charset="-122"/>
                <a:cs typeface="Times New Roman" panose="02020603050405020304" pitchFamily="18" charset="0"/>
              </a:rPr>
              <a:t>影响植物蒸腾作用的外界因素有光照强度、温度、空气湿度和空气流动速度等。一般情况下</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光照越强、温度越高、空气湿度越小、空气流动速度越快</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植物的蒸腾作用越强。</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(2)</a:t>
            </a:r>
            <a:r>
              <a:rPr lang="zh-CN" altLang="zh-CN" dirty="0">
                <a:solidFill>
                  <a:srgbClr val="000000"/>
                </a:solidFill>
                <a:ea typeface="仿宋" panose="02010609060101010101" pitchFamily="49" charset="-122"/>
                <a:cs typeface="Times New Roman" panose="02020603050405020304" pitchFamily="18" charset="0"/>
              </a:rPr>
              <a:t>中午蒸腾作用减弱的原因</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气温过高</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为防止水分散失过多</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植物会通过关闭部分气孔来降低蒸腾作用。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53184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559666"/>
            <a:ext cx="11430000" cy="395313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ea typeface="黑体" panose="02010609060101010101" pitchFamily="49" charset="-122"/>
                <a:cs typeface="Times New Roman" panose="02020603050405020304" pitchFamily="18" charset="0"/>
              </a:rPr>
              <a:t>典型例题</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cs typeface="Times New Roman" panose="02020603050405020304" pitchFamily="18" charset="0"/>
              </a:rPr>
              <a:t>植物的生命活动需要水的参与。下列选项中</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有关植物吸收、运输和利用水的说法</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错误的是</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a:t>
            </a:r>
            <a:r>
              <a:rPr lang="zh-CN" altLang="zh-CN" dirty="0">
                <a:solidFill>
                  <a:srgbClr val="000000"/>
                </a:solidFill>
                <a:cs typeface="Times New Roman" panose="02020603050405020304" pitchFamily="18" charset="0"/>
              </a:rPr>
              <a:t>导管细胞具有细胞质和细胞核</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B.</a:t>
            </a:r>
            <a:r>
              <a:rPr lang="zh-CN" altLang="zh-CN" dirty="0">
                <a:solidFill>
                  <a:srgbClr val="000000"/>
                </a:solidFill>
                <a:cs typeface="Times New Roman" panose="02020603050405020304" pitchFamily="18" charset="0"/>
              </a:rPr>
              <a:t>根、茎、叶中的导管连通</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形成运输水的管网</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C.</a:t>
            </a:r>
            <a:r>
              <a:rPr lang="zh-CN" altLang="zh-CN" dirty="0">
                <a:solidFill>
                  <a:srgbClr val="000000"/>
                </a:solidFill>
                <a:cs typeface="Times New Roman" panose="02020603050405020304" pitchFamily="18" charset="0"/>
              </a:rPr>
              <a:t>叶表皮的气孔是植物失水的</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门户</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D.</a:t>
            </a:r>
            <a:r>
              <a:rPr lang="zh-CN" altLang="zh-CN" dirty="0">
                <a:solidFill>
                  <a:srgbClr val="000000"/>
                </a:solidFill>
                <a:cs typeface="Times New Roman" panose="02020603050405020304" pitchFamily="18" charset="0"/>
              </a:rPr>
              <a:t>蒸腾作用能促进水和无机盐在植物体内的运输</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669215" y="1687471"/>
            <a:ext cx="444352" cy="596574"/>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A</a:t>
            </a:r>
            <a:endParaRPr lang="zh-CN" altLang="en-US" sz="2800" dirty="0"/>
          </a:p>
        </p:txBody>
      </p:sp>
      <p:sp>
        <p:nvSpPr>
          <p:cNvPr id="4" name="矩形 3"/>
          <p:cNvSpPr>
            <a:spLocks noChangeAspect="1"/>
          </p:cNvSpPr>
          <p:nvPr/>
        </p:nvSpPr>
        <p:spPr>
          <a:xfrm>
            <a:off x="381000" y="4512799"/>
            <a:ext cx="11430000" cy="592213"/>
          </a:xfrm>
          <a:prstGeom prst="rect">
            <a:avLst/>
          </a:prstGeom>
        </p:spPr>
        <p:txBody>
          <a:bodyPr>
            <a:spAutoFit/>
          </a:bodyPr>
          <a:lstStyle/>
          <a:p>
            <a:pPr>
              <a:lnSpc>
                <a:spcPct val="13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导管由死细胞构成</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这些细胞没有细胞质和细胞核</a:t>
            </a:r>
            <a:r>
              <a:rPr lang="zh-CN" altLang="zh-CN" dirty="0" smtClean="0">
                <a:solidFill>
                  <a:srgbClr val="000000"/>
                </a:solidFill>
                <a:ea typeface="楷体" panose="02010609060101010101" pitchFamily="49" charset="-122"/>
                <a:cs typeface="Times New Roman" panose="02020603050405020304" pitchFamily="18" charset="0"/>
              </a:rPr>
              <a:t>。</a:t>
            </a:r>
            <a:r>
              <a:rPr lang="en-US" altLang="zh-CN" dirty="0" smtClean="0">
                <a:solidFill>
                  <a:srgbClr val="000000"/>
                </a:solidFill>
                <a:ea typeface="楷体" panose="02010609060101010101" pitchFamily="49"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55507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6279"/>
            <a:ext cx="11430000" cy="395313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ea typeface="黑体" panose="02010609060101010101" pitchFamily="49" charset="-122"/>
                <a:cs typeface="Times New Roman" panose="02020603050405020304" pitchFamily="18" charset="0"/>
              </a:rPr>
              <a:t>对点训练</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cs typeface="Times New Roman" panose="02020603050405020304" pitchFamily="18" charset="0"/>
              </a:rPr>
              <a:t>下图是被子植物的某些生理过程示意图</a:t>
            </a:r>
            <a:r>
              <a:rPr lang="en-US" altLang="zh-CN" dirty="0" smtClean="0">
                <a:solidFill>
                  <a:srgbClr val="000000"/>
                </a:solidFill>
                <a:cs typeface="Times New Roman" panose="02020603050405020304" pitchFamily="18" charset="0"/>
              </a:rPr>
              <a:t>,</a:t>
            </a:r>
          </a:p>
          <a:p>
            <a:pPr>
              <a:lnSpc>
                <a:spcPct val="130000"/>
              </a:lnSpc>
              <a:spcAft>
                <a:spcPts val="0"/>
              </a:spcAft>
              <a:tabLst>
                <a:tab pos="1188085" algn="l"/>
                <a:tab pos="2163445" algn="l"/>
                <a:tab pos="3142615" algn="l"/>
                <a:tab pos="4190365" algn="l"/>
              </a:tabLst>
            </a:pPr>
            <a:r>
              <a:rPr lang="zh-CN" altLang="zh-CN" dirty="0" smtClean="0">
                <a:solidFill>
                  <a:srgbClr val="000000"/>
                </a:solidFill>
                <a:cs typeface="Times New Roman" panose="02020603050405020304" pitchFamily="18" charset="0"/>
              </a:rPr>
              <a:t>下列</a:t>
            </a:r>
            <a:r>
              <a:rPr lang="zh-CN" altLang="zh-CN" dirty="0">
                <a:solidFill>
                  <a:srgbClr val="000000"/>
                </a:solidFill>
                <a:cs typeface="Times New Roman" panose="02020603050405020304" pitchFamily="18" charset="0"/>
              </a:rPr>
              <a:t>说法正确的是</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err="1">
                <a:solidFill>
                  <a:srgbClr val="000000"/>
                </a:solidFill>
                <a:cs typeface="Times New Roman" panose="02020603050405020304" pitchFamily="18" charset="0"/>
              </a:rPr>
              <a:t>A.a</a:t>
            </a:r>
            <a:r>
              <a:rPr lang="zh-CN" altLang="zh-CN" dirty="0">
                <a:solidFill>
                  <a:srgbClr val="000000"/>
                </a:solidFill>
                <a:cs typeface="Times New Roman" panose="02020603050405020304" pitchFamily="18" charset="0"/>
              </a:rPr>
              <a:t>主要表示根尖的伸长区对水的吸收</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err="1">
                <a:solidFill>
                  <a:srgbClr val="000000"/>
                </a:solidFill>
                <a:cs typeface="Times New Roman" panose="02020603050405020304" pitchFamily="18" charset="0"/>
              </a:rPr>
              <a:t>B.b</a:t>
            </a:r>
            <a:r>
              <a:rPr lang="zh-CN" altLang="zh-CN" dirty="0">
                <a:solidFill>
                  <a:srgbClr val="000000"/>
                </a:solidFill>
                <a:cs typeface="Times New Roman" panose="02020603050405020304" pitchFamily="18" charset="0"/>
              </a:rPr>
              <a:t>表示水通过筛管从低处往高处运输</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err="1">
                <a:solidFill>
                  <a:srgbClr val="000000"/>
                </a:solidFill>
                <a:cs typeface="Times New Roman" panose="02020603050405020304" pitchFamily="18" charset="0"/>
              </a:rPr>
              <a:t>C.c</a:t>
            </a:r>
            <a:r>
              <a:rPr lang="zh-CN" altLang="zh-CN" dirty="0">
                <a:solidFill>
                  <a:srgbClr val="000000"/>
                </a:solidFill>
                <a:cs typeface="Times New Roman" panose="02020603050405020304" pitchFamily="18" charset="0"/>
              </a:rPr>
              <a:t>表示水的散失</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门户</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是气孔</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D.</a:t>
            </a:r>
            <a:r>
              <a:rPr lang="zh-CN" altLang="zh-CN" dirty="0">
                <a:solidFill>
                  <a:srgbClr val="000000"/>
                </a:solidFill>
                <a:cs typeface="Times New Roman" panose="02020603050405020304" pitchFamily="18" charset="0"/>
              </a:rPr>
              <a:t>水的散失对植物本身无意义</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ZS7QXR56.eps" descr="id:2147492930;FounderCES"/>
          <p:cNvPicPr/>
          <p:nvPr/>
        </p:nvPicPr>
        <p:blipFill>
          <a:blip r:embed="rId2">
            <a:clrChange>
              <a:clrFrom>
                <a:srgbClr val="FFFFFF"/>
              </a:clrFrom>
              <a:clrTo>
                <a:srgbClr val="FFFFFF">
                  <a:alpha val="0"/>
                </a:srgbClr>
              </a:clrTo>
            </a:clrChange>
          </a:blip>
          <a:stretch>
            <a:fillRect/>
          </a:stretch>
        </p:blipFill>
        <p:spPr>
          <a:xfrm>
            <a:off x="7638214" y="1097829"/>
            <a:ext cx="2844046" cy="2768023"/>
          </a:xfrm>
          <a:prstGeom prst="rect">
            <a:avLst/>
          </a:prstGeom>
        </p:spPr>
      </p:pic>
      <p:sp>
        <p:nvSpPr>
          <p:cNvPr id="4" name="矩形 3"/>
          <p:cNvSpPr>
            <a:spLocks noChangeAspect="1"/>
          </p:cNvSpPr>
          <p:nvPr/>
        </p:nvSpPr>
        <p:spPr>
          <a:xfrm>
            <a:off x="3596484" y="1268082"/>
            <a:ext cx="423514"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C</a:t>
            </a:r>
            <a:endParaRPr lang="zh-CN" altLang="en-US" sz="2800" dirty="0"/>
          </a:p>
        </p:txBody>
      </p:sp>
      <p:sp>
        <p:nvSpPr>
          <p:cNvPr id="5" name="矩形 4"/>
          <p:cNvSpPr>
            <a:spLocks noChangeAspect="1"/>
          </p:cNvSpPr>
          <p:nvPr/>
        </p:nvSpPr>
        <p:spPr>
          <a:xfrm>
            <a:off x="381000" y="4084878"/>
            <a:ext cx="11430000" cy="2272673"/>
          </a:xfrm>
          <a:prstGeom prst="rect">
            <a:avLst/>
          </a:prstGeom>
        </p:spPr>
        <p:txBody>
          <a:bodyPr>
            <a:spAutoFit/>
          </a:bodyPr>
          <a:lstStyle/>
          <a:p>
            <a:pPr>
              <a:lnSpc>
                <a:spcPct val="13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根尖的成熟区有大量根毛</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能增加吸水的面积</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故</a:t>
            </a:r>
            <a:r>
              <a:rPr lang="en-US" altLang="zh-CN" dirty="0">
                <a:solidFill>
                  <a:srgbClr val="000000"/>
                </a:solidFill>
                <a:cs typeface="Times New Roman" panose="02020603050405020304" pitchFamily="18" charset="0"/>
              </a:rPr>
              <a:t>a</a:t>
            </a:r>
            <a:r>
              <a:rPr lang="zh-CN" altLang="zh-CN" dirty="0">
                <a:solidFill>
                  <a:srgbClr val="000000"/>
                </a:solidFill>
                <a:ea typeface="楷体" panose="02010609060101010101" pitchFamily="49" charset="-122"/>
                <a:cs typeface="Times New Roman" panose="02020603050405020304" pitchFamily="18" charset="0"/>
              </a:rPr>
              <a:t>主要表示根尖的成熟区对水的吸收</a:t>
            </a:r>
            <a:r>
              <a:rPr lang="en-US" altLang="zh-CN" dirty="0">
                <a:solidFill>
                  <a:srgbClr val="000000"/>
                </a:solidFill>
                <a:cs typeface="Times New Roman" panose="02020603050405020304" pitchFamily="18" charset="0"/>
              </a:rPr>
              <a:t>,A</a:t>
            </a:r>
            <a:r>
              <a:rPr lang="zh-CN" altLang="zh-CN" dirty="0">
                <a:solidFill>
                  <a:srgbClr val="000000"/>
                </a:solidFill>
                <a:ea typeface="楷体" panose="02010609060101010101" pitchFamily="49" charset="-122"/>
                <a:cs typeface="Times New Roman" panose="02020603050405020304" pitchFamily="18" charset="0"/>
              </a:rPr>
              <a:t>项错误。导管的功能是运输水和无机盐</a:t>
            </a:r>
            <a:r>
              <a:rPr lang="en-US" altLang="zh-CN" dirty="0">
                <a:solidFill>
                  <a:srgbClr val="000000"/>
                </a:solidFill>
                <a:cs typeface="Times New Roman" panose="02020603050405020304" pitchFamily="18" charset="0"/>
              </a:rPr>
              <a:t>,b</a:t>
            </a:r>
            <a:r>
              <a:rPr lang="zh-CN" altLang="zh-CN" dirty="0">
                <a:solidFill>
                  <a:srgbClr val="000000"/>
                </a:solidFill>
                <a:ea typeface="楷体" panose="02010609060101010101" pitchFamily="49" charset="-122"/>
                <a:cs typeface="Times New Roman" panose="02020603050405020304" pitchFamily="18" charset="0"/>
              </a:rPr>
              <a:t>表示水通过导管从低处往高处运输</a:t>
            </a:r>
            <a:r>
              <a:rPr lang="en-US" altLang="zh-CN" dirty="0">
                <a:solidFill>
                  <a:srgbClr val="000000"/>
                </a:solidFill>
                <a:cs typeface="Times New Roman" panose="02020603050405020304" pitchFamily="18" charset="0"/>
              </a:rPr>
              <a:t>,B</a:t>
            </a:r>
            <a:r>
              <a:rPr lang="zh-CN" altLang="zh-CN" dirty="0">
                <a:solidFill>
                  <a:srgbClr val="000000"/>
                </a:solidFill>
                <a:ea typeface="楷体" panose="02010609060101010101" pitchFamily="49" charset="-122"/>
                <a:cs typeface="Times New Roman" panose="02020603050405020304" pitchFamily="18" charset="0"/>
              </a:rPr>
              <a:t>项错误。蒸腾作用能够拉动水和无机盐在体内运输</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降低植物叶片表面的温度</a:t>
            </a:r>
            <a:r>
              <a:rPr lang="en-US" altLang="zh-CN" dirty="0">
                <a:solidFill>
                  <a:srgbClr val="000000"/>
                </a:solidFill>
                <a:cs typeface="Times New Roman" panose="02020603050405020304" pitchFamily="18" charset="0"/>
              </a:rPr>
              <a:t>,D</a:t>
            </a:r>
            <a:r>
              <a:rPr lang="zh-CN" altLang="zh-CN" dirty="0">
                <a:solidFill>
                  <a:srgbClr val="000000"/>
                </a:solidFill>
                <a:ea typeface="楷体" panose="02010609060101010101" pitchFamily="49" charset="-122"/>
                <a:cs typeface="Times New Roman" panose="02020603050405020304" pitchFamily="18" charset="0"/>
              </a:rPr>
              <a:t>项错误。</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86650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110317178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458747" y="336386"/>
            <a:ext cx="2730231" cy="1107994"/>
          </a:xfrm>
          <a:prstGeom prst="rect">
            <a:avLst/>
          </a:prstGeom>
          <a:noFill/>
        </p:spPr>
        <p:txBody>
          <a:bodyPr wrap="none" lIns="91438" tIns="45719" rIns="91438" bIns="45719">
            <a:spAutoFit/>
            <a:scene3d>
              <a:camera prst="obliqueTopLeft"/>
              <a:lightRig rig="threePt" dir="t"/>
            </a:scene3d>
          </a:bodyPr>
          <a:lstStyle/>
          <a:p>
            <a:pPr algn="ctr"/>
            <a:r>
              <a:rPr lang="zh-CN" altLang="en-US" sz="6600" b="1" dirty="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rPr>
              <a:t>目    录</a:t>
            </a:r>
          </a:p>
        </p:txBody>
      </p:sp>
      <p:sp>
        <p:nvSpPr>
          <p:cNvPr id="6" name="圆角矩形 5">
            <a:hlinkClick r:id="rId2" action="ppaction://hlinksldjump"/>
          </p:cNvPr>
          <p:cNvSpPr/>
          <p:nvPr/>
        </p:nvSpPr>
        <p:spPr>
          <a:xfrm>
            <a:off x="1459813" y="1992087"/>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目标</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学习概览</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7" name="圆角矩形 6">
            <a:hlinkClick r:id="rId3" action="ppaction://hlinksldjump"/>
          </p:cNvPr>
          <p:cNvSpPr/>
          <p:nvPr/>
        </p:nvSpPr>
        <p:spPr>
          <a:xfrm>
            <a:off x="3826328" y="3225639"/>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基础</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自主预习</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8" name="圆角矩形 7">
            <a:hlinkClick r:id="rId4" action="ppaction://hlinksldjump"/>
          </p:cNvPr>
          <p:cNvSpPr/>
          <p:nvPr/>
        </p:nvSpPr>
        <p:spPr>
          <a:xfrm>
            <a:off x="6487885" y="4459191"/>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探究</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重难解析</a:t>
            </a:r>
            <a:endParaRPr lang="zh-CN" altLang="en-US" sz="3600" dirty="0">
              <a:solidFill>
                <a:prstClr val="white"/>
              </a:solidFill>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2601476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88" y="209727"/>
            <a:ext cx="11429826" cy="577776"/>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grpSp>
      <p:grpSp>
        <p:nvGrpSpPr>
          <p:cNvPr id="15" name="组合 14"/>
          <p:cNvGrpSpPr/>
          <p:nvPr/>
        </p:nvGrpSpPr>
        <p:grpSpPr>
          <a:xfrm>
            <a:off x="3623017" y="103438"/>
            <a:ext cx="5746314" cy="669877"/>
            <a:chOff x="3606630" y="897473"/>
            <a:chExt cx="4749093" cy="669887"/>
          </a:xfrm>
        </p:grpSpPr>
        <p:pic>
          <p:nvPicPr>
            <p:cNvPr id="16" name="图片 15" descr="阴影"/>
            <p:cNvPicPr>
              <a:picLocks noChangeAspect="1"/>
            </p:cNvPicPr>
            <p:nvPr/>
          </p:nvPicPr>
          <p:blipFill>
            <a:blip r:embed="rId2"/>
            <a:stretch>
              <a:fillRect/>
            </a:stretch>
          </p:blipFill>
          <p:spPr>
            <a:xfrm>
              <a:off x="3606630" y="897473"/>
              <a:ext cx="4749093" cy="669887"/>
            </a:xfrm>
            <a:prstGeom prst="rect">
              <a:avLst/>
            </a:prstGeom>
          </p:spPr>
        </p:pic>
        <p:sp>
          <p:nvSpPr>
            <p:cNvPr id="17" name="文本框 16"/>
            <p:cNvSpPr txBox="1"/>
            <p:nvPr/>
          </p:nvSpPr>
          <p:spPr>
            <a:xfrm>
              <a:off x="4660338" y="900607"/>
              <a:ext cx="2510204" cy="584784"/>
            </a:xfrm>
            <a:prstGeom prst="rect">
              <a:avLst/>
            </a:prstGeom>
            <a:noFill/>
          </p:spPr>
          <p:txBody>
            <a:bodyPr wrap="square" rtlCol="0">
              <a:spAutoFit/>
            </a:bodyPr>
            <a:lstStyle/>
            <a:p>
              <a:pPr algn="ctr"/>
              <a:r>
                <a:rPr lang="zh-CN" altLang="en-US" sz="3200" dirty="0" smtClean="0">
                  <a:solidFill>
                    <a:srgbClr val="ED7D31"/>
                  </a:solidFill>
                  <a:latin typeface="华文隶书" panose="02010800040101010101" pitchFamily="2" charset="-122"/>
                  <a:ea typeface="华文隶书" panose="02010800040101010101" pitchFamily="2" charset="-122"/>
                </a:rPr>
                <a:t>目标</a:t>
              </a:r>
              <a:r>
                <a:rPr lang="en-US" altLang="zh-CN" sz="3200" dirty="0" smtClean="0">
                  <a:solidFill>
                    <a:srgbClr val="ED7D31"/>
                  </a:solidFill>
                  <a:latin typeface="华文隶书" panose="02010800040101010101" pitchFamily="2" charset="-122"/>
                  <a:ea typeface="华文隶书" panose="02010800040101010101" pitchFamily="2" charset="-122"/>
                </a:rPr>
                <a:t>•</a:t>
              </a:r>
              <a:r>
                <a:rPr lang="zh-CN" altLang="en-US" sz="3200" dirty="0" smtClean="0">
                  <a:solidFill>
                    <a:srgbClr val="ED7D31"/>
                  </a:solidFill>
                  <a:latin typeface="华文隶书" panose="02010800040101010101" pitchFamily="2" charset="-122"/>
                  <a:ea typeface="华文隶书" panose="02010800040101010101" pitchFamily="2" charset="-122"/>
                </a:rPr>
                <a:t>学习概览</a:t>
              </a:r>
              <a:endParaRPr lang="zh-CN" altLang="en-US" sz="3200" dirty="0">
                <a:solidFill>
                  <a:srgbClr val="ED7D31"/>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1818554"/>
            <a:ext cx="11430000" cy="227267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1</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说明植物体内水运输的途径。</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生命观念</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2</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解释气孔控制水和二氧化碳进出叶片的机制。</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科学思维</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3</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练习制作叶片横切面的临时切片</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认识叶片的结构。</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探究实践</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4</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认同植物蒸腾作用的意义</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初步形成保护森林的意识。</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态度责任</a:t>
            </a:r>
            <a:r>
              <a:rPr lang="en-US" altLang="zh-CN" dirty="0">
                <a:solidFill>
                  <a:srgbClr val="000000"/>
                </a:solidFill>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0189746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5"/>
                                        </p:tgtEl>
                                        <p:attrNameLst>
                                          <p:attrName>r</p:attrName>
                                        </p:attrNameLst>
                                      </p:cBhvr>
                                    </p:animRot>
                                    <p:animRot by="-240000">
                                      <p:cBhvr>
                                        <p:cTn id="7" dur="200" fill="hold">
                                          <p:stCondLst>
                                            <p:cond delay="200"/>
                                          </p:stCondLst>
                                        </p:cTn>
                                        <p:tgtEl>
                                          <p:spTgt spid="15"/>
                                        </p:tgtEl>
                                        <p:attrNameLst>
                                          <p:attrName>r</p:attrName>
                                        </p:attrNameLst>
                                      </p:cBhvr>
                                    </p:animRot>
                                    <p:animRot by="240000">
                                      <p:cBhvr>
                                        <p:cTn id="8" dur="200" fill="hold">
                                          <p:stCondLst>
                                            <p:cond delay="400"/>
                                          </p:stCondLst>
                                        </p:cTn>
                                        <p:tgtEl>
                                          <p:spTgt spid="15"/>
                                        </p:tgtEl>
                                        <p:attrNameLst>
                                          <p:attrName>r</p:attrName>
                                        </p:attrNameLst>
                                      </p:cBhvr>
                                    </p:animRot>
                                    <p:animRot by="-240000">
                                      <p:cBhvr>
                                        <p:cTn id="9" dur="200" fill="hold">
                                          <p:stCondLst>
                                            <p:cond delay="600"/>
                                          </p:stCondLst>
                                        </p:cTn>
                                        <p:tgtEl>
                                          <p:spTgt spid="15"/>
                                        </p:tgtEl>
                                        <p:attrNameLst>
                                          <p:attrName>r</p:attrName>
                                        </p:attrNameLst>
                                      </p:cBhvr>
                                    </p:animRot>
                                    <p:animRot by="120000">
                                      <p:cBhvr>
                                        <p:cTn id="10"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88" y="209727"/>
            <a:ext cx="11429826" cy="577776"/>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grpSp>
      <p:grpSp>
        <p:nvGrpSpPr>
          <p:cNvPr id="20" name="组合 19"/>
          <p:cNvGrpSpPr/>
          <p:nvPr/>
        </p:nvGrpSpPr>
        <p:grpSpPr>
          <a:xfrm>
            <a:off x="3623017" y="103438"/>
            <a:ext cx="5746314" cy="669877"/>
            <a:chOff x="3606630" y="897473"/>
            <a:chExt cx="4749093" cy="669887"/>
          </a:xfrm>
        </p:grpSpPr>
        <p:pic>
          <p:nvPicPr>
            <p:cNvPr id="21" name="图片 20" descr="阴影"/>
            <p:cNvPicPr>
              <a:picLocks noChangeAspect="1"/>
            </p:cNvPicPr>
            <p:nvPr/>
          </p:nvPicPr>
          <p:blipFill>
            <a:blip r:embed="rId2"/>
            <a:stretch>
              <a:fillRect/>
            </a:stretch>
          </p:blipFill>
          <p:spPr>
            <a:xfrm>
              <a:off x="3606630" y="897473"/>
              <a:ext cx="4749093" cy="669887"/>
            </a:xfrm>
            <a:prstGeom prst="rect">
              <a:avLst/>
            </a:prstGeom>
          </p:spPr>
        </p:pic>
        <p:sp>
          <p:nvSpPr>
            <p:cNvPr id="22" name="文本框 21"/>
            <p:cNvSpPr txBox="1"/>
            <p:nvPr/>
          </p:nvSpPr>
          <p:spPr>
            <a:xfrm>
              <a:off x="4660338" y="900607"/>
              <a:ext cx="2510204" cy="584784"/>
            </a:xfrm>
            <a:prstGeom prst="rect">
              <a:avLst/>
            </a:prstGeom>
            <a:noFill/>
          </p:spPr>
          <p:txBody>
            <a:bodyPr wrap="square" rtlCol="0">
              <a:spAutoFit/>
            </a:bodyPr>
            <a:lstStyle/>
            <a:p>
              <a:pPr algn="ctr"/>
              <a:r>
                <a:rPr lang="zh-CN" altLang="en-US" sz="3200" dirty="0" smtClean="0">
                  <a:solidFill>
                    <a:srgbClr val="ED7D31"/>
                  </a:solidFill>
                  <a:latin typeface="华文隶书" panose="02010800040101010101" pitchFamily="2" charset="-122"/>
                  <a:ea typeface="华文隶书" panose="02010800040101010101" pitchFamily="2" charset="-122"/>
                </a:rPr>
                <a:t>基础</a:t>
              </a:r>
              <a:r>
                <a:rPr lang="en-US" altLang="zh-CN" sz="3200" dirty="0" smtClean="0">
                  <a:solidFill>
                    <a:srgbClr val="ED7D31"/>
                  </a:solidFill>
                  <a:latin typeface="华文隶书" panose="02010800040101010101" pitchFamily="2" charset="-122"/>
                  <a:ea typeface="华文隶书" panose="02010800040101010101" pitchFamily="2" charset="-122"/>
                </a:rPr>
                <a:t>•</a:t>
              </a:r>
              <a:r>
                <a:rPr lang="zh-CN" altLang="en-US" sz="3200" dirty="0" smtClean="0">
                  <a:solidFill>
                    <a:srgbClr val="ED7D31"/>
                  </a:solidFill>
                  <a:latin typeface="华文隶书" panose="02010800040101010101" pitchFamily="2" charset="-122"/>
                  <a:ea typeface="华文隶书" panose="02010800040101010101" pitchFamily="2" charset="-122"/>
                </a:rPr>
                <a:t>自主预习</a:t>
              </a:r>
              <a:endParaRPr lang="zh-CN" altLang="en-US" sz="3200" dirty="0">
                <a:solidFill>
                  <a:srgbClr val="ED7D31"/>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991466"/>
            <a:ext cx="11430000" cy="4013406"/>
          </a:xfrm>
          <a:prstGeom prst="rect">
            <a:avLst/>
          </a:prstGeom>
        </p:spPr>
        <p:txBody>
          <a:bodyPr>
            <a:spAutoFit/>
          </a:bodyPr>
          <a:lstStyle/>
          <a:p>
            <a:pPr algn="ctr">
              <a:lnSpc>
                <a:spcPct val="130000"/>
              </a:lnSpc>
              <a:spcAft>
                <a:spcPts val="0"/>
              </a:spcAft>
              <a:tabLst>
                <a:tab pos="1188085" algn="l"/>
                <a:tab pos="2163445" algn="l"/>
                <a:tab pos="3142615" algn="l"/>
                <a:tab pos="4190365" algn="l"/>
              </a:tabLst>
            </a:pPr>
            <a:r>
              <a:rPr lang="zh-CN" altLang="zh-CN" dirty="0">
                <a:solidFill>
                  <a:srgbClr val="000000"/>
                </a:solidFill>
                <a:ea typeface="方正兰亭中粗黑简体"/>
                <a:cs typeface="Times New Roman" panose="02020603050405020304" pitchFamily="18" charset="0"/>
              </a:rPr>
              <a:t>基础知识梳理</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smtClean="0">
                <a:solidFill>
                  <a:srgbClr val="000000"/>
                </a:solidFill>
                <a:ea typeface="方正兰亭中黑_GBK"/>
                <a:cs typeface="Times New Roman" panose="02020603050405020304" pitchFamily="18" charset="0"/>
              </a:rPr>
              <a:t>一</a:t>
            </a:r>
            <a:r>
              <a:rPr lang="zh-CN" altLang="zh-CN" dirty="0">
                <a:solidFill>
                  <a:srgbClr val="000000"/>
                </a:solidFill>
                <a:ea typeface="方正兰亭中黑_GBK"/>
                <a:cs typeface="Times New Roman" panose="02020603050405020304" pitchFamily="18" charset="0"/>
              </a:rPr>
              <a:t>　</a:t>
            </a:r>
            <a:r>
              <a:rPr lang="zh-CN" altLang="zh-CN" dirty="0">
                <a:solidFill>
                  <a:srgbClr val="000000"/>
                </a:solidFill>
                <a:latin typeface="NEU-BZ-S92"/>
                <a:ea typeface="方正兰亭中黑_GBK"/>
                <a:cs typeface="Times New Roman" panose="02020603050405020304" pitchFamily="18" charset="0"/>
              </a:rPr>
              <a:t>植物对水的吸收和运输</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1</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根吸收水的</a:t>
            </a:r>
            <a:r>
              <a:rPr lang="zh-CN" altLang="zh-CN" dirty="0" smtClean="0">
                <a:solidFill>
                  <a:srgbClr val="000000"/>
                </a:solidFill>
                <a:cs typeface="Times New Roman" panose="02020603050405020304" pitchFamily="18" charset="0"/>
              </a:rPr>
              <a:t>主要</a:t>
            </a:r>
            <a:r>
              <a:rPr lang="zh-CN" altLang="zh-CN" dirty="0">
                <a:solidFill>
                  <a:srgbClr val="000000"/>
                </a:solidFill>
                <a:cs typeface="Times New Roman" panose="02020603050405020304" pitchFamily="18" charset="0"/>
              </a:rPr>
              <a:t>部位是根尖</a:t>
            </a:r>
            <a:r>
              <a:rPr lang="zh-CN" altLang="zh-CN" u="sng" dirty="0">
                <a:solidFill>
                  <a:srgbClr val="000000"/>
                </a:solidFill>
                <a:uFill>
                  <a:solidFill>
                    <a:srgbClr val="000000"/>
                  </a:solidFill>
                </a:uFill>
                <a:cs typeface="Times New Roman" panose="02020603050405020304" pitchFamily="18" charset="0"/>
              </a:rPr>
              <a:t>　　　　　　　</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该部位有大量的</a:t>
            </a:r>
            <a:r>
              <a:rPr lang="zh-CN" altLang="zh-CN" u="sng" dirty="0">
                <a:solidFill>
                  <a:srgbClr val="000000"/>
                </a:solidFill>
                <a:uFill>
                  <a:solidFill>
                    <a:srgbClr val="000000"/>
                  </a:solidFill>
                </a:uFill>
                <a:cs typeface="Times New Roman" panose="02020603050405020304" pitchFamily="18" charset="0"/>
              </a:rPr>
              <a:t>　　　　</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这使根尖具有巨大的吸收面积</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因而具有强大的吸水能力。</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2</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茎中能够运输水和无机盐的是</a:t>
            </a:r>
            <a:r>
              <a:rPr lang="zh-CN" altLang="zh-CN" u="sng" dirty="0">
                <a:solidFill>
                  <a:srgbClr val="000000"/>
                </a:solidFill>
                <a:uFill>
                  <a:solidFill>
                    <a:srgbClr val="000000"/>
                  </a:solidFill>
                </a:uFill>
                <a:cs typeface="Times New Roman" panose="02020603050405020304" pitchFamily="18" charset="0"/>
              </a:rPr>
              <a:t>　　　　　　</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属于</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组织。</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3</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水在植物体内的运输途径</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土壤溶液</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根毛细胞</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根内导管</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茎内导管</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植株各处</a:t>
            </a:r>
            <a:r>
              <a:rPr lang="zh-CN" altLang="zh-CN" dirty="0" smtClean="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5548185" y="2156122"/>
            <a:ext cx="1261884" cy="523220"/>
          </a:xfrm>
          <a:prstGeom prst="rect">
            <a:avLst/>
          </a:prstGeom>
        </p:spPr>
        <p:txBody>
          <a:bodyPr wrap="none">
            <a:spAutoFit/>
          </a:bodyPr>
          <a:lstStyle/>
          <a:p>
            <a:r>
              <a:rPr lang="zh-CN" altLang="zh-CN" dirty="0">
                <a:solidFill>
                  <a:srgbClr val="FF0000"/>
                </a:solidFill>
                <a:cs typeface="Times New Roman" panose="02020603050405020304" pitchFamily="18" charset="0"/>
              </a:rPr>
              <a:t>成熟区</a:t>
            </a:r>
            <a:endParaRPr lang="zh-CN" altLang="en-US" dirty="0"/>
          </a:p>
        </p:txBody>
      </p:sp>
      <p:sp>
        <p:nvSpPr>
          <p:cNvPr id="4" name="矩形 3"/>
          <p:cNvSpPr/>
          <p:nvPr/>
        </p:nvSpPr>
        <p:spPr>
          <a:xfrm>
            <a:off x="10330893" y="2156122"/>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根毛</a:t>
            </a:r>
            <a:endParaRPr lang="zh-CN" altLang="en-US" dirty="0"/>
          </a:p>
        </p:txBody>
      </p:sp>
      <p:sp>
        <p:nvSpPr>
          <p:cNvPr id="5" name="矩形 4"/>
          <p:cNvSpPr/>
          <p:nvPr/>
        </p:nvSpPr>
        <p:spPr>
          <a:xfrm>
            <a:off x="5865694" y="3264777"/>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导管</a:t>
            </a:r>
            <a:endParaRPr lang="zh-CN" altLang="en-US" dirty="0"/>
          </a:p>
        </p:txBody>
      </p:sp>
      <p:sp>
        <p:nvSpPr>
          <p:cNvPr id="6" name="矩形 5"/>
          <p:cNvSpPr/>
          <p:nvPr/>
        </p:nvSpPr>
        <p:spPr>
          <a:xfrm>
            <a:off x="8938512" y="3264777"/>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输导</a:t>
            </a:r>
            <a:endParaRPr lang="zh-CN" altLang="en-US" dirty="0"/>
          </a:p>
        </p:txBody>
      </p:sp>
    </p:spTree>
    <p:extLst>
      <p:ext uri="{BB962C8B-B14F-4D97-AF65-F5344CB8AC3E}">
        <p14:creationId xmlns:p14="http://schemas.microsoft.com/office/powerpoint/2010/main" val="350048103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randombar(horizont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randombar(horizontal)">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randombar(horizontal)">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randombar(horizontal)">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351829"/>
            <a:ext cx="11430000" cy="1152367"/>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mtClean="0">
                <a:solidFill>
                  <a:srgbClr val="000000"/>
                </a:solidFill>
                <a:ea typeface="方正正黑简体"/>
                <a:cs typeface="Times New Roman" panose="02020603050405020304" pitchFamily="18" charset="0"/>
              </a:rPr>
              <a:t>微思考</a:t>
            </a:r>
            <a:r>
              <a:rPr lang="en-US" altLang="zh-CN" b="1" smtClean="0">
                <a:solidFill>
                  <a:srgbClr val="000000"/>
                </a:solidFill>
                <a:cs typeface="Times New Roman" panose="02020603050405020304" pitchFamily="18" charset="0"/>
              </a:rPr>
              <a:t>1</a:t>
            </a:r>
            <a:r>
              <a:rPr lang="en-US" altLang="zh-CN" smtClean="0">
                <a:solidFill>
                  <a:srgbClr val="000000"/>
                </a:solidFill>
                <a:cs typeface="Times New Roman" panose="02020603050405020304" pitchFamily="18" charset="0"/>
              </a:rPr>
              <a:t> </a:t>
            </a:r>
            <a:r>
              <a:rPr lang="zh-CN" altLang="zh-CN" smtClean="0">
                <a:solidFill>
                  <a:srgbClr val="000000"/>
                </a:solidFill>
                <a:ea typeface="楷体" panose="02010609060101010101" pitchFamily="49" charset="-122"/>
                <a:cs typeface="Times New Roman" panose="02020603050405020304" pitchFamily="18" charset="0"/>
              </a:rPr>
              <a:t>剪取一朵白色的玫瑰花</a:t>
            </a:r>
            <a:r>
              <a:rPr lang="en-US" altLang="zh-CN" smtClean="0">
                <a:solidFill>
                  <a:srgbClr val="000000"/>
                </a:solidFill>
                <a:cs typeface="Times New Roman" panose="02020603050405020304" pitchFamily="18" charset="0"/>
              </a:rPr>
              <a:t>,</a:t>
            </a:r>
            <a:r>
              <a:rPr lang="zh-CN" altLang="zh-CN" smtClean="0">
                <a:solidFill>
                  <a:srgbClr val="000000"/>
                </a:solidFill>
                <a:ea typeface="楷体" panose="02010609060101010101" pitchFamily="49" charset="-122"/>
                <a:cs typeface="Times New Roman" panose="02020603050405020304" pitchFamily="18" charset="0"/>
              </a:rPr>
              <a:t>将其插入装有红墨水的花瓶中</a:t>
            </a:r>
            <a:r>
              <a:rPr lang="en-US" altLang="zh-CN" smtClean="0">
                <a:solidFill>
                  <a:srgbClr val="000000"/>
                </a:solidFill>
                <a:cs typeface="Times New Roman" panose="02020603050405020304" pitchFamily="18" charset="0"/>
              </a:rPr>
              <a:t>,</a:t>
            </a:r>
            <a:r>
              <a:rPr lang="zh-CN" altLang="zh-CN" smtClean="0">
                <a:solidFill>
                  <a:srgbClr val="000000"/>
                </a:solidFill>
                <a:ea typeface="楷体" panose="02010609060101010101" pitchFamily="49" charset="-122"/>
                <a:cs typeface="Times New Roman" panose="02020603050405020304" pitchFamily="18" charset="0"/>
              </a:rPr>
              <a:t>一段时间后</a:t>
            </a:r>
            <a:r>
              <a:rPr lang="en-US" altLang="zh-CN" smtClean="0">
                <a:solidFill>
                  <a:srgbClr val="000000"/>
                </a:solidFill>
                <a:cs typeface="Times New Roman" panose="02020603050405020304" pitchFamily="18" charset="0"/>
              </a:rPr>
              <a:t>,</a:t>
            </a:r>
            <a:r>
              <a:rPr lang="zh-CN" altLang="zh-CN" smtClean="0">
                <a:solidFill>
                  <a:srgbClr val="000000"/>
                </a:solidFill>
                <a:ea typeface="楷体" panose="02010609060101010101" pitchFamily="49" charset="-122"/>
                <a:cs typeface="Times New Roman" panose="02020603050405020304" pitchFamily="18" charset="0"/>
              </a:rPr>
              <a:t>白色玫瑰花变成了红色</a:t>
            </a:r>
            <a:r>
              <a:rPr lang="en-US" altLang="zh-CN" smtClean="0">
                <a:solidFill>
                  <a:srgbClr val="000000"/>
                </a:solidFill>
                <a:cs typeface="Times New Roman" panose="02020603050405020304" pitchFamily="18" charset="0"/>
              </a:rPr>
              <a:t>,</a:t>
            </a:r>
            <a:r>
              <a:rPr lang="zh-CN" altLang="zh-CN" smtClean="0">
                <a:solidFill>
                  <a:srgbClr val="000000"/>
                </a:solidFill>
                <a:ea typeface="楷体" panose="02010609060101010101" pitchFamily="49" charset="-122"/>
                <a:cs typeface="Times New Roman" panose="02020603050405020304" pitchFamily="18" charset="0"/>
              </a:rPr>
              <a:t>这是什么原因</a:t>
            </a:r>
            <a:r>
              <a:rPr lang="en-US" altLang="zh-CN" smtClean="0">
                <a:solidFill>
                  <a:srgbClr val="000000"/>
                </a:solidFill>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81000" y="2504196"/>
            <a:ext cx="11430000" cy="1133195"/>
          </a:xfrm>
          <a:prstGeom prst="rect">
            <a:avLst/>
          </a:prstGeom>
        </p:spPr>
        <p:txBody>
          <a:bodyPr>
            <a:spAutoFit/>
          </a:bodyPr>
          <a:lstStyle/>
          <a:p>
            <a:pPr>
              <a:lnSpc>
                <a:spcPct val="13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花瓶中的红墨水经玫瑰花的茎、叶中的导管运输到花中</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使花瓣变成了红色。</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43457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67729"/>
            <a:ext cx="11430000" cy="169334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ea typeface="方正兰亭中黑_GBK"/>
                <a:cs typeface="Times New Roman" panose="02020603050405020304" pitchFamily="18" charset="0"/>
              </a:rPr>
              <a:t>二　</a:t>
            </a:r>
            <a:r>
              <a:rPr lang="zh-CN" altLang="zh-CN" dirty="0">
                <a:solidFill>
                  <a:srgbClr val="000000"/>
                </a:solidFill>
                <a:latin typeface="NEU-BZ-S92"/>
                <a:ea typeface="方正兰亭中黑_GBK"/>
                <a:cs typeface="Times New Roman" panose="02020603050405020304" pitchFamily="18" charset="0"/>
              </a:rPr>
              <a:t>植物的蒸腾作用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1</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水从活的植物体表面以</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状态散失到大气中的过程</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叫作蒸腾作用。</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4529876" y="2163184"/>
            <a:ext cx="1261884" cy="523220"/>
          </a:xfrm>
          <a:prstGeom prst="rect">
            <a:avLst/>
          </a:prstGeom>
        </p:spPr>
        <p:txBody>
          <a:bodyPr wrap="none">
            <a:spAutoFit/>
          </a:bodyPr>
          <a:lstStyle/>
          <a:p>
            <a:r>
              <a:rPr lang="zh-CN" altLang="zh-CN" dirty="0">
                <a:solidFill>
                  <a:srgbClr val="FF0000"/>
                </a:solidFill>
                <a:cs typeface="Times New Roman" panose="02020603050405020304" pitchFamily="18" charset="0"/>
              </a:rPr>
              <a:t>水蒸气</a:t>
            </a:r>
            <a:endParaRPr lang="zh-CN" altLang="en-US" dirty="0"/>
          </a:p>
        </p:txBody>
      </p:sp>
    </p:spTree>
    <p:extLst>
      <p:ext uri="{BB962C8B-B14F-4D97-AF65-F5344CB8AC3E}">
        <p14:creationId xmlns:p14="http://schemas.microsoft.com/office/powerpoint/2010/main" val="1051738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6279"/>
            <a:ext cx="11430000" cy="6174575"/>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2</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练习徒手切片</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制作叶片横切面的临时切片</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观察切片。</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cs typeface="Times New Roman" panose="02020603050405020304" pitchFamily="18" charset="0"/>
              </a:rPr>
              <a:t>将新鲜叶片</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在小木板上</a:t>
            </a:r>
            <a:r>
              <a:rPr lang="en-US" altLang="zh-CN" dirty="0">
                <a:solidFill>
                  <a:srgbClr val="000000"/>
                </a:solidFill>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cs typeface="Times New Roman" panose="02020603050405020304" pitchFamily="18" charset="0"/>
              </a:rPr>
              <a:t>捏紧并排的双面刀片</a:t>
            </a:r>
            <a:r>
              <a:rPr lang="en-US" altLang="zh-CN" dirty="0">
                <a:solidFill>
                  <a:srgbClr val="000000"/>
                </a:solidFill>
                <a:cs typeface="Times New Roman" panose="02020603050405020304" pitchFamily="18" charset="0"/>
              </a:rPr>
              <a:t>,</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切割叶片</a:t>
            </a:r>
            <a:r>
              <a:rPr lang="en-US" altLang="zh-CN" dirty="0">
                <a:solidFill>
                  <a:srgbClr val="000000"/>
                </a:solidFill>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cs typeface="Times New Roman" panose="02020603050405020304" pitchFamily="18" charset="0"/>
              </a:rPr>
              <a:t>把刀片夹缝中切下的</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放入水中</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要多切几次</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每切一次</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刀片要蘸一下水</a:t>
            </a:r>
            <a:r>
              <a:rPr lang="en-US" altLang="zh-CN" dirty="0">
                <a:solidFill>
                  <a:srgbClr val="000000"/>
                </a:solidFill>
                <a:cs typeface="Times New Roman" panose="02020603050405020304" pitchFamily="18" charset="0"/>
              </a:rPr>
              <a:t>)</a:t>
            </a:r>
            <a:r>
              <a:rPr lang="en-US" altLang="zh-CN"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cs typeface="Times New Roman" panose="02020603050405020304" pitchFamily="18" charset="0"/>
              </a:rPr>
              <a:t>用毛笔蘸出</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的一片</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制成临时切片</a:t>
            </a:r>
            <a:r>
              <a:rPr lang="en-US" altLang="zh-CN" dirty="0">
                <a:solidFill>
                  <a:srgbClr val="000000"/>
                </a:solidFill>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cs typeface="Times New Roman" panose="02020603050405020304" pitchFamily="18" charset="0"/>
              </a:rPr>
              <a:t>用显微镜观察叶片横切面的临时切片、永久切片</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2454584" y="740247"/>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平放</a:t>
            </a:r>
            <a:endParaRPr lang="zh-CN" altLang="en-US" dirty="0"/>
          </a:p>
        </p:txBody>
      </p:sp>
      <p:sp>
        <p:nvSpPr>
          <p:cNvPr id="4" name="矩形 3"/>
          <p:cNvSpPr/>
          <p:nvPr/>
        </p:nvSpPr>
        <p:spPr>
          <a:xfrm>
            <a:off x="4002830" y="1842111"/>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迅速</a:t>
            </a:r>
            <a:endParaRPr lang="zh-CN" altLang="en-US" dirty="0"/>
          </a:p>
        </p:txBody>
      </p:sp>
      <p:sp>
        <p:nvSpPr>
          <p:cNvPr id="5" name="矩形 4"/>
          <p:cNvSpPr/>
          <p:nvPr/>
        </p:nvSpPr>
        <p:spPr>
          <a:xfrm>
            <a:off x="3961265" y="2962347"/>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薄片</a:t>
            </a:r>
            <a:endParaRPr lang="zh-CN" altLang="en-US" dirty="0"/>
          </a:p>
        </p:txBody>
      </p:sp>
      <p:sp>
        <p:nvSpPr>
          <p:cNvPr id="6" name="矩形 5"/>
          <p:cNvSpPr/>
          <p:nvPr/>
        </p:nvSpPr>
        <p:spPr>
          <a:xfrm>
            <a:off x="2309112" y="4622117"/>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最薄</a:t>
            </a:r>
            <a:endParaRPr lang="zh-CN" altLang="en-US" dirty="0"/>
          </a:p>
        </p:txBody>
      </p:sp>
    </p:spTree>
    <p:extLst>
      <p:ext uri="{BB962C8B-B14F-4D97-AF65-F5344CB8AC3E}">
        <p14:creationId xmlns:p14="http://schemas.microsoft.com/office/powerpoint/2010/main" val="4001908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343766"/>
            <a:ext cx="11430000" cy="457356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3</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叶片由</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三部分组成。</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4</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气孔是由一对</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围成的小孔</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是植物</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作用的</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门户</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也是</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的</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窗口</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。通过保卫细胞形状和大小的调节</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气孔既能张开</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又能闭合。</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5</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植物通过蒸腾作用</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一方面</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可以拉动水和无机盐在体内</a:t>
            </a:r>
            <a:r>
              <a:rPr lang="zh-CN" altLang="zh-CN" u="sng" dirty="0">
                <a:solidFill>
                  <a:srgbClr val="000000"/>
                </a:solidFill>
                <a:uFill>
                  <a:solidFill>
                    <a:srgbClr val="000000"/>
                  </a:solidFill>
                </a:uFill>
                <a:cs typeface="Times New Roman" panose="02020603050405020304" pitchFamily="18" charset="0"/>
              </a:rPr>
              <a:t>　　　　　　</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保证各组织器官对水和无机盐的需要</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另一方面</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在炎热的夏天</a:t>
            </a:r>
            <a:r>
              <a:rPr lang="en-US" altLang="zh-CN" dirty="0">
                <a:solidFill>
                  <a:srgbClr val="000000"/>
                </a:solidFill>
                <a:cs typeface="Times New Roman" panose="02020603050405020304" pitchFamily="18" charset="0"/>
              </a:rPr>
              <a:t>,</a:t>
            </a:r>
            <a:r>
              <a:rPr lang="zh-CN" altLang="zh-CN" dirty="0" smtClean="0">
                <a:solidFill>
                  <a:srgbClr val="000000"/>
                </a:solidFill>
                <a:cs typeface="Times New Roman" panose="02020603050405020304" pitchFamily="18" charset="0"/>
              </a:rPr>
              <a:t>能</a:t>
            </a:r>
            <a:r>
              <a:rPr lang="zh-CN" altLang="zh-CN" u="sng" dirty="0">
                <a:solidFill>
                  <a:srgbClr val="000000"/>
                </a:solidFill>
                <a:uFill>
                  <a:solidFill>
                    <a:srgbClr val="000000"/>
                  </a:solidFill>
                </a:uFill>
                <a:cs typeface="Times New Roman" panose="02020603050405020304" pitchFamily="18" charset="0"/>
              </a:rPr>
              <a:t>　</a:t>
            </a:r>
            <a:r>
              <a:rPr lang="en-US" altLang="zh-CN" u="sng" dirty="0" smtClean="0">
                <a:solidFill>
                  <a:srgbClr val="000000"/>
                </a:solidFill>
                <a:uFill>
                  <a:solidFill>
                    <a:srgbClr val="000000"/>
                  </a:solidFill>
                </a:uFill>
                <a:cs typeface="Times New Roman" panose="02020603050405020304" pitchFamily="18" charset="0"/>
              </a:rPr>
              <a:t>   </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叶片表面的温度</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避免被过高的气温灼伤。</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ea typeface="方正正黑简体"/>
                <a:cs typeface="Times New Roman" panose="02020603050405020304" pitchFamily="18" charset="0"/>
              </a:rPr>
              <a:t>微思考</a:t>
            </a:r>
            <a:r>
              <a:rPr lang="en-US" altLang="zh-CN" b="1" dirty="0">
                <a:solidFill>
                  <a:srgbClr val="000000"/>
                </a:solidFill>
                <a:cs typeface="Times New Roman" panose="02020603050405020304" pitchFamily="18" charset="0"/>
              </a:rPr>
              <a:t>2</a:t>
            </a:r>
            <a:r>
              <a:rPr lang="en-US" altLang="zh-CN" dirty="0">
                <a:solidFill>
                  <a:srgbClr val="000000"/>
                </a:solidFill>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大树底下好乘凉</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有道理吗</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如何解释</a:t>
            </a:r>
            <a:r>
              <a:rPr lang="en-US" altLang="zh-CN" dirty="0">
                <a:solidFill>
                  <a:srgbClr val="000000"/>
                </a:solidFill>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 name="矩形 1"/>
          <p:cNvSpPr/>
          <p:nvPr/>
        </p:nvSpPr>
        <p:spPr>
          <a:xfrm>
            <a:off x="2111685" y="405900"/>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表皮</a:t>
            </a:r>
            <a:endParaRPr lang="zh-CN" altLang="en-US" dirty="0"/>
          </a:p>
        </p:txBody>
      </p:sp>
      <p:sp>
        <p:nvSpPr>
          <p:cNvPr id="4" name="矩形 3"/>
          <p:cNvSpPr/>
          <p:nvPr/>
        </p:nvSpPr>
        <p:spPr>
          <a:xfrm>
            <a:off x="4563939" y="405900"/>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叶肉</a:t>
            </a:r>
            <a:endParaRPr lang="zh-CN" altLang="en-US" dirty="0"/>
          </a:p>
        </p:txBody>
      </p:sp>
      <p:sp>
        <p:nvSpPr>
          <p:cNvPr id="5" name="矩形 4"/>
          <p:cNvSpPr/>
          <p:nvPr/>
        </p:nvSpPr>
        <p:spPr>
          <a:xfrm>
            <a:off x="6995411" y="405900"/>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叶脉</a:t>
            </a:r>
            <a:endParaRPr lang="zh-CN" altLang="en-US" dirty="0"/>
          </a:p>
        </p:txBody>
      </p:sp>
      <p:sp>
        <p:nvSpPr>
          <p:cNvPr id="6" name="矩形 5"/>
          <p:cNvSpPr/>
          <p:nvPr/>
        </p:nvSpPr>
        <p:spPr>
          <a:xfrm>
            <a:off x="3477515" y="939511"/>
            <a:ext cx="1620957" cy="523220"/>
          </a:xfrm>
          <a:prstGeom prst="rect">
            <a:avLst/>
          </a:prstGeom>
        </p:spPr>
        <p:txBody>
          <a:bodyPr wrap="none">
            <a:spAutoFit/>
          </a:bodyPr>
          <a:lstStyle/>
          <a:p>
            <a:r>
              <a:rPr lang="zh-CN" altLang="zh-CN" dirty="0">
                <a:solidFill>
                  <a:srgbClr val="FF0000"/>
                </a:solidFill>
                <a:cs typeface="Times New Roman" panose="02020603050405020304" pitchFamily="18" charset="0"/>
              </a:rPr>
              <a:t>保卫细胞</a:t>
            </a:r>
            <a:endParaRPr lang="zh-CN" altLang="en-US" dirty="0"/>
          </a:p>
        </p:txBody>
      </p:sp>
      <p:sp>
        <p:nvSpPr>
          <p:cNvPr id="7" name="矩形 6"/>
          <p:cNvSpPr/>
          <p:nvPr/>
        </p:nvSpPr>
        <p:spPr>
          <a:xfrm>
            <a:off x="9058606" y="938213"/>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蒸腾</a:t>
            </a:r>
            <a:endParaRPr lang="zh-CN" altLang="en-US" dirty="0"/>
          </a:p>
        </p:txBody>
      </p:sp>
      <p:sp>
        <p:nvSpPr>
          <p:cNvPr id="8" name="矩形 7"/>
          <p:cNvSpPr/>
          <p:nvPr/>
        </p:nvSpPr>
        <p:spPr>
          <a:xfrm>
            <a:off x="2750139" y="1504295"/>
            <a:ext cx="1620957" cy="523220"/>
          </a:xfrm>
          <a:prstGeom prst="rect">
            <a:avLst/>
          </a:prstGeom>
        </p:spPr>
        <p:txBody>
          <a:bodyPr wrap="none">
            <a:spAutoFit/>
          </a:bodyPr>
          <a:lstStyle/>
          <a:p>
            <a:r>
              <a:rPr lang="zh-CN" altLang="zh-CN" dirty="0">
                <a:solidFill>
                  <a:srgbClr val="FF0000"/>
                </a:solidFill>
                <a:cs typeface="Times New Roman" panose="02020603050405020304" pitchFamily="18" charset="0"/>
              </a:rPr>
              <a:t>气体交换</a:t>
            </a:r>
            <a:endParaRPr lang="zh-CN" altLang="en-US" dirty="0"/>
          </a:p>
        </p:txBody>
      </p:sp>
      <p:sp>
        <p:nvSpPr>
          <p:cNvPr id="9" name="矩形 8"/>
          <p:cNvSpPr/>
          <p:nvPr/>
        </p:nvSpPr>
        <p:spPr>
          <a:xfrm>
            <a:off x="9655485" y="2609764"/>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运输</a:t>
            </a:r>
            <a:endParaRPr lang="zh-CN" altLang="en-US" dirty="0"/>
          </a:p>
        </p:txBody>
      </p:sp>
      <p:sp>
        <p:nvSpPr>
          <p:cNvPr id="10" name="矩形 9"/>
          <p:cNvSpPr/>
          <p:nvPr/>
        </p:nvSpPr>
        <p:spPr>
          <a:xfrm>
            <a:off x="10206204" y="3174548"/>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降低</a:t>
            </a:r>
            <a:endParaRPr lang="zh-CN" altLang="en-US" dirty="0"/>
          </a:p>
        </p:txBody>
      </p:sp>
      <p:sp>
        <p:nvSpPr>
          <p:cNvPr id="11" name="矩形 10"/>
          <p:cNvSpPr>
            <a:spLocks noChangeAspect="1"/>
          </p:cNvSpPr>
          <p:nvPr/>
        </p:nvSpPr>
        <p:spPr>
          <a:xfrm>
            <a:off x="381000" y="4847906"/>
            <a:ext cx="11430000" cy="592213"/>
          </a:xfrm>
          <a:prstGeom prst="rect">
            <a:avLst/>
          </a:prstGeom>
        </p:spPr>
        <p:txBody>
          <a:bodyPr>
            <a:spAutoFit/>
          </a:bodyPr>
          <a:lstStyle/>
          <a:p>
            <a:pPr>
              <a:lnSpc>
                <a:spcPct val="13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有道理。大树的蒸腾作用旺盛</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带走热量较多</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树下温度较低。</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124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randombar(horizont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randombar(horizontal)">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randombar(horizontal)">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randombar(horizontal)">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P spid="9" grpId="0"/>
      <p:bldP spid="10"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847004"/>
            <a:ext cx="11430000" cy="3392980"/>
          </a:xfrm>
          <a:prstGeom prst="rect">
            <a:avLst/>
          </a:prstGeom>
        </p:spPr>
        <p:txBody>
          <a:bodyPr>
            <a:spAutoFit/>
          </a:bodyPr>
          <a:lstStyle/>
          <a:p>
            <a:pPr algn="ctr">
              <a:lnSpc>
                <a:spcPct val="130000"/>
              </a:lnSpc>
              <a:spcAft>
                <a:spcPts val="0"/>
              </a:spcAft>
              <a:tabLst>
                <a:tab pos="1188085" algn="l"/>
                <a:tab pos="2163445" algn="l"/>
                <a:tab pos="3142615" algn="l"/>
                <a:tab pos="4190365" algn="l"/>
              </a:tabLst>
            </a:pPr>
            <a:r>
              <a:rPr lang="zh-CN" altLang="zh-CN" dirty="0">
                <a:solidFill>
                  <a:srgbClr val="000000"/>
                </a:solidFill>
                <a:ea typeface="方正兰亭中粗黑简体"/>
                <a:cs typeface="Times New Roman" panose="02020603050405020304" pitchFamily="18" charset="0"/>
              </a:rPr>
              <a:t>预习自测反馈</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1</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判断下列说法是否正确。正确的画</a:t>
            </a:r>
            <a:r>
              <a:rPr lang="en-US" altLang="zh-CN" dirty="0">
                <a:solidFill>
                  <a:srgbClr val="000000"/>
                </a:solidFill>
                <a:cs typeface="Times New Roman" panose="02020603050405020304" pitchFamily="18" charset="0"/>
              </a:rPr>
              <a:t>“</a:t>
            </a:r>
            <a:r>
              <a:rPr lang="en-US" altLang="zh-CN" dirty="0">
                <a:solidFill>
                  <a:srgbClr val="000000"/>
                </a:solidFill>
                <a:latin typeface="Cambria Math" panose="02040503050406030204" pitchFamily="18" charset="0"/>
                <a:ea typeface="NEU-BZ-S92"/>
                <a:cs typeface="Times New Roman" panose="02020603050405020304" pitchFamily="18" charset="0"/>
              </a:rPr>
              <a:t>√</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错误的画</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(1)</a:t>
            </a:r>
            <a:r>
              <a:rPr lang="zh-CN" altLang="zh-CN" dirty="0">
                <a:solidFill>
                  <a:srgbClr val="000000"/>
                </a:solidFill>
                <a:cs typeface="Times New Roman" panose="02020603050405020304" pitchFamily="18" charset="0"/>
              </a:rPr>
              <a:t>植物只有在白天才进行蒸腾作用。</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(2)</a:t>
            </a:r>
            <a:r>
              <a:rPr lang="zh-CN" altLang="zh-CN" dirty="0">
                <a:solidFill>
                  <a:srgbClr val="000000"/>
                </a:solidFill>
                <a:cs typeface="Times New Roman" panose="02020603050405020304" pitchFamily="18" charset="0"/>
              </a:rPr>
              <a:t>植物根吸收的水绝大部分用于蒸腾作用。</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(3)</a:t>
            </a:r>
            <a:r>
              <a:rPr lang="zh-CN" altLang="zh-CN" dirty="0">
                <a:solidFill>
                  <a:srgbClr val="000000"/>
                </a:solidFill>
                <a:cs typeface="Times New Roman" panose="02020603050405020304" pitchFamily="18" charset="0"/>
              </a:rPr>
              <a:t>植物叶片表皮上的气孔只是氧气和二氧化碳出入的通道。</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(4)</a:t>
            </a:r>
            <a:r>
              <a:rPr lang="zh-CN" altLang="zh-CN" dirty="0">
                <a:solidFill>
                  <a:srgbClr val="000000"/>
                </a:solidFill>
                <a:cs typeface="Times New Roman" panose="02020603050405020304" pitchFamily="18" charset="0"/>
              </a:rPr>
              <a:t>蒸腾作用可以促进植物体对水的吸收和运输。</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6433792" y="2009536"/>
            <a:ext cx="543739" cy="60022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a:t>
            </a:r>
            <a:endParaRPr lang="zh-CN" altLang="en-US" sz="2800" dirty="0"/>
          </a:p>
        </p:txBody>
      </p:sp>
      <p:sp>
        <p:nvSpPr>
          <p:cNvPr id="5" name="矩形 4"/>
          <p:cNvSpPr>
            <a:spLocks noChangeAspect="1"/>
          </p:cNvSpPr>
          <p:nvPr/>
        </p:nvSpPr>
        <p:spPr>
          <a:xfrm>
            <a:off x="7558572" y="2543494"/>
            <a:ext cx="420308" cy="604396"/>
          </a:xfrm>
          <a:prstGeom prst="rect">
            <a:avLst/>
          </a:prstGeom>
        </p:spPr>
        <p:txBody>
          <a:bodyPr wrap="none">
            <a:spAutoFit/>
          </a:bodyPr>
          <a:lstStyle/>
          <a:p>
            <a:pPr>
              <a:lnSpc>
                <a:spcPct val="130000"/>
              </a:lnSpc>
            </a:pPr>
            <a:r>
              <a:rPr lang="en-US" altLang="zh-CN" sz="2800" dirty="0" smtClean="0">
                <a:solidFill>
                  <a:srgbClr val="FF0000"/>
                </a:solidFill>
                <a:latin typeface="Cambria Math" panose="02040503050406030204" pitchFamily="18" charset="0"/>
                <a:ea typeface="NEU-BZ-S92"/>
                <a:cs typeface="Times New Roman" panose="02020603050405020304" pitchFamily="18" charset="0"/>
              </a:rPr>
              <a:t>√</a:t>
            </a:r>
            <a:endParaRPr lang="zh-CN" altLang="en-US" sz="2800" dirty="0"/>
          </a:p>
        </p:txBody>
      </p:sp>
      <p:sp>
        <p:nvSpPr>
          <p:cNvPr id="6" name="矩形 5"/>
          <p:cNvSpPr>
            <a:spLocks noChangeAspect="1"/>
          </p:cNvSpPr>
          <p:nvPr/>
        </p:nvSpPr>
        <p:spPr>
          <a:xfrm>
            <a:off x="9997874" y="3127108"/>
            <a:ext cx="543739" cy="60022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a:t>
            </a:r>
            <a:endParaRPr lang="zh-CN" altLang="en-US" sz="2800" dirty="0"/>
          </a:p>
        </p:txBody>
      </p:sp>
      <p:sp>
        <p:nvSpPr>
          <p:cNvPr id="7" name="矩形 6"/>
          <p:cNvSpPr>
            <a:spLocks noChangeAspect="1"/>
          </p:cNvSpPr>
          <p:nvPr/>
        </p:nvSpPr>
        <p:spPr>
          <a:xfrm>
            <a:off x="8277006" y="3654091"/>
            <a:ext cx="420308" cy="604396"/>
          </a:xfrm>
          <a:prstGeom prst="rect">
            <a:avLst/>
          </a:prstGeom>
        </p:spPr>
        <p:txBody>
          <a:bodyPr wrap="none">
            <a:spAutoFit/>
          </a:bodyPr>
          <a:lstStyle/>
          <a:p>
            <a:pPr>
              <a:lnSpc>
                <a:spcPct val="130000"/>
              </a:lnSpc>
            </a:pPr>
            <a:r>
              <a:rPr lang="en-US" altLang="zh-CN" sz="2800" dirty="0" smtClean="0">
                <a:solidFill>
                  <a:srgbClr val="FF0000"/>
                </a:solidFill>
                <a:latin typeface="Cambria Math" panose="02040503050406030204" pitchFamily="18" charset="0"/>
                <a:ea typeface="NEU-BZ-S92"/>
                <a:cs typeface="Times New Roman" panose="02020603050405020304" pitchFamily="18" charset="0"/>
              </a:rPr>
              <a:t>√</a:t>
            </a:r>
            <a:endParaRPr lang="zh-CN" altLang="en-US" sz="2800" dirty="0"/>
          </a:p>
        </p:txBody>
      </p:sp>
    </p:spTree>
    <p:extLst>
      <p:ext uri="{BB962C8B-B14F-4D97-AF65-F5344CB8AC3E}">
        <p14:creationId xmlns:p14="http://schemas.microsoft.com/office/powerpoint/2010/main" val="2424267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office">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324</TotalTime>
  <Words>508</Words>
  <Application>Microsoft Office PowerPoint</Application>
  <PresentationFormat>宽屏</PresentationFormat>
  <Paragraphs>104</Paragraphs>
  <Slides>15</Slides>
  <Notes>1</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15</vt:i4>
      </vt:variant>
    </vt:vector>
  </HeadingPairs>
  <TitlesOfParts>
    <vt:vector size="34" baseType="lpstr">
      <vt:lpstr>NEU-BZ-S92</vt:lpstr>
      <vt:lpstr>等线</vt:lpstr>
      <vt:lpstr>方正兰亭中粗黑简体</vt:lpstr>
      <vt:lpstr>方正兰亭中黑_GBK</vt:lpstr>
      <vt:lpstr>方正书宋_GBK</vt:lpstr>
      <vt:lpstr>方正正黑简体</vt:lpstr>
      <vt:lpstr>仿宋</vt:lpstr>
      <vt:lpstr>黑体</vt:lpstr>
      <vt:lpstr>华文隶书</vt:lpstr>
      <vt:lpstr>楷体</vt:lpstr>
      <vt:lpstr>隶书</vt:lpstr>
      <vt:lpstr>宋体</vt:lpstr>
      <vt:lpstr>微软雅黑</vt:lpstr>
      <vt:lpstr>Arial</vt:lpstr>
      <vt:lpstr>Calibri</vt:lpstr>
      <vt:lpstr>Cambria Math</vt:lpstr>
      <vt:lpstr>Times New Roman</vt:lpstr>
      <vt:lpstr>1_Office 主题</vt:lpstr>
      <vt:lpstr>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dc:creator>
  <cp:lastModifiedBy>SkyUser</cp:lastModifiedBy>
  <cp:revision>81</cp:revision>
  <dcterms:created xsi:type="dcterms:W3CDTF">2023-06-16T14:45:50Z</dcterms:created>
  <dcterms:modified xsi:type="dcterms:W3CDTF">2026-02-05T00:59:16Z</dcterms:modified>
</cp:coreProperties>
</file>