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1"/>
    <p:sldMasterId id="2147483729" r:id="rId2"/>
  </p:sldMasterIdLst>
  <p:notesMasterIdLst>
    <p:notesMasterId r:id="rId22"/>
  </p:notesMasterIdLst>
  <p:sldIdLst>
    <p:sldId id="974" r:id="rId3"/>
    <p:sldId id="976" r:id="rId4"/>
    <p:sldId id="977" r:id="rId5"/>
    <p:sldId id="978" r:id="rId6"/>
    <p:sldId id="980" r:id="rId7"/>
    <p:sldId id="981" r:id="rId8"/>
    <p:sldId id="982" r:id="rId9"/>
    <p:sldId id="983" r:id="rId10"/>
    <p:sldId id="990" r:id="rId11"/>
    <p:sldId id="991" r:id="rId12"/>
    <p:sldId id="979" r:id="rId13"/>
    <p:sldId id="992" r:id="rId14"/>
    <p:sldId id="995" r:id="rId15"/>
    <p:sldId id="993" r:id="rId16"/>
    <p:sldId id="994" r:id="rId17"/>
    <p:sldId id="984" r:id="rId18"/>
    <p:sldId id="985" r:id="rId19"/>
    <p:sldId id="986" r:id="rId20"/>
    <p:sldId id="975" r:id="rId21"/>
  </p:sldIdLst>
  <p:sldSz cx="12192000" cy="6858000"/>
  <p:notesSz cx="6858000" cy="9144000"/>
  <p:defaultTextStyle>
    <a:defPPr>
      <a:defRPr lang="zh-CN"/>
    </a:defPPr>
    <a:lvl1pPr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2" pos="211" userDrawn="1">
          <p15:clr>
            <a:srgbClr val="A4A3A4"/>
          </p15:clr>
        </p15:guide>
        <p15:guide id="3" orient="horz" pos="527" userDrawn="1">
          <p15:clr>
            <a:srgbClr val="A4A3A4"/>
          </p15:clr>
        </p15:guide>
        <p15:guide id="5" orient="horz" pos="28" userDrawn="1">
          <p15:clr>
            <a:srgbClr val="A4A3A4"/>
          </p15:clr>
        </p15:guide>
        <p15:guide id="9" orient="horz" userDrawn="1">
          <p15:clr>
            <a:srgbClr val="A4A3A4"/>
          </p15:clr>
        </p15:guide>
        <p15:guide id="10" orient="horz" pos="73" userDrawn="1">
          <p15:clr>
            <a:srgbClr val="A4A3A4"/>
          </p15:clr>
        </p15:guide>
        <p15:guide id="11" orient="horz" pos="210" userDrawn="1">
          <p15:clr>
            <a:srgbClr val="A4A3A4"/>
          </p15:clr>
        </p15:guide>
        <p15:guide id="12" orient="horz" pos="845" userDrawn="1">
          <p15:clr>
            <a:srgbClr val="A4A3A4"/>
          </p15:clr>
        </p15:guide>
        <p15:guide id="13" orient="horz" pos="981" userDrawn="1">
          <p15:clr>
            <a:srgbClr val="A4A3A4"/>
          </p15:clr>
        </p15:guide>
        <p15:guide id="14" orient="horz" pos="1139" userDrawn="1">
          <p15:clr>
            <a:srgbClr val="A4A3A4"/>
          </p15:clr>
        </p15:guide>
        <p15:guide id="15" orient="horz" pos="346" userDrawn="1">
          <p15:clr>
            <a:srgbClr val="A4A3A4"/>
          </p15:clr>
        </p15:guide>
        <p15:guide id="16" orient="horz" pos="61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89D"/>
    <a:srgbClr val="ADDAEF"/>
    <a:srgbClr val="1D469C"/>
    <a:srgbClr val="FFFFFF"/>
    <a:srgbClr val="D2E6FE"/>
    <a:srgbClr val="1F8EC2"/>
    <a:srgbClr val="202BC2"/>
    <a:srgbClr val="E4FCFB"/>
    <a:srgbClr val="D7FAF9"/>
    <a:srgbClr val="F8FE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showGuides="1">
      <p:cViewPr varScale="1">
        <p:scale>
          <a:sx n="92" d="100"/>
          <a:sy n="92" d="100"/>
        </p:scale>
        <p:origin x="498" y="66"/>
      </p:cViewPr>
      <p:guideLst>
        <p:guide pos="211"/>
        <p:guide orient="horz" pos="527"/>
        <p:guide orient="horz" pos="28"/>
        <p:guide orient="horz"/>
        <p:guide orient="horz" pos="73"/>
        <p:guide orient="horz" pos="210"/>
        <p:guide orient="horz" pos="845"/>
        <p:guide orient="horz" pos="981"/>
        <p:guide orient="horz" pos="1139"/>
        <p:guide orient="horz" pos="346"/>
        <p:guide orient="horz" pos="61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5BCF2D-D4ED-4569-B56E-0E0CD9D80676}" type="datetimeFigureOut">
              <a:rPr lang="zh-CN" altLang="en-US" smtClean="0"/>
              <a:t>2026-02-05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43D9C3-819F-45C7-A374-8B6DC5FF1CA0}" type="slidenum">
              <a:rPr lang="zh-CN" altLang="en-US" smtClean="0"/>
              <a:t>‹#›</a:t>
            </a:fld>
            <a:endParaRPr lang="zh-CN" altLang="en-US"/>
          </a:p>
        </p:txBody>
      </p:sp>
    </p:spTree>
    <p:extLst>
      <p:ext uri="{BB962C8B-B14F-4D97-AF65-F5344CB8AC3E}">
        <p14:creationId xmlns:p14="http://schemas.microsoft.com/office/powerpoint/2010/main" val="265145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19</a:t>
            </a:fld>
            <a:endParaRPr lang="zh-CN" altLang="en-US"/>
          </a:p>
        </p:txBody>
      </p:sp>
    </p:spTree>
    <p:extLst>
      <p:ext uri="{BB962C8B-B14F-4D97-AF65-F5344CB8AC3E}">
        <p14:creationId xmlns:p14="http://schemas.microsoft.com/office/powerpoint/2010/main" val="34304877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9655782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088679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 xmlns:a16="http://schemas.microsoft.com/office/drawing/2014/main"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167178221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686500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30461267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235004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audio" Target="../media/audio1.wav"/><Relationship Id="rId4" Type="http://schemas.openxmlformats.org/officeDocument/2006/relationships/slide" Target="../slides/slid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015961"/>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3689371438"/>
      </p:ext>
    </p:extLst>
  </p:cSld>
  <p:clrMap bg1="lt1" tx1="dk1" bg2="lt2" tx2="dk2" accent1="accent1" accent2="accent2" accent3="accent3" accent4="accent4" accent5="accent5" accent6="accent6" hlink="hlink" folHlink="folHlink"/>
  <p:sldLayoutIdLst>
    <p:sldLayoutId id="2147483730" r:id="rId1"/>
    <p:sldLayoutId id="2147483736"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1.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10.jpeg"/><Relationship Id="rId5" Type="http://schemas.openxmlformats.org/officeDocument/2006/relationships/image" Target="../media/image9.emf"/><Relationship Id="rId4" Type="http://schemas.openxmlformats.org/officeDocument/2006/relationships/package" Target="../embeddings/Microsoft_Word___1.docx"/></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12.jpeg"/><Relationship Id="rId4" Type="http://schemas.openxmlformats.org/officeDocument/2006/relationships/image" Target="../media/image11.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第一节　人的生殖</a:t>
            </a:r>
          </a:p>
        </p:txBody>
      </p:sp>
    </p:spTree>
    <p:extLst>
      <p:ext uri="{BB962C8B-B14F-4D97-AF65-F5344CB8AC3E}">
        <p14:creationId xmlns:p14="http://schemas.microsoft.com/office/powerpoint/2010/main" val="41738259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83563"/>
            <a:ext cx="11430000" cy="339298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请将下列器官及其相应功能用线连起来。</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cs typeface="Times New Roman" panose="02020603050405020304" pitchFamily="18" charset="0"/>
              </a:rPr>
              <a:t>输精管　</a:t>
            </a:r>
            <a:r>
              <a:rPr lang="en-US" altLang="zh-CN" dirty="0">
                <a:solidFill>
                  <a:srgbClr val="000000"/>
                </a:solidFill>
                <a:cs typeface="Times New Roman" panose="02020603050405020304" pitchFamily="18" charset="0"/>
              </a:rPr>
              <a:t> </a:t>
            </a:r>
            <a:r>
              <a:rPr lang="en-US" altLang="zh-CN" dirty="0" smtClean="0">
                <a:solidFill>
                  <a:srgbClr val="000000"/>
                </a:solidFill>
                <a:cs typeface="Times New Roman" panose="02020603050405020304" pitchFamily="18" charset="0"/>
              </a:rPr>
              <a:t>		a</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产生卵细胞</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分泌雌激素</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cs typeface="Times New Roman" panose="02020603050405020304" pitchFamily="18" charset="0"/>
              </a:rPr>
              <a:t>卵巢</a:t>
            </a:r>
            <a:r>
              <a:rPr lang="en-US" altLang="zh-CN" dirty="0">
                <a:solidFill>
                  <a:srgbClr val="000000"/>
                </a:solidFill>
                <a:cs typeface="Times New Roman" panose="02020603050405020304" pitchFamily="18" charset="0"/>
              </a:rPr>
              <a:t>	</a:t>
            </a:r>
            <a:r>
              <a:rPr lang="en-US" altLang="zh-CN" dirty="0" smtClean="0">
                <a:solidFill>
                  <a:srgbClr val="000000"/>
                </a:solidFill>
                <a:cs typeface="Times New Roman" panose="02020603050405020304" pitchFamily="18" charset="0"/>
              </a:rPr>
              <a:t>		b</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输送精子</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latin typeface="NEU-BZ-S92"/>
                <a:cs typeface="宋体" panose="02010600030101010101" pitchFamily="2" charset="-122"/>
              </a:rPr>
              <a:t>③</a:t>
            </a:r>
            <a:r>
              <a:rPr lang="zh-CN" altLang="zh-CN" dirty="0">
                <a:solidFill>
                  <a:srgbClr val="000000"/>
                </a:solidFill>
                <a:cs typeface="Times New Roman" panose="02020603050405020304" pitchFamily="18" charset="0"/>
              </a:rPr>
              <a:t>子宫</a:t>
            </a:r>
            <a:r>
              <a:rPr lang="en-US" altLang="zh-CN" dirty="0">
                <a:solidFill>
                  <a:srgbClr val="000000"/>
                </a:solidFill>
                <a:cs typeface="Times New Roman" panose="02020603050405020304" pitchFamily="18" charset="0"/>
              </a:rPr>
              <a:t>	</a:t>
            </a:r>
            <a:r>
              <a:rPr lang="en-US" altLang="zh-CN" dirty="0" smtClean="0">
                <a:solidFill>
                  <a:srgbClr val="000000"/>
                </a:solidFill>
                <a:cs typeface="Times New Roman" panose="02020603050405020304" pitchFamily="18" charset="0"/>
              </a:rPr>
              <a:t>		c</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胎儿与母体交换物质的器官</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latin typeface="NEU-BZ-S92"/>
                <a:cs typeface="宋体" panose="02010600030101010101" pitchFamily="2" charset="-122"/>
              </a:rPr>
              <a:t>④</a:t>
            </a:r>
            <a:r>
              <a:rPr lang="zh-CN" altLang="zh-CN" dirty="0" smtClean="0">
                <a:solidFill>
                  <a:srgbClr val="000000"/>
                </a:solidFill>
                <a:cs typeface="Times New Roman" panose="02020603050405020304" pitchFamily="18" charset="0"/>
              </a:rPr>
              <a:t>睾丸</a:t>
            </a:r>
            <a:r>
              <a:rPr lang="en-US" altLang="zh-CN" dirty="0" smtClean="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	d.</a:t>
            </a:r>
            <a:r>
              <a:rPr lang="zh-CN" altLang="zh-CN" dirty="0">
                <a:solidFill>
                  <a:srgbClr val="000000"/>
                </a:solidFill>
                <a:cs typeface="Times New Roman" panose="02020603050405020304" pitchFamily="18" charset="0"/>
              </a:rPr>
              <a:t>胚胎和胎儿发育的场所</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latin typeface="NEU-BZ-S92"/>
                <a:cs typeface="宋体" panose="02010600030101010101" pitchFamily="2" charset="-122"/>
              </a:rPr>
              <a:t>⑤</a:t>
            </a:r>
            <a:r>
              <a:rPr lang="zh-CN" altLang="zh-CN" dirty="0">
                <a:solidFill>
                  <a:srgbClr val="000000"/>
                </a:solidFill>
                <a:cs typeface="Times New Roman" panose="02020603050405020304" pitchFamily="18" charset="0"/>
              </a:rPr>
              <a:t>胎盘</a:t>
            </a:r>
            <a:r>
              <a:rPr lang="en-US" altLang="zh-CN" dirty="0">
                <a:solidFill>
                  <a:srgbClr val="000000"/>
                </a:solidFill>
                <a:cs typeface="Times New Roman" panose="02020603050405020304" pitchFamily="18" charset="0"/>
              </a:rPr>
              <a:t>	</a:t>
            </a:r>
            <a:r>
              <a:rPr lang="en-US" altLang="zh-CN" dirty="0" smtClean="0">
                <a:solidFill>
                  <a:srgbClr val="000000"/>
                </a:solidFill>
                <a:cs typeface="Times New Roman" panose="02020603050405020304" pitchFamily="18" charset="0"/>
              </a:rPr>
              <a:t>		e</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产生精子</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分泌雄激素</a:t>
            </a:r>
            <a:endParaRPr lang="zh-CN" altLang="zh-CN" dirty="0">
              <a:solidFill>
                <a:srgbClr val="000000"/>
              </a:solidFill>
              <a:effectLst/>
              <a:latin typeface="NEU-BZ-S92"/>
              <a:ea typeface="方正书宋_GBK"/>
              <a:cs typeface="Times New Roman" panose="02020603050405020304" pitchFamily="18" charset="0"/>
            </a:endParaRPr>
          </a:p>
        </p:txBody>
      </p:sp>
      <p:cxnSp>
        <p:nvCxnSpPr>
          <p:cNvPr id="3" name="直接连接符 2"/>
          <p:cNvCxnSpPr/>
          <p:nvPr/>
        </p:nvCxnSpPr>
        <p:spPr>
          <a:xfrm>
            <a:off x="1859627" y="1893908"/>
            <a:ext cx="1746018" cy="54795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516727" y="1974273"/>
            <a:ext cx="2088918" cy="44680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516727" y="3005735"/>
            <a:ext cx="2088918" cy="56873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516727" y="3561186"/>
            <a:ext cx="2088918" cy="56873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1516727" y="3060056"/>
            <a:ext cx="2088918" cy="103633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3768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1088" y="209727"/>
            <a:ext cx="11429826" cy="577776"/>
            <a:chOff x="381000" y="209677"/>
            <a:chExt cx="11430001" cy="577785"/>
          </a:xfrm>
        </p:grpSpPr>
        <p:grpSp>
          <p:nvGrpSpPr>
            <p:cNvPr id="3" name="组合 2"/>
            <p:cNvGrpSpPr/>
            <p:nvPr userDrawn="1"/>
          </p:nvGrpSpPr>
          <p:grpSpPr>
            <a:xfrm>
              <a:off x="381000" y="209677"/>
              <a:ext cx="771985" cy="577785"/>
              <a:chOff x="7201355" y="2798675"/>
              <a:chExt cx="771985" cy="577785"/>
            </a:xfrm>
          </p:grpSpPr>
          <p:sp>
            <p:nvSpPr>
              <p:cNvPr id="5" name="平行四边形 4"/>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6" name="平行四边形 5"/>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7" name="平行四边形 6"/>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8" name="平行四边形 7"/>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sp>
          <p:nvSpPr>
            <p:cNvPr id="4" name="矩形 3"/>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grpSp>
        <p:nvGrpSpPr>
          <p:cNvPr id="9" name="组合 8"/>
          <p:cNvGrpSpPr/>
          <p:nvPr/>
        </p:nvGrpSpPr>
        <p:grpSpPr>
          <a:xfrm>
            <a:off x="3623017" y="103438"/>
            <a:ext cx="5746314" cy="669877"/>
            <a:chOff x="3606630" y="897473"/>
            <a:chExt cx="4749093" cy="669887"/>
          </a:xfrm>
        </p:grpSpPr>
        <p:pic>
          <p:nvPicPr>
            <p:cNvPr id="10" name="图片 9" descr="阴影"/>
            <p:cNvPicPr>
              <a:picLocks noChangeAspect="1"/>
            </p:cNvPicPr>
            <p:nvPr/>
          </p:nvPicPr>
          <p:blipFill>
            <a:blip r:embed="rId2"/>
            <a:stretch>
              <a:fillRect/>
            </a:stretch>
          </p:blipFill>
          <p:spPr>
            <a:xfrm>
              <a:off x="3606630" y="897473"/>
              <a:ext cx="4749093" cy="669887"/>
            </a:xfrm>
            <a:prstGeom prst="rect">
              <a:avLst/>
            </a:prstGeom>
          </p:spPr>
        </p:pic>
        <p:sp>
          <p:nvSpPr>
            <p:cNvPr id="11" name="文本框 10"/>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rgbClr val="ED7D31"/>
                  </a:solidFill>
                  <a:latin typeface="华文隶书" panose="02010800040101010101" pitchFamily="2" charset="-122"/>
                  <a:ea typeface="华文隶书" panose="02010800040101010101" pitchFamily="2" charset="-122"/>
                </a:rPr>
                <a:t>探究</a:t>
              </a:r>
              <a:r>
                <a:rPr lang="en-US" altLang="zh-CN" sz="3200" dirty="0" smtClean="0">
                  <a:solidFill>
                    <a:srgbClr val="ED7D31"/>
                  </a:solidFill>
                  <a:latin typeface="华文隶书" panose="02010800040101010101" pitchFamily="2" charset="-122"/>
                  <a:ea typeface="华文隶书" panose="02010800040101010101" pitchFamily="2" charset="-122"/>
                </a:rPr>
                <a:t>•</a:t>
              </a:r>
              <a:r>
                <a:rPr lang="zh-CN" altLang="en-US" sz="3200" dirty="0" smtClean="0">
                  <a:solidFill>
                    <a:srgbClr val="ED7D31"/>
                  </a:solidFill>
                  <a:latin typeface="华文隶书" panose="02010800040101010101" pitchFamily="2" charset="-122"/>
                  <a:ea typeface="华文隶书" panose="02010800040101010101" pitchFamily="2" charset="-122"/>
                </a:rPr>
                <a:t>重难解析</a:t>
              </a:r>
              <a:endParaRPr lang="zh-CN" altLang="en-US" sz="3200" dirty="0">
                <a:solidFill>
                  <a:srgbClr val="ED7D31"/>
                </a:solidFill>
                <a:latin typeface="华文隶书" panose="02010800040101010101" pitchFamily="2" charset="-122"/>
                <a:ea typeface="华文隶书" panose="02010800040101010101" pitchFamily="2" charset="-122"/>
              </a:endParaRPr>
            </a:p>
          </p:txBody>
        </p:sp>
      </p:grpSp>
      <p:sp>
        <p:nvSpPr>
          <p:cNvPr id="12" name="矩形 11"/>
          <p:cNvSpPr>
            <a:spLocks noChangeAspect="1"/>
          </p:cNvSpPr>
          <p:nvPr/>
        </p:nvSpPr>
        <p:spPr>
          <a:xfrm>
            <a:off x="381000" y="984613"/>
            <a:ext cx="5032147"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兰亭中黑_GBK"/>
                <a:cs typeface="Times New Roman" panose="02020603050405020304" pitchFamily="18" charset="0"/>
              </a:rPr>
              <a:t>探究点　</a:t>
            </a:r>
            <a:r>
              <a:rPr lang="zh-CN" altLang="zh-CN" dirty="0">
                <a:solidFill>
                  <a:srgbClr val="000000"/>
                </a:solidFill>
                <a:latin typeface="NEU-BZ-S92"/>
                <a:ea typeface="方正兰亭中黑_GBK"/>
                <a:cs typeface="Times New Roman" panose="02020603050405020304" pitchFamily="18" charset="0"/>
              </a:rPr>
              <a:t>男女生殖系统的</a:t>
            </a:r>
            <a:r>
              <a:rPr lang="zh-CN" altLang="zh-CN" dirty="0" smtClean="0">
                <a:solidFill>
                  <a:srgbClr val="000000"/>
                </a:solidFill>
                <a:latin typeface="NEU-BZ-S92"/>
                <a:ea typeface="方正兰亭中黑_GBK"/>
                <a:cs typeface="Times New Roman" panose="02020603050405020304" pitchFamily="18" charset="0"/>
              </a:rPr>
              <a:t>区别</a:t>
            </a:r>
            <a:r>
              <a:rPr lang="en-US" altLang="zh-CN" dirty="0" smtClean="0">
                <a:solidFill>
                  <a:srgbClr val="000000"/>
                </a:solidFill>
                <a:latin typeface="NEU-BZ-S92"/>
                <a:ea typeface="方正兰亭中黑_GBK"/>
                <a:cs typeface="Times New Roman" panose="02020603050405020304" pitchFamily="18" charset="0"/>
              </a:rPr>
              <a:t> </a:t>
            </a:r>
            <a:endParaRPr lang="zh-CN" altLang="zh-CN" dirty="0">
              <a:solidFill>
                <a:srgbClr val="000000"/>
              </a:solidFill>
              <a:effectLst/>
              <a:latin typeface="NEU-BZ-S92"/>
              <a:ea typeface="方正书宋_GBK"/>
              <a:cs typeface="Times New Roman" panose="02020603050405020304" pitchFamily="18" charset="0"/>
            </a:endParaRPr>
          </a:p>
        </p:txBody>
      </p:sp>
      <p:grpSp>
        <p:nvGrpSpPr>
          <p:cNvPr id="18" name="组合 17"/>
          <p:cNvGrpSpPr/>
          <p:nvPr/>
        </p:nvGrpSpPr>
        <p:grpSpPr>
          <a:xfrm>
            <a:off x="244810" y="1814807"/>
            <a:ext cx="6037363" cy="3203031"/>
            <a:chOff x="244810" y="1673139"/>
            <a:chExt cx="6037363" cy="3203031"/>
          </a:xfrm>
        </p:grpSpPr>
        <p:pic>
          <p:nvPicPr>
            <p:cNvPr id="13" name="KS7QXR01.eps" descr="id:2147494092;FounderCES"/>
            <p:cNvPicPr/>
            <p:nvPr/>
          </p:nvPicPr>
          <p:blipFill>
            <a:blip r:embed="rId3">
              <a:clrChange>
                <a:clrFrom>
                  <a:srgbClr val="FFFFFF"/>
                </a:clrFrom>
                <a:clrTo>
                  <a:srgbClr val="FFFFFF">
                    <a:alpha val="0"/>
                  </a:srgbClr>
                </a:clrTo>
              </a:clrChange>
            </a:blip>
            <a:stretch>
              <a:fillRect/>
            </a:stretch>
          </p:blipFill>
          <p:spPr>
            <a:xfrm>
              <a:off x="244810" y="1673139"/>
              <a:ext cx="6037363" cy="2512494"/>
            </a:xfrm>
            <a:prstGeom prst="rect">
              <a:avLst/>
            </a:prstGeom>
          </p:spPr>
        </p:pic>
        <p:sp>
          <p:nvSpPr>
            <p:cNvPr id="15" name="矩形 14"/>
            <p:cNvSpPr/>
            <p:nvPr/>
          </p:nvSpPr>
          <p:spPr>
            <a:xfrm>
              <a:off x="2812085" y="4352950"/>
              <a:ext cx="902811" cy="523220"/>
            </a:xfrm>
            <a:prstGeom prst="rect">
              <a:avLst/>
            </a:prstGeom>
          </p:spPr>
          <p:txBody>
            <a:bodyPr wrap="none">
              <a:spAutoFit/>
            </a:bodyPr>
            <a:lstStyle/>
            <a:p>
              <a:r>
                <a:rPr lang="zh-CN" altLang="zh-CN" dirty="0">
                  <a:solidFill>
                    <a:srgbClr val="000000"/>
                  </a:solidFill>
                  <a:ea typeface="楷体" panose="02010609060101010101" pitchFamily="49" charset="-122"/>
                  <a:cs typeface="Times New Roman" panose="02020603050405020304" pitchFamily="18" charset="0"/>
                </a:rPr>
                <a:t>图甲</a:t>
              </a:r>
              <a:endParaRPr lang="zh-CN" altLang="en-US" dirty="0"/>
            </a:p>
          </p:txBody>
        </p:sp>
      </p:grpSp>
      <p:grpSp>
        <p:nvGrpSpPr>
          <p:cNvPr id="17" name="组合 16"/>
          <p:cNvGrpSpPr/>
          <p:nvPr/>
        </p:nvGrpSpPr>
        <p:grpSpPr>
          <a:xfrm>
            <a:off x="6477139" y="1814806"/>
            <a:ext cx="5422414" cy="3203032"/>
            <a:chOff x="6477139" y="1673138"/>
            <a:chExt cx="5422414" cy="3203032"/>
          </a:xfrm>
        </p:grpSpPr>
        <p:pic>
          <p:nvPicPr>
            <p:cNvPr id="14" name="KS7QXR02.eps" descr="id:2147494099;FounderCES"/>
            <p:cNvPicPr/>
            <p:nvPr/>
          </p:nvPicPr>
          <p:blipFill>
            <a:blip r:embed="rId4">
              <a:clrChange>
                <a:clrFrom>
                  <a:srgbClr val="FFFFFF"/>
                </a:clrFrom>
                <a:clrTo>
                  <a:srgbClr val="FFFFFF">
                    <a:alpha val="0"/>
                  </a:srgbClr>
                </a:clrTo>
              </a:clrChange>
            </a:blip>
            <a:stretch>
              <a:fillRect/>
            </a:stretch>
          </p:blipFill>
          <p:spPr>
            <a:xfrm>
              <a:off x="6477139" y="1673138"/>
              <a:ext cx="5422414" cy="2514783"/>
            </a:xfrm>
            <a:prstGeom prst="rect">
              <a:avLst/>
            </a:prstGeom>
          </p:spPr>
        </p:pic>
        <p:sp>
          <p:nvSpPr>
            <p:cNvPr id="16" name="矩形 15"/>
            <p:cNvSpPr/>
            <p:nvPr/>
          </p:nvSpPr>
          <p:spPr>
            <a:xfrm>
              <a:off x="8736940" y="4352950"/>
              <a:ext cx="902811" cy="523220"/>
            </a:xfrm>
            <a:prstGeom prst="rect">
              <a:avLst/>
            </a:prstGeom>
          </p:spPr>
          <p:txBody>
            <a:bodyPr wrap="none">
              <a:spAutoFit/>
            </a:bodyPr>
            <a:lstStyle/>
            <a:p>
              <a:r>
                <a:rPr lang="zh-CN" altLang="en-US" dirty="0">
                  <a:solidFill>
                    <a:srgbClr val="000000"/>
                  </a:solidFill>
                  <a:ea typeface="楷体" panose="02010609060101010101" pitchFamily="49" charset="-122"/>
                  <a:cs typeface="Times New Roman" panose="02020603050405020304" pitchFamily="18" charset="0"/>
                </a:rPr>
                <a:t>图乙</a:t>
              </a:r>
              <a:endParaRPr lang="zh-CN" altLang="en-US" dirty="0"/>
            </a:p>
          </p:txBody>
        </p:sp>
      </p:grpSp>
    </p:spTree>
    <p:extLst>
      <p:ext uri="{BB962C8B-B14F-4D97-AF65-F5344CB8AC3E}">
        <p14:creationId xmlns:p14="http://schemas.microsoft.com/office/powerpoint/2010/main" val="3708443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86416"/>
            <a:ext cx="11430000" cy="5922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分析图甲和图乙</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列表总结男性和女性的生殖器官在功能上的共同点</a:t>
            </a:r>
            <a:r>
              <a:rPr lang="zh-CN" altLang="zh-CN" dirty="0" smtClean="0">
                <a:solidFill>
                  <a:srgbClr val="000000"/>
                </a:solidFill>
                <a:cs typeface="Times New Roman" panose="02020603050405020304" pitchFamily="18" charset="0"/>
              </a:rPr>
              <a:t>。</a:t>
            </a:r>
            <a:r>
              <a:rPr lang="en-US" altLang="zh-CN" dirty="0" smtClean="0">
                <a:solidFill>
                  <a:srgbClr val="000000"/>
                </a:solidFill>
                <a:cs typeface="Times New Roman" panose="02020603050405020304" pitchFamily="18" charset="0"/>
              </a:rPr>
              <a:t> </a:t>
            </a:r>
            <a:endParaRPr lang="zh-CN" altLang="zh-CN" dirty="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381000" y="1578629"/>
            <a:ext cx="1101584" cy="590354"/>
          </a:xfrm>
          <a:prstGeom prst="rect">
            <a:avLst/>
          </a:prstGeom>
        </p:spPr>
        <p:txBody>
          <a:bodyPr wrap="none">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表格 4"/>
          <p:cNvGraphicFramePr>
            <a:graphicFrameLocks noGrp="1" noChangeAspect="1"/>
          </p:cNvGraphicFramePr>
          <p:nvPr>
            <p:extLst>
              <p:ext uri="{D42A27DB-BD31-4B8C-83A1-F6EECF244321}">
                <p14:modId xmlns:p14="http://schemas.microsoft.com/office/powerpoint/2010/main" val="4233852835"/>
              </p:ext>
            </p:extLst>
          </p:nvPr>
        </p:nvGraphicFramePr>
        <p:xfrm>
          <a:off x="381000" y="2259488"/>
          <a:ext cx="11430000" cy="1536192"/>
        </p:xfrm>
        <a:graphic>
          <a:graphicData uri="http://schemas.openxmlformats.org/drawingml/2006/table">
            <a:tbl>
              <a:tblPr firstRow="1" firstCol="1" bandRow="1"/>
              <a:tblGrid>
                <a:gridCol w="4305300"/>
                <a:gridCol w="7124700"/>
              </a:tblGrid>
              <a:tr h="0">
                <a:tc>
                  <a:txBody>
                    <a:bodyPr/>
                    <a:lstStyle/>
                    <a:p>
                      <a:pPr>
                        <a:lnSpc>
                          <a:spcPct val="120000"/>
                        </a:lnSpc>
                        <a:spcAft>
                          <a:spcPts val="0"/>
                        </a:spcAft>
                        <a:tabLst>
                          <a:tab pos="1029335" algn="l"/>
                          <a:tab pos="1850390" algn="l"/>
                          <a:tab pos="2538095" algn="l"/>
                          <a:tab pos="3221990"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名称</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029335" algn="l"/>
                          <a:tab pos="1850390" algn="l"/>
                          <a:tab pos="2538095" algn="l"/>
                          <a:tab pos="3221990"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共同点</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029335" algn="l"/>
                          <a:tab pos="1850390" algn="l"/>
                          <a:tab pos="2538095" algn="l"/>
                          <a:tab pos="3221990" algn="l"/>
                        </a:tabLst>
                      </a:pPr>
                      <a:r>
                        <a:rPr 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睾丸和卵巢</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029335" algn="l"/>
                          <a:tab pos="1850390" algn="l"/>
                          <a:tab pos="2538095" algn="l"/>
                          <a:tab pos="3221990" algn="l"/>
                        </a:tabLst>
                      </a:pP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产生生殖细胞</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分泌性激素</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029335" algn="l"/>
                          <a:tab pos="1850390" algn="l"/>
                          <a:tab pos="2538095" algn="l"/>
                          <a:tab pos="3221990" algn="l"/>
                        </a:tabLst>
                      </a:pP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输精管和输卵管</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029335" algn="l"/>
                          <a:tab pos="1850390" algn="l"/>
                          <a:tab pos="2538095" algn="l"/>
                          <a:tab pos="3221990" algn="l"/>
                        </a:tabLst>
                      </a:pPr>
                      <a:r>
                        <a:rPr 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输送生殖细胞</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106534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47004"/>
            <a:ext cx="11430000" cy="115236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由于某种原因</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女性切除了卵巢和子宫</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男性切除了睾丸</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在生殖方面分别会出现什么异常</a:t>
            </a:r>
            <a:r>
              <a:rPr lang="en-US"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a:cs typeface="Times New Roman" panose="02020603050405020304" pitchFamily="18" charset="0"/>
            </a:endParaRPr>
          </a:p>
        </p:txBody>
      </p:sp>
      <p:sp>
        <p:nvSpPr>
          <p:cNvPr id="3" name="矩形 2"/>
          <p:cNvSpPr>
            <a:spLocks noChangeAspect="1"/>
          </p:cNvSpPr>
          <p:nvPr/>
        </p:nvSpPr>
        <p:spPr>
          <a:xfrm>
            <a:off x="381000" y="1999371"/>
            <a:ext cx="11430000" cy="2813655"/>
          </a:xfrm>
          <a:prstGeom prst="rect">
            <a:avLst/>
          </a:prstGeom>
        </p:spPr>
        <p:txBody>
          <a:bodyPr>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女性</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ea typeface="楷体" panose="02010609060101010101" pitchFamily="49" charset="-122"/>
                <a:cs typeface="Times New Roman" panose="02020603050405020304" pitchFamily="18" charset="0"/>
              </a:rPr>
              <a:t>卵巢的功能是产生卵细胞和分泌雌激素</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若切除卵巢</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该女性会失去生育能力。</a:t>
            </a:r>
            <a:r>
              <a:rPr lang="zh-CN" altLang="zh-CN" dirty="0">
                <a:solidFill>
                  <a:srgbClr val="000000"/>
                </a:solidFill>
                <a:latin typeface="NEU-BZ-S92"/>
                <a:cs typeface="宋体" panose="02010600030101010101" pitchFamily="2" charset="-122"/>
              </a:rPr>
              <a:t>②</a:t>
            </a:r>
            <a:r>
              <a:rPr lang="zh-CN" altLang="zh-CN" dirty="0">
                <a:solidFill>
                  <a:srgbClr val="000000"/>
                </a:solidFill>
                <a:ea typeface="楷体" panose="02010609060101010101" pitchFamily="49" charset="-122"/>
                <a:cs typeface="Times New Roman" panose="02020603050405020304" pitchFamily="18" charset="0"/>
              </a:rPr>
              <a:t>子宫是胚胎发育的场所</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切除子宫后</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该女性会失去生育能力。</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029335" algn="l"/>
                <a:tab pos="1850390" algn="l"/>
                <a:tab pos="2538095" algn="l"/>
                <a:tab pos="3221990" algn="l"/>
              </a:tabLst>
            </a:pPr>
            <a:r>
              <a:rPr lang="zh-CN" altLang="zh-CN" dirty="0">
                <a:solidFill>
                  <a:srgbClr val="000000"/>
                </a:solidFill>
                <a:ea typeface="楷体" panose="02010609060101010101" pitchFamily="49" charset="-122"/>
                <a:cs typeface="Times New Roman" panose="02020603050405020304" pitchFamily="18" charset="0"/>
              </a:rPr>
              <a:t>男性</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睾丸的功能是产生精子和分泌雄激素</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若切除睾丸</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该男性会失去生育能力。</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98423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62154"/>
            <a:ext cx="11430000" cy="4494115"/>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正黑简体"/>
                <a:cs typeface="Times New Roman" panose="02020603050405020304" pitchFamily="18" charset="0"/>
              </a:rPr>
              <a:t>易错易混　</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人的生殖与发育易错点</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(1)</a:t>
            </a:r>
            <a:r>
              <a:rPr lang="zh-CN" altLang="zh-CN" dirty="0">
                <a:solidFill>
                  <a:srgbClr val="000000"/>
                </a:solidFill>
                <a:ea typeface="仿宋" panose="02010609060101010101" pitchFamily="49" charset="-122"/>
                <a:cs typeface="Times New Roman" panose="02020603050405020304" pitchFamily="18" charset="0"/>
              </a:rPr>
              <a:t>男女最主要的生殖器官分别为睾丸和卵巢。</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(2)</a:t>
            </a:r>
            <a:r>
              <a:rPr lang="zh-CN" altLang="zh-CN" dirty="0">
                <a:solidFill>
                  <a:srgbClr val="000000"/>
                </a:solidFill>
                <a:ea typeface="仿宋" panose="02010609060101010101" pitchFamily="49" charset="-122"/>
                <a:cs typeface="Times New Roman" panose="02020603050405020304" pitchFamily="18" charset="0"/>
              </a:rPr>
              <a:t>受精的场所通常为女性的输卵管。</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(3)</a:t>
            </a:r>
            <a:r>
              <a:rPr lang="zh-CN" altLang="zh-CN" dirty="0">
                <a:solidFill>
                  <a:srgbClr val="000000"/>
                </a:solidFill>
                <a:ea typeface="仿宋" panose="02010609060101010101" pitchFamily="49" charset="-122"/>
                <a:cs typeface="Times New Roman" panose="02020603050405020304" pitchFamily="18" charset="0"/>
              </a:rPr>
              <a:t>受精卵形成后</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不断进行分裂和分化</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逐渐发育成胚泡后</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再植入子宫内膜继续发育。</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(4)</a:t>
            </a:r>
            <a:r>
              <a:rPr lang="zh-CN" altLang="zh-CN" dirty="0">
                <a:solidFill>
                  <a:srgbClr val="000000"/>
                </a:solidFill>
                <a:ea typeface="仿宋" panose="02010609060101010101" pitchFamily="49" charset="-122"/>
                <a:cs typeface="Times New Roman" panose="02020603050405020304" pitchFamily="18" charset="0"/>
              </a:rPr>
              <a:t>受精卵分裂时</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其所需要的营养物质主要来自卵细胞中的卵黄。胎盘形成后</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胚胎和之后发育成的胎儿所需要的营养物质主要通过胎盘和脐带从母体获得。</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4596203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43509"/>
            <a:ext cx="11430000" cy="171252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黑体" panose="02010609060101010101" pitchFamily="49" charset="-122"/>
                <a:cs typeface="Times New Roman" panose="02020603050405020304" pitchFamily="18" charset="0"/>
              </a:rPr>
              <a:t>典型例题</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图</a:t>
            </a: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是人体生殖和胚胎发育的流程图</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图</a:t>
            </a: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是女性生殖系统的结构示意图。请分析并回答下列问题</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内填序号</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a:cs typeface="Times New Roman" panose="02020603050405020304" pitchFamily="18" charset="0"/>
            </a:endParaRPr>
          </a:p>
        </p:txBody>
      </p:sp>
      <p:grpSp>
        <p:nvGrpSpPr>
          <p:cNvPr id="8" name="组合 7"/>
          <p:cNvGrpSpPr/>
          <p:nvPr/>
        </p:nvGrpSpPr>
        <p:grpSpPr>
          <a:xfrm>
            <a:off x="210264" y="2931649"/>
            <a:ext cx="7015899" cy="2949308"/>
            <a:chOff x="210264" y="2931649"/>
            <a:chExt cx="7015899" cy="2949308"/>
          </a:xfrm>
        </p:grpSpPr>
        <p:pic>
          <p:nvPicPr>
            <p:cNvPr id="3" name="KS7QXR03.eps" descr="id:2147494120;FounderCES"/>
            <p:cNvPicPr/>
            <p:nvPr/>
          </p:nvPicPr>
          <p:blipFill>
            <a:blip r:embed="rId2">
              <a:clrChange>
                <a:clrFrom>
                  <a:srgbClr val="FFFFFF"/>
                </a:clrFrom>
                <a:clrTo>
                  <a:srgbClr val="FFFFFF">
                    <a:alpha val="0"/>
                  </a:srgbClr>
                </a:clrTo>
              </a:clrChange>
            </a:blip>
            <a:stretch>
              <a:fillRect/>
            </a:stretch>
          </p:blipFill>
          <p:spPr>
            <a:xfrm>
              <a:off x="210264" y="2931649"/>
              <a:ext cx="7015899" cy="1563077"/>
            </a:xfrm>
            <a:prstGeom prst="rect">
              <a:avLst/>
            </a:prstGeom>
          </p:spPr>
        </p:pic>
        <p:sp>
          <p:nvSpPr>
            <p:cNvPr id="5" name="矩形 4"/>
            <p:cNvSpPr/>
            <p:nvPr/>
          </p:nvSpPr>
          <p:spPr>
            <a:xfrm>
              <a:off x="3356575" y="5357737"/>
              <a:ext cx="723275" cy="523220"/>
            </a:xfrm>
            <a:prstGeom prst="rect">
              <a:avLst/>
            </a:prstGeom>
          </p:spPr>
          <p:txBody>
            <a:bodyPr wrap="none">
              <a:spAutoFit/>
            </a:bodyPr>
            <a:lstStyle/>
            <a:p>
              <a:r>
                <a:rPr lang="zh-CN" altLang="zh-CN" dirty="0">
                  <a:solidFill>
                    <a:srgbClr val="000000"/>
                  </a:solidFill>
                  <a:ea typeface="楷体" panose="02010609060101010101" pitchFamily="49" charset="-122"/>
                  <a:cs typeface="Times New Roman" panose="02020603050405020304" pitchFamily="18" charset="0"/>
                </a:rPr>
                <a:t>图</a:t>
              </a:r>
              <a:r>
                <a:rPr lang="en-US" altLang="zh-CN" dirty="0">
                  <a:solidFill>
                    <a:srgbClr val="000000"/>
                  </a:solidFill>
                </a:rPr>
                <a:t>1</a:t>
              </a:r>
              <a:endParaRPr lang="zh-CN" altLang="en-US" dirty="0"/>
            </a:p>
          </p:txBody>
        </p:sp>
      </p:grpSp>
      <p:grpSp>
        <p:nvGrpSpPr>
          <p:cNvPr id="7" name="组合 6"/>
          <p:cNvGrpSpPr/>
          <p:nvPr/>
        </p:nvGrpSpPr>
        <p:grpSpPr>
          <a:xfrm>
            <a:off x="7548969" y="2197426"/>
            <a:ext cx="4403700" cy="3683531"/>
            <a:chOff x="7548969" y="2197426"/>
            <a:chExt cx="4403700" cy="3683531"/>
          </a:xfrm>
        </p:grpSpPr>
        <p:pic>
          <p:nvPicPr>
            <p:cNvPr id="4" name="KS7QXR04.eps" descr="id:2147494127;FounderCES"/>
            <p:cNvPicPr/>
            <p:nvPr/>
          </p:nvPicPr>
          <p:blipFill>
            <a:blip r:embed="rId3">
              <a:clrChange>
                <a:clrFrom>
                  <a:srgbClr val="FFFFFF"/>
                </a:clrFrom>
                <a:clrTo>
                  <a:srgbClr val="FFFFFF">
                    <a:alpha val="0"/>
                  </a:srgbClr>
                </a:clrTo>
              </a:clrChange>
            </a:blip>
            <a:stretch>
              <a:fillRect/>
            </a:stretch>
          </p:blipFill>
          <p:spPr>
            <a:xfrm>
              <a:off x="7548969" y="2197426"/>
              <a:ext cx="4403700" cy="3031521"/>
            </a:xfrm>
            <a:prstGeom prst="rect">
              <a:avLst/>
            </a:prstGeom>
          </p:spPr>
        </p:pic>
        <p:sp>
          <p:nvSpPr>
            <p:cNvPr id="6" name="矩形 5"/>
            <p:cNvSpPr/>
            <p:nvPr/>
          </p:nvSpPr>
          <p:spPr>
            <a:xfrm>
              <a:off x="9389181" y="5357737"/>
              <a:ext cx="723275" cy="523220"/>
            </a:xfrm>
            <a:prstGeom prst="rect">
              <a:avLst/>
            </a:prstGeom>
          </p:spPr>
          <p:txBody>
            <a:bodyPr wrap="none">
              <a:spAutoFit/>
            </a:bodyPr>
            <a:lstStyle/>
            <a:p>
              <a:r>
                <a:rPr lang="zh-CN" altLang="zh-CN" dirty="0" smtClean="0">
                  <a:solidFill>
                    <a:srgbClr val="000000"/>
                  </a:solidFill>
                  <a:ea typeface="楷体" panose="02010609060101010101" pitchFamily="49" charset="-122"/>
                  <a:cs typeface="Times New Roman" panose="02020603050405020304" pitchFamily="18" charset="0"/>
                </a:rPr>
                <a:t>图</a:t>
              </a:r>
              <a:r>
                <a:rPr lang="en-US" altLang="zh-CN" dirty="0" smtClean="0">
                  <a:solidFill>
                    <a:srgbClr val="000000"/>
                  </a:solidFill>
                </a:rPr>
                <a:t>2</a:t>
              </a:r>
              <a:endParaRPr lang="zh-CN" altLang="en-US" dirty="0"/>
            </a:p>
          </p:txBody>
        </p:sp>
      </p:grpSp>
    </p:spTree>
    <p:extLst>
      <p:ext uri="{BB962C8B-B14F-4D97-AF65-F5344CB8AC3E}">
        <p14:creationId xmlns:p14="http://schemas.microsoft.com/office/powerpoint/2010/main" val="7539579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62154"/>
            <a:ext cx="11430000" cy="457356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女性的主要生殖器官是图</a:t>
            </a: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中的</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除了能产生卵细胞外</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还分泌</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新生命的起点是</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。图</a:t>
            </a: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中的</a:t>
            </a: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是在图</a:t>
            </a: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中的</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形成的</a:t>
            </a: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不断进行细胞分裂和分化</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形成</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并缓慢地移动到子宫中</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最终植入</a:t>
            </a:r>
            <a:r>
              <a:rPr lang="zh-CN" altLang="zh-CN" u="sng" dirty="0">
                <a:solidFill>
                  <a:srgbClr val="000000"/>
                </a:solidFill>
                <a:uFill>
                  <a:solidFill>
                    <a:srgbClr val="000000"/>
                  </a:solidFill>
                </a:uFill>
                <a:cs typeface="Times New Roman" panose="02020603050405020304" pitchFamily="18" charset="0"/>
              </a:rPr>
              <a:t>　　</a:t>
            </a:r>
            <a:r>
              <a:rPr lang="zh-CN" altLang="en-US" u="sng" dirty="0" smtClean="0">
                <a:solidFill>
                  <a:srgbClr val="000000"/>
                </a:solidFill>
                <a:uFill>
                  <a:solidFill>
                    <a:srgbClr val="000000"/>
                  </a:solidFill>
                </a:uFill>
                <a:cs typeface="Times New Roman" panose="02020603050405020304" pitchFamily="18" charset="0"/>
              </a:rPr>
              <a:t>   </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即为怀孕。</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(3)</a:t>
            </a:r>
            <a:r>
              <a:rPr lang="zh-CN" altLang="zh-CN" dirty="0">
                <a:solidFill>
                  <a:srgbClr val="000000"/>
                </a:solidFill>
                <a:cs typeface="Times New Roman" panose="02020603050405020304" pitchFamily="18" charset="0"/>
              </a:rPr>
              <a:t>胚胎发育主要在图</a:t>
            </a: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中的</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内进行</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该过程所需要的营养物质和氧是通过</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和脐带从母体获得的</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在</a:t>
            </a:r>
            <a:r>
              <a:rPr lang="en-US" altLang="zh-CN" dirty="0">
                <a:solidFill>
                  <a:srgbClr val="000000"/>
                </a:solidFill>
                <a:cs typeface="Times New Roman" panose="02020603050405020304" pitchFamily="18" charset="0"/>
              </a:rPr>
              <a:t>8</a:t>
            </a:r>
            <a:r>
              <a:rPr lang="zh-CN" altLang="zh-CN" dirty="0">
                <a:solidFill>
                  <a:srgbClr val="000000"/>
                </a:solidFill>
                <a:cs typeface="Times New Roman" panose="02020603050405020304" pitchFamily="18" charset="0"/>
              </a:rPr>
              <a:t>周左右时</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呈现出人的形态</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发育成</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a:cs typeface="Times New Roman" panose="02020603050405020304" pitchFamily="18" charset="0"/>
            </a:endParaRPr>
          </a:p>
        </p:txBody>
      </p:sp>
      <p:sp>
        <p:nvSpPr>
          <p:cNvPr id="3" name="矩形 2"/>
          <p:cNvSpPr/>
          <p:nvPr/>
        </p:nvSpPr>
        <p:spPr>
          <a:xfrm>
            <a:off x="5721939" y="615555"/>
            <a:ext cx="1710725" cy="523220"/>
          </a:xfrm>
          <a:prstGeom prst="rect">
            <a:avLst/>
          </a:prstGeom>
        </p:spPr>
        <p:txBody>
          <a:bodyPr wrap="none">
            <a:spAutoFit/>
          </a:bodyPr>
          <a:lstStyle/>
          <a:p>
            <a:r>
              <a:rPr lang="zh-CN" altLang="zh-CN" dirty="0">
                <a:solidFill>
                  <a:srgbClr val="FF0000"/>
                </a:solidFill>
                <a:cs typeface="宋体" panose="02010600030101010101" pitchFamily="2" charset="-122"/>
              </a:rPr>
              <a:t>②</a:t>
            </a:r>
            <a:r>
              <a:rPr lang="zh-CN" altLang="zh-CN" dirty="0">
                <a:solidFill>
                  <a:srgbClr val="FF0000"/>
                </a:solidFill>
                <a:cs typeface="Times New Roman" panose="02020603050405020304" pitchFamily="18" charset="0"/>
              </a:rPr>
              <a:t>　</a:t>
            </a:r>
            <a:r>
              <a:rPr lang="zh-CN" altLang="en-US" dirty="0" smtClean="0">
                <a:solidFill>
                  <a:srgbClr val="FF0000"/>
                </a:solidFill>
                <a:cs typeface="Times New Roman" panose="02020603050405020304" pitchFamily="18" charset="0"/>
              </a:rPr>
              <a:t> </a:t>
            </a:r>
            <a:r>
              <a:rPr lang="zh-CN" altLang="zh-CN" dirty="0" smtClean="0">
                <a:solidFill>
                  <a:srgbClr val="FF0000"/>
                </a:solidFill>
                <a:cs typeface="Times New Roman" panose="02020603050405020304" pitchFamily="18" charset="0"/>
              </a:rPr>
              <a:t>卵巢</a:t>
            </a:r>
            <a:endParaRPr lang="zh-CN" altLang="en-US" dirty="0"/>
          </a:p>
        </p:txBody>
      </p:sp>
      <p:sp>
        <p:nvSpPr>
          <p:cNvPr id="4" name="矩形 3"/>
          <p:cNvSpPr/>
          <p:nvPr/>
        </p:nvSpPr>
        <p:spPr>
          <a:xfrm>
            <a:off x="1422994" y="1169948"/>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雌激素</a:t>
            </a:r>
            <a:endParaRPr lang="zh-CN" altLang="en-US" dirty="0"/>
          </a:p>
        </p:txBody>
      </p:sp>
      <p:sp>
        <p:nvSpPr>
          <p:cNvPr id="5" name="矩形 4"/>
          <p:cNvSpPr/>
          <p:nvPr/>
        </p:nvSpPr>
        <p:spPr>
          <a:xfrm>
            <a:off x="3615476" y="1734732"/>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受精卵</a:t>
            </a:r>
            <a:endParaRPr lang="zh-CN" altLang="en-US" dirty="0"/>
          </a:p>
        </p:txBody>
      </p:sp>
      <p:sp>
        <p:nvSpPr>
          <p:cNvPr id="6" name="矩形 5"/>
          <p:cNvSpPr/>
          <p:nvPr/>
        </p:nvSpPr>
        <p:spPr>
          <a:xfrm>
            <a:off x="8971403" y="1745817"/>
            <a:ext cx="2069797" cy="523220"/>
          </a:xfrm>
          <a:prstGeom prst="rect">
            <a:avLst/>
          </a:prstGeom>
        </p:spPr>
        <p:txBody>
          <a:bodyPr wrap="none">
            <a:spAutoFit/>
          </a:bodyPr>
          <a:lstStyle/>
          <a:p>
            <a:r>
              <a:rPr lang="zh-CN" altLang="zh-CN" dirty="0">
                <a:solidFill>
                  <a:srgbClr val="FF0000"/>
                </a:solidFill>
                <a:cs typeface="宋体" panose="02010600030101010101" pitchFamily="2" charset="-122"/>
              </a:rPr>
              <a:t>①</a:t>
            </a:r>
            <a:r>
              <a:rPr lang="zh-CN" altLang="zh-CN" dirty="0">
                <a:solidFill>
                  <a:srgbClr val="FF0000"/>
                </a:solidFill>
                <a:cs typeface="Times New Roman" panose="02020603050405020304" pitchFamily="18" charset="0"/>
              </a:rPr>
              <a:t>　</a:t>
            </a:r>
            <a:r>
              <a:rPr lang="zh-CN" altLang="en-US" dirty="0" smtClean="0">
                <a:solidFill>
                  <a:srgbClr val="FF0000"/>
                </a:solidFill>
                <a:cs typeface="Times New Roman" panose="02020603050405020304" pitchFamily="18" charset="0"/>
              </a:rPr>
              <a:t> </a:t>
            </a:r>
            <a:r>
              <a:rPr lang="zh-CN" altLang="zh-CN" dirty="0" smtClean="0">
                <a:solidFill>
                  <a:srgbClr val="FF0000"/>
                </a:solidFill>
                <a:cs typeface="Times New Roman" panose="02020603050405020304" pitchFamily="18" charset="0"/>
              </a:rPr>
              <a:t>输卵管</a:t>
            </a:r>
            <a:endParaRPr lang="zh-CN" altLang="en-US" dirty="0"/>
          </a:p>
        </p:txBody>
      </p:sp>
      <p:sp>
        <p:nvSpPr>
          <p:cNvPr id="7" name="矩形 6"/>
          <p:cNvSpPr/>
          <p:nvPr/>
        </p:nvSpPr>
        <p:spPr>
          <a:xfrm>
            <a:off x="6621339" y="2285186"/>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胚泡</a:t>
            </a:r>
            <a:endParaRPr lang="zh-CN" altLang="en-US" dirty="0"/>
          </a:p>
        </p:txBody>
      </p:sp>
      <p:sp>
        <p:nvSpPr>
          <p:cNvPr id="8" name="矩形 7"/>
          <p:cNvSpPr/>
          <p:nvPr/>
        </p:nvSpPr>
        <p:spPr>
          <a:xfrm>
            <a:off x="1884790" y="2840302"/>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子宫内膜</a:t>
            </a:r>
            <a:endParaRPr lang="zh-CN" altLang="en-US" dirty="0"/>
          </a:p>
        </p:txBody>
      </p:sp>
      <p:sp>
        <p:nvSpPr>
          <p:cNvPr id="9" name="矩形 8"/>
          <p:cNvSpPr/>
          <p:nvPr/>
        </p:nvSpPr>
        <p:spPr>
          <a:xfrm>
            <a:off x="4651675" y="3405086"/>
            <a:ext cx="1710725" cy="523220"/>
          </a:xfrm>
          <a:prstGeom prst="rect">
            <a:avLst/>
          </a:prstGeom>
        </p:spPr>
        <p:txBody>
          <a:bodyPr wrap="none">
            <a:spAutoFit/>
          </a:bodyPr>
          <a:lstStyle/>
          <a:p>
            <a:r>
              <a:rPr lang="zh-CN" altLang="zh-CN" dirty="0">
                <a:solidFill>
                  <a:srgbClr val="FF0000"/>
                </a:solidFill>
                <a:cs typeface="宋体" panose="02010600030101010101" pitchFamily="2" charset="-122"/>
              </a:rPr>
              <a:t>③</a:t>
            </a:r>
            <a:r>
              <a:rPr lang="zh-CN" altLang="zh-CN" dirty="0">
                <a:solidFill>
                  <a:srgbClr val="FF0000"/>
                </a:solidFill>
                <a:cs typeface="Times New Roman" panose="02020603050405020304" pitchFamily="18" charset="0"/>
              </a:rPr>
              <a:t>　</a:t>
            </a:r>
            <a:r>
              <a:rPr lang="zh-CN" altLang="en-US" dirty="0" smtClean="0">
                <a:solidFill>
                  <a:srgbClr val="FF0000"/>
                </a:solidFill>
                <a:cs typeface="Times New Roman" panose="02020603050405020304" pitchFamily="18" charset="0"/>
              </a:rPr>
              <a:t> </a:t>
            </a:r>
            <a:r>
              <a:rPr lang="zh-CN" altLang="zh-CN" dirty="0" smtClean="0">
                <a:solidFill>
                  <a:srgbClr val="FF0000"/>
                </a:solidFill>
                <a:cs typeface="Times New Roman" panose="02020603050405020304" pitchFamily="18" charset="0"/>
              </a:rPr>
              <a:t>子宫</a:t>
            </a:r>
            <a:endParaRPr lang="zh-CN" altLang="en-US" dirty="0"/>
          </a:p>
        </p:txBody>
      </p:sp>
      <p:sp>
        <p:nvSpPr>
          <p:cNvPr id="10" name="矩形 9"/>
          <p:cNvSpPr/>
          <p:nvPr/>
        </p:nvSpPr>
        <p:spPr>
          <a:xfrm>
            <a:off x="2664095" y="3945565"/>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胎盘</a:t>
            </a:r>
            <a:endParaRPr lang="zh-CN" altLang="en-US" dirty="0"/>
          </a:p>
        </p:txBody>
      </p:sp>
      <p:sp>
        <p:nvSpPr>
          <p:cNvPr id="11" name="矩形 10"/>
          <p:cNvSpPr/>
          <p:nvPr/>
        </p:nvSpPr>
        <p:spPr>
          <a:xfrm>
            <a:off x="2392240" y="450185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胎儿</a:t>
            </a:r>
            <a:endParaRPr lang="zh-CN" altLang="en-US" dirty="0"/>
          </a:p>
        </p:txBody>
      </p:sp>
    </p:spTree>
    <p:extLst>
      <p:ext uri="{BB962C8B-B14F-4D97-AF65-F5344CB8AC3E}">
        <p14:creationId xmlns:p14="http://schemas.microsoft.com/office/powerpoint/2010/main" val="3953184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randombar(horizont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randombar(horizontal)">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46938"/>
            <a:ext cx="11430000" cy="227267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黑体" panose="02010609060101010101" pitchFamily="49" charset="-122"/>
                <a:cs typeface="Times New Roman" panose="02020603050405020304" pitchFamily="18" charset="0"/>
              </a:rPr>
              <a:t>对点训练</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感恩父母吧</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他们是你生命的源泉和守护者。图甲是人的生殖过程图</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图乙是子宫内的胎儿、脐带和胎盘关系的示意图。请据图分析并回答下列问题</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内填序号</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a:cs typeface="Times New Roman" panose="02020603050405020304" pitchFamily="18" charset="0"/>
            </a:endParaRPr>
          </a:p>
        </p:txBody>
      </p:sp>
      <p:grpSp>
        <p:nvGrpSpPr>
          <p:cNvPr id="8" name="组合 7"/>
          <p:cNvGrpSpPr/>
          <p:nvPr/>
        </p:nvGrpSpPr>
        <p:grpSpPr>
          <a:xfrm>
            <a:off x="1935013" y="2471672"/>
            <a:ext cx="3730580" cy="4194773"/>
            <a:chOff x="1935013" y="2445914"/>
            <a:chExt cx="3730580" cy="4194773"/>
          </a:xfrm>
        </p:grpSpPr>
        <p:pic>
          <p:nvPicPr>
            <p:cNvPr id="3" name="KS7QXR05.eps" descr="id:2147494141;FounderCES"/>
            <p:cNvPicPr/>
            <p:nvPr/>
          </p:nvPicPr>
          <p:blipFill>
            <a:blip r:embed="rId2">
              <a:clrChange>
                <a:clrFrom>
                  <a:srgbClr val="FFFFFF"/>
                </a:clrFrom>
                <a:clrTo>
                  <a:srgbClr val="FFFFFF">
                    <a:alpha val="0"/>
                  </a:srgbClr>
                </a:clrTo>
              </a:clrChange>
            </a:blip>
            <a:stretch>
              <a:fillRect/>
            </a:stretch>
          </p:blipFill>
          <p:spPr>
            <a:xfrm>
              <a:off x="1935013" y="2445914"/>
              <a:ext cx="3730580" cy="3555641"/>
            </a:xfrm>
            <a:prstGeom prst="rect">
              <a:avLst/>
            </a:prstGeom>
          </p:spPr>
        </p:pic>
        <p:sp>
          <p:nvSpPr>
            <p:cNvPr id="5" name="矩形 4"/>
            <p:cNvSpPr/>
            <p:nvPr/>
          </p:nvSpPr>
          <p:spPr>
            <a:xfrm>
              <a:off x="3348897" y="6117467"/>
              <a:ext cx="902811" cy="523220"/>
            </a:xfrm>
            <a:prstGeom prst="rect">
              <a:avLst/>
            </a:prstGeom>
          </p:spPr>
          <p:txBody>
            <a:bodyPr wrap="none">
              <a:spAutoFit/>
            </a:bodyPr>
            <a:lstStyle/>
            <a:p>
              <a:r>
                <a:rPr lang="zh-CN" altLang="zh-CN" dirty="0">
                  <a:solidFill>
                    <a:srgbClr val="000000"/>
                  </a:solidFill>
                  <a:ea typeface="楷体" panose="02010609060101010101" pitchFamily="49" charset="-122"/>
                  <a:cs typeface="Times New Roman" panose="02020603050405020304" pitchFamily="18" charset="0"/>
                </a:rPr>
                <a:t>图甲</a:t>
              </a:r>
              <a:endParaRPr lang="zh-CN" altLang="en-US" dirty="0"/>
            </a:p>
          </p:txBody>
        </p:sp>
      </p:grpSp>
      <p:grpSp>
        <p:nvGrpSpPr>
          <p:cNvPr id="7" name="组合 6"/>
          <p:cNvGrpSpPr/>
          <p:nvPr/>
        </p:nvGrpSpPr>
        <p:grpSpPr>
          <a:xfrm>
            <a:off x="6492841" y="2471671"/>
            <a:ext cx="4161500" cy="4194774"/>
            <a:chOff x="6492841" y="2445913"/>
            <a:chExt cx="4161500" cy="4194774"/>
          </a:xfrm>
        </p:grpSpPr>
        <p:pic>
          <p:nvPicPr>
            <p:cNvPr id="4" name="KS7QXR06.eps" descr="id:2147494148;FounderCES"/>
            <p:cNvPicPr/>
            <p:nvPr/>
          </p:nvPicPr>
          <p:blipFill>
            <a:blip r:embed="rId3">
              <a:clrChange>
                <a:clrFrom>
                  <a:srgbClr val="FFFFFF"/>
                </a:clrFrom>
                <a:clrTo>
                  <a:srgbClr val="FFFFFF">
                    <a:alpha val="0"/>
                  </a:srgbClr>
                </a:clrTo>
              </a:clrChange>
            </a:blip>
            <a:stretch>
              <a:fillRect/>
            </a:stretch>
          </p:blipFill>
          <p:spPr>
            <a:xfrm>
              <a:off x="6492841" y="2445913"/>
              <a:ext cx="4161500" cy="3555641"/>
            </a:xfrm>
            <a:prstGeom prst="rect">
              <a:avLst/>
            </a:prstGeom>
          </p:spPr>
        </p:pic>
        <p:sp>
          <p:nvSpPr>
            <p:cNvPr id="6" name="矩形 5"/>
            <p:cNvSpPr/>
            <p:nvPr/>
          </p:nvSpPr>
          <p:spPr>
            <a:xfrm>
              <a:off x="8122185" y="6117467"/>
              <a:ext cx="902811" cy="523220"/>
            </a:xfrm>
            <a:prstGeom prst="rect">
              <a:avLst/>
            </a:prstGeom>
          </p:spPr>
          <p:txBody>
            <a:bodyPr wrap="none">
              <a:spAutoFit/>
            </a:bodyPr>
            <a:lstStyle/>
            <a:p>
              <a:r>
                <a:rPr lang="zh-CN" altLang="en-US" dirty="0">
                  <a:solidFill>
                    <a:srgbClr val="000000"/>
                  </a:solidFill>
                  <a:ea typeface="楷体" panose="02010609060101010101" pitchFamily="49" charset="-122"/>
                  <a:cs typeface="Times New Roman" panose="02020603050405020304" pitchFamily="18" charset="0"/>
                </a:rPr>
                <a:t>图乙</a:t>
              </a:r>
              <a:endParaRPr lang="zh-CN" altLang="en-US" dirty="0"/>
            </a:p>
          </p:txBody>
        </p:sp>
      </p:grpSp>
    </p:spTree>
    <p:extLst>
      <p:ext uri="{BB962C8B-B14F-4D97-AF65-F5344CB8AC3E}">
        <p14:creationId xmlns:p14="http://schemas.microsoft.com/office/powerpoint/2010/main" val="32776335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83563"/>
            <a:ext cx="11430000" cy="339298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图甲中的</a:t>
            </a: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器官是</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它能产生精子</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分泌</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图甲中的</a:t>
            </a: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细胞是</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正常情况下</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精子与卵细胞结合形成</a:t>
            </a: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细胞是在</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中完成的。</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(3)</a:t>
            </a:r>
            <a:r>
              <a:rPr lang="zh-CN" altLang="zh-CN" dirty="0">
                <a:solidFill>
                  <a:srgbClr val="000000"/>
                </a:solidFill>
                <a:cs typeface="Times New Roman" panose="02020603050405020304" pitchFamily="18" charset="0"/>
              </a:rPr>
              <a:t>胎儿通过图乙中</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和</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从母体获得所需要的营养物质和氧</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并将产生的二氧化碳及其他代谢废物排入母体的血液</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再经母体排出。我们都应铭记母亲的恩情</a:t>
            </a:r>
            <a:r>
              <a:rPr lang="en-US" altLang="zh-CN" dirty="0">
                <a:solidFill>
                  <a:srgbClr val="000000"/>
                </a:solidFill>
                <a:cs typeface="Times New Roman" panose="02020603050405020304" pitchFamily="18" charset="0"/>
              </a:rPr>
              <a:t>!</a:t>
            </a:r>
            <a:r>
              <a:rPr lang="en-US" altLang="zh-CN" dirty="0">
                <a:solidFill>
                  <a:srgbClr val="000000"/>
                </a:solidFill>
                <a:latin typeface="宋体" panose="02010600030101010101" pitchFamily="2" charset="-122"/>
                <a:ea typeface="方正书宋_GBK"/>
                <a:cs typeface="Times New Roman" panose="02020603050405020304" pitchFamily="18" charset="0"/>
              </a:rPr>
              <a:t> </a:t>
            </a:r>
            <a:endParaRPr lang="zh-CN" altLang="zh-CN" dirty="0">
              <a:solidFill>
                <a:srgbClr val="000000"/>
              </a:solidFill>
              <a:effectLst/>
              <a:latin typeface="NEU-BZ-S92"/>
              <a:ea typeface="方正书宋_GBK"/>
              <a:cs typeface="Times New Roman" panose="02020603050405020304" pitchFamily="18" charset="0"/>
            </a:endParaRPr>
          </a:p>
        </p:txBody>
      </p:sp>
      <p:sp>
        <p:nvSpPr>
          <p:cNvPr id="3" name="矩形 2"/>
          <p:cNvSpPr/>
          <p:nvPr/>
        </p:nvSpPr>
        <p:spPr>
          <a:xfrm>
            <a:off x="3878139" y="1038264"/>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睾丸</a:t>
            </a:r>
            <a:endParaRPr lang="zh-CN" altLang="en-US" dirty="0"/>
          </a:p>
        </p:txBody>
      </p:sp>
      <p:sp>
        <p:nvSpPr>
          <p:cNvPr id="4" name="矩形 3"/>
          <p:cNvSpPr/>
          <p:nvPr/>
        </p:nvSpPr>
        <p:spPr>
          <a:xfrm>
            <a:off x="8322557" y="1038264"/>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雄激素</a:t>
            </a:r>
            <a:endParaRPr lang="zh-CN" altLang="en-US" dirty="0"/>
          </a:p>
        </p:txBody>
      </p:sp>
      <p:sp>
        <p:nvSpPr>
          <p:cNvPr id="5" name="矩形 4"/>
          <p:cNvSpPr/>
          <p:nvPr/>
        </p:nvSpPr>
        <p:spPr>
          <a:xfrm>
            <a:off x="3688211" y="1585012"/>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受精卵</a:t>
            </a:r>
            <a:endParaRPr lang="zh-CN" altLang="en-US" dirty="0"/>
          </a:p>
        </p:txBody>
      </p:sp>
      <p:sp>
        <p:nvSpPr>
          <p:cNvPr id="6" name="矩形 5"/>
          <p:cNvSpPr/>
          <p:nvPr/>
        </p:nvSpPr>
        <p:spPr>
          <a:xfrm>
            <a:off x="1402213" y="2146442"/>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输卵管</a:t>
            </a:r>
            <a:endParaRPr lang="zh-CN" altLang="en-US" dirty="0"/>
          </a:p>
        </p:txBody>
      </p:sp>
      <p:sp>
        <p:nvSpPr>
          <p:cNvPr id="7" name="矩形 6"/>
          <p:cNvSpPr/>
          <p:nvPr/>
        </p:nvSpPr>
        <p:spPr>
          <a:xfrm>
            <a:off x="3404767" y="2708776"/>
            <a:ext cx="1890261" cy="523220"/>
          </a:xfrm>
          <a:prstGeom prst="rect">
            <a:avLst/>
          </a:prstGeom>
        </p:spPr>
        <p:txBody>
          <a:bodyPr wrap="none">
            <a:spAutoFit/>
          </a:bodyPr>
          <a:lstStyle/>
          <a:p>
            <a:r>
              <a:rPr lang="zh-CN" altLang="zh-CN" dirty="0">
                <a:solidFill>
                  <a:srgbClr val="FF0000"/>
                </a:solidFill>
                <a:cs typeface="宋体" panose="02010600030101010101" pitchFamily="2" charset="-122"/>
              </a:rPr>
              <a:t>②</a:t>
            </a:r>
            <a:r>
              <a:rPr lang="zh-CN" altLang="zh-CN" dirty="0">
                <a:solidFill>
                  <a:srgbClr val="FF0000"/>
                </a:solidFill>
                <a:cs typeface="Times New Roman" panose="02020603050405020304" pitchFamily="18" charset="0"/>
              </a:rPr>
              <a:t>　</a:t>
            </a:r>
            <a:r>
              <a:rPr lang="zh-CN" altLang="en-US" dirty="0" smtClean="0">
                <a:solidFill>
                  <a:srgbClr val="FF0000"/>
                </a:solidFill>
                <a:cs typeface="Times New Roman" panose="02020603050405020304" pitchFamily="18" charset="0"/>
              </a:rPr>
              <a:t>   </a:t>
            </a:r>
            <a:r>
              <a:rPr lang="zh-CN" altLang="zh-CN" dirty="0" smtClean="0">
                <a:solidFill>
                  <a:srgbClr val="FF0000"/>
                </a:solidFill>
                <a:cs typeface="Times New Roman" panose="02020603050405020304" pitchFamily="18" charset="0"/>
              </a:rPr>
              <a:t>胎盘</a:t>
            </a:r>
            <a:endParaRPr lang="zh-CN" altLang="en-US" dirty="0"/>
          </a:p>
        </p:txBody>
      </p:sp>
      <p:sp>
        <p:nvSpPr>
          <p:cNvPr id="8" name="矩形 7"/>
          <p:cNvSpPr/>
          <p:nvPr/>
        </p:nvSpPr>
        <p:spPr>
          <a:xfrm>
            <a:off x="6142360" y="2708776"/>
            <a:ext cx="1890261" cy="523220"/>
          </a:xfrm>
          <a:prstGeom prst="rect">
            <a:avLst/>
          </a:prstGeom>
        </p:spPr>
        <p:txBody>
          <a:bodyPr wrap="none">
            <a:spAutoFit/>
          </a:bodyPr>
          <a:lstStyle/>
          <a:p>
            <a:r>
              <a:rPr lang="zh-CN" altLang="zh-CN" dirty="0">
                <a:solidFill>
                  <a:srgbClr val="FF0000"/>
                </a:solidFill>
                <a:cs typeface="宋体" panose="02010600030101010101" pitchFamily="2" charset="-122"/>
              </a:rPr>
              <a:t>③</a:t>
            </a:r>
            <a:r>
              <a:rPr lang="zh-CN" altLang="zh-CN" dirty="0">
                <a:solidFill>
                  <a:srgbClr val="FF0000"/>
                </a:solidFill>
                <a:cs typeface="Times New Roman" panose="02020603050405020304" pitchFamily="18" charset="0"/>
              </a:rPr>
              <a:t>　</a:t>
            </a:r>
            <a:r>
              <a:rPr lang="zh-CN" altLang="en-US" dirty="0" smtClean="0">
                <a:solidFill>
                  <a:srgbClr val="FF0000"/>
                </a:solidFill>
                <a:cs typeface="Times New Roman" panose="02020603050405020304" pitchFamily="18" charset="0"/>
              </a:rPr>
              <a:t>   </a:t>
            </a:r>
            <a:r>
              <a:rPr lang="zh-CN" altLang="zh-CN" dirty="0" smtClean="0">
                <a:solidFill>
                  <a:srgbClr val="FF0000"/>
                </a:solidFill>
                <a:cs typeface="Times New Roman" panose="02020603050405020304" pitchFamily="18" charset="0"/>
              </a:rPr>
              <a:t>脐带</a:t>
            </a:r>
            <a:endParaRPr lang="zh-CN" altLang="en-US" dirty="0"/>
          </a:p>
        </p:txBody>
      </p:sp>
    </p:spTree>
    <p:extLst>
      <p:ext uri="{BB962C8B-B14F-4D97-AF65-F5344CB8AC3E}">
        <p14:creationId xmlns:p14="http://schemas.microsoft.com/office/powerpoint/2010/main" val="2455507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10317178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458747" y="336386"/>
            <a:ext cx="2730231" cy="1107994"/>
          </a:xfrm>
          <a:prstGeom prst="rect">
            <a:avLst/>
          </a:prstGeom>
          <a:noFill/>
        </p:spPr>
        <p:txBody>
          <a:bodyPr wrap="none" lIns="91438" tIns="45719" rIns="91438" bIns="45719">
            <a:spAutoFit/>
            <a:scene3d>
              <a:camera prst="obliqueTopLeft"/>
              <a:lightRig rig="threePt" dir="t"/>
            </a:scene3d>
          </a:bodyPr>
          <a:lstStyle/>
          <a:p>
            <a:pPr algn="ctr"/>
            <a:r>
              <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p>
        </p:txBody>
      </p:sp>
      <p:sp>
        <p:nvSpPr>
          <p:cNvPr id="6" name="圆角矩形 5">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7" name="圆角矩形 6">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8" name="圆角矩形 7">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260147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88" y="209727"/>
            <a:ext cx="11429826" cy="577776"/>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grpSp>
        <p:nvGrpSpPr>
          <p:cNvPr id="15" name="组合 14"/>
          <p:cNvGrpSpPr/>
          <p:nvPr/>
        </p:nvGrpSpPr>
        <p:grpSpPr>
          <a:xfrm>
            <a:off x="3623017" y="103438"/>
            <a:ext cx="5746314" cy="66987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rgbClr val="ED7D31"/>
                  </a:solidFill>
                  <a:latin typeface="华文隶书" panose="02010800040101010101" pitchFamily="2" charset="-122"/>
                  <a:ea typeface="华文隶书" panose="02010800040101010101" pitchFamily="2" charset="-122"/>
                </a:rPr>
                <a:t>目标</a:t>
              </a:r>
              <a:r>
                <a:rPr lang="en-US" altLang="zh-CN" sz="3200" dirty="0" smtClean="0">
                  <a:solidFill>
                    <a:srgbClr val="ED7D31"/>
                  </a:solidFill>
                  <a:latin typeface="华文隶书" panose="02010800040101010101" pitchFamily="2" charset="-122"/>
                  <a:ea typeface="华文隶书" panose="02010800040101010101" pitchFamily="2" charset="-122"/>
                </a:rPr>
                <a:t>•</a:t>
              </a:r>
              <a:r>
                <a:rPr lang="zh-CN" altLang="en-US" sz="3200" dirty="0" smtClean="0">
                  <a:solidFill>
                    <a:srgbClr val="ED7D31"/>
                  </a:solidFill>
                  <a:latin typeface="华文隶书" panose="02010800040101010101" pitchFamily="2" charset="-122"/>
                  <a:ea typeface="华文隶书" panose="02010800040101010101" pitchFamily="2" charset="-122"/>
                </a:rPr>
                <a:t>学习概览</a:t>
              </a:r>
              <a:endParaRPr lang="zh-CN" altLang="en-US" sz="3200" dirty="0">
                <a:solidFill>
                  <a:srgbClr val="ED7D31"/>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821042"/>
            <a:ext cx="11430000" cy="171252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描述男性和女性生殖系统的组成及功能。</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生命观念</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描述人类的生殖过程。</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生命观念</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3</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理解胚胎发育过程中营养物质的获取和废物的排出途径。</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生命观念</a:t>
            </a:r>
            <a:r>
              <a:rPr lang="en-US"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7018974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88" y="209727"/>
            <a:ext cx="11429826" cy="577776"/>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grpSp>
        <p:nvGrpSpPr>
          <p:cNvPr id="20" name="组合 19"/>
          <p:cNvGrpSpPr/>
          <p:nvPr/>
        </p:nvGrpSpPr>
        <p:grpSpPr>
          <a:xfrm>
            <a:off x="3623017" y="103438"/>
            <a:ext cx="5746314" cy="669877"/>
            <a:chOff x="3606630" y="897473"/>
            <a:chExt cx="4749093" cy="669887"/>
          </a:xfrm>
        </p:grpSpPr>
        <p:pic>
          <p:nvPicPr>
            <p:cNvPr id="21" name="图片 20" descr="阴影"/>
            <p:cNvPicPr>
              <a:picLocks noChangeAspect="1"/>
            </p:cNvPicPr>
            <p:nvPr/>
          </p:nvPicPr>
          <p:blipFill>
            <a:blip r:embed="rId3"/>
            <a:stretch>
              <a:fillRect/>
            </a:stretch>
          </p:blipFill>
          <p:spPr>
            <a:xfrm>
              <a:off x="3606630" y="897473"/>
              <a:ext cx="4749093" cy="669887"/>
            </a:xfrm>
            <a:prstGeom prst="rect">
              <a:avLst/>
            </a:prstGeom>
          </p:spPr>
        </p:pic>
        <p:sp>
          <p:nvSpPr>
            <p:cNvPr id="22" name="文本框 21"/>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rgbClr val="ED7D31"/>
                  </a:solidFill>
                  <a:latin typeface="华文隶书" panose="02010800040101010101" pitchFamily="2" charset="-122"/>
                  <a:ea typeface="华文隶书" panose="02010800040101010101" pitchFamily="2" charset="-122"/>
                </a:rPr>
                <a:t>基础</a:t>
              </a:r>
              <a:r>
                <a:rPr lang="en-US" altLang="zh-CN" sz="3200" dirty="0" smtClean="0">
                  <a:solidFill>
                    <a:srgbClr val="ED7D31"/>
                  </a:solidFill>
                  <a:latin typeface="华文隶书" panose="02010800040101010101" pitchFamily="2" charset="-122"/>
                  <a:ea typeface="华文隶书" panose="02010800040101010101" pitchFamily="2" charset="-122"/>
                </a:rPr>
                <a:t>•</a:t>
              </a:r>
              <a:r>
                <a:rPr lang="zh-CN" altLang="en-US" sz="3200" dirty="0" smtClean="0">
                  <a:solidFill>
                    <a:srgbClr val="ED7D31"/>
                  </a:solidFill>
                  <a:latin typeface="华文隶书" panose="02010800040101010101" pitchFamily="2" charset="-122"/>
                  <a:ea typeface="华文隶书" panose="02010800040101010101" pitchFamily="2" charset="-122"/>
                </a:rPr>
                <a:t>自主预习</a:t>
              </a:r>
              <a:endParaRPr lang="zh-CN" altLang="en-US" sz="3200" dirty="0">
                <a:solidFill>
                  <a:srgbClr val="ED7D31"/>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994033"/>
            <a:ext cx="11430000" cy="1772793"/>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zh-CN" altLang="zh-CN" dirty="0">
                <a:solidFill>
                  <a:srgbClr val="000000"/>
                </a:solidFill>
                <a:ea typeface="方正兰亭中粗黑简体"/>
                <a:cs typeface="Times New Roman" panose="02020603050405020304" pitchFamily="18" charset="0"/>
              </a:rPr>
              <a:t>基础知识梳理</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ea typeface="方正兰亭中黑_GBK"/>
                <a:cs typeface="Times New Roman" panose="02020603050405020304" pitchFamily="18" charset="0"/>
              </a:rPr>
              <a:t>一　</a:t>
            </a:r>
            <a:r>
              <a:rPr lang="zh-CN" altLang="zh-CN" dirty="0">
                <a:solidFill>
                  <a:srgbClr val="000000"/>
                </a:solidFill>
                <a:latin typeface="NEU-BZ-S92"/>
                <a:ea typeface="方正兰亭中黑_GBK"/>
                <a:cs typeface="Times New Roman" panose="02020603050405020304" pitchFamily="18" charset="0"/>
              </a:rPr>
              <a:t>生殖系统</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smtClean="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男性生殖系统</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312653554"/>
              </p:ext>
            </p:extLst>
          </p:nvPr>
        </p:nvGraphicFramePr>
        <p:xfrm>
          <a:off x="444509" y="2766826"/>
          <a:ext cx="11302983" cy="2976540"/>
        </p:xfrm>
        <a:graphic>
          <a:graphicData uri="http://schemas.openxmlformats.org/presentationml/2006/ole">
            <mc:AlternateContent xmlns:mc="http://schemas.openxmlformats.org/markup-compatibility/2006">
              <mc:Choice xmlns:v="urn:schemas-microsoft-com:vml" Requires="v">
                <p:oleObj spid="_x0000_s1038" name="文档" r:id="rId4" imgW="4521193" imgH="1190616" progId="Word.Document.12">
                  <p:embed/>
                </p:oleObj>
              </mc:Choice>
              <mc:Fallback>
                <p:oleObj name="文档" r:id="rId4" imgW="4521193" imgH="1190616" progId="Word.Document.12">
                  <p:embed/>
                  <p:pic>
                    <p:nvPicPr>
                      <p:cNvPr id="0" name=""/>
                      <p:cNvPicPr/>
                      <p:nvPr/>
                    </p:nvPicPr>
                    <p:blipFill>
                      <a:blip r:embed="rId5"/>
                      <a:stretch>
                        <a:fillRect/>
                      </a:stretch>
                    </p:blipFill>
                    <p:spPr>
                      <a:xfrm>
                        <a:off x="444509" y="2766826"/>
                        <a:ext cx="11302983" cy="2976540"/>
                      </a:xfrm>
                      <a:prstGeom prst="rect">
                        <a:avLst/>
                      </a:prstGeom>
                    </p:spPr>
                  </p:pic>
                </p:oleObj>
              </mc:Fallback>
            </mc:AlternateContent>
          </a:graphicData>
        </a:graphic>
      </p:graphicFrame>
      <p:pic>
        <p:nvPicPr>
          <p:cNvPr id="17" name="图片 16"/>
          <p:cNvPicPr/>
          <p:nvPr/>
        </p:nvPicPr>
        <p:blipFill>
          <a:blip r:embed="rId6">
            <a:clrChange>
              <a:clrFrom>
                <a:srgbClr val="FFFFFF"/>
              </a:clrFrom>
              <a:clrTo>
                <a:srgbClr val="FFFFFF">
                  <a:alpha val="0"/>
                </a:srgbClr>
              </a:clrTo>
            </a:clrChange>
          </a:blip>
          <a:stretch>
            <a:fillRect/>
          </a:stretch>
        </p:blipFill>
        <p:spPr>
          <a:xfrm>
            <a:off x="611698" y="3137717"/>
            <a:ext cx="394278" cy="2234757"/>
          </a:xfrm>
          <a:prstGeom prst="rect">
            <a:avLst/>
          </a:prstGeom>
        </p:spPr>
      </p:pic>
      <p:sp>
        <p:nvSpPr>
          <p:cNvPr id="3" name="矩形 2"/>
          <p:cNvSpPr/>
          <p:nvPr/>
        </p:nvSpPr>
        <p:spPr>
          <a:xfrm>
            <a:off x="2755921" y="287610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输送</a:t>
            </a:r>
            <a:endParaRPr lang="zh-CN" altLang="en-US" dirty="0"/>
          </a:p>
        </p:txBody>
      </p:sp>
      <p:sp>
        <p:nvSpPr>
          <p:cNvPr id="4" name="矩形 3"/>
          <p:cNvSpPr/>
          <p:nvPr/>
        </p:nvSpPr>
        <p:spPr>
          <a:xfrm>
            <a:off x="2548103" y="3445925"/>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排出</a:t>
            </a:r>
            <a:endParaRPr lang="zh-CN" altLang="en-US" dirty="0"/>
          </a:p>
        </p:txBody>
      </p:sp>
      <p:sp>
        <p:nvSpPr>
          <p:cNvPr id="6" name="矩形 5"/>
          <p:cNvSpPr/>
          <p:nvPr/>
        </p:nvSpPr>
        <p:spPr>
          <a:xfrm>
            <a:off x="2406724" y="4573526"/>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储存</a:t>
            </a:r>
            <a:endParaRPr lang="zh-CN" altLang="en-US" dirty="0"/>
          </a:p>
        </p:txBody>
      </p:sp>
      <p:sp>
        <p:nvSpPr>
          <p:cNvPr id="14" name="矩形 13"/>
          <p:cNvSpPr/>
          <p:nvPr/>
        </p:nvSpPr>
        <p:spPr>
          <a:xfrm>
            <a:off x="1417452" y="514203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睾丸</a:t>
            </a:r>
            <a:endParaRPr lang="zh-CN" altLang="en-US" dirty="0"/>
          </a:p>
        </p:txBody>
      </p:sp>
      <p:sp>
        <p:nvSpPr>
          <p:cNvPr id="15" name="矩形 14"/>
          <p:cNvSpPr/>
          <p:nvPr/>
        </p:nvSpPr>
        <p:spPr>
          <a:xfrm>
            <a:off x="7400658" y="514203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精子</a:t>
            </a:r>
            <a:endParaRPr lang="zh-CN" altLang="en-US" dirty="0"/>
          </a:p>
        </p:txBody>
      </p:sp>
      <p:sp>
        <p:nvSpPr>
          <p:cNvPr id="16" name="矩形 15"/>
          <p:cNvSpPr/>
          <p:nvPr/>
        </p:nvSpPr>
        <p:spPr>
          <a:xfrm>
            <a:off x="9564857" y="5142037"/>
            <a:ext cx="543739" cy="523220"/>
          </a:xfrm>
          <a:prstGeom prst="rect">
            <a:avLst/>
          </a:prstGeom>
        </p:spPr>
        <p:txBody>
          <a:bodyPr wrap="none">
            <a:spAutoFit/>
          </a:bodyPr>
          <a:lstStyle/>
          <a:p>
            <a:r>
              <a:rPr lang="zh-CN" altLang="zh-CN" dirty="0">
                <a:solidFill>
                  <a:srgbClr val="FF0000"/>
                </a:solidFill>
                <a:cs typeface="Times New Roman" panose="02020603050405020304" pitchFamily="18" charset="0"/>
              </a:rPr>
              <a:t>雄</a:t>
            </a:r>
            <a:endParaRPr lang="zh-CN" altLang="en-US" dirty="0"/>
          </a:p>
        </p:txBody>
      </p:sp>
    </p:spTree>
    <p:extLst>
      <p:ext uri="{BB962C8B-B14F-4D97-AF65-F5344CB8AC3E}">
        <p14:creationId xmlns:p14="http://schemas.microsoft.com/office/powerpoint/2010/main" val="35004810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randombar(horizont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randombar(horizontal)">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randombar(horizontal)">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randombar(horizontal)">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randombar(horizontal)">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14"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86644"/>
            <a:ext cx="2707793" cy="592213"/>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女性生殖系统</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99363992"/>
              </p:ext>
            </p:extLst>
          </p:nvPr>
        </p:nvGraphicFramePr>
        <p:xfrm>
          <a:off x="441325" y="1719263"/>
          <a:ext cx="11291888" cy="2466975"/>
        </p:xfrm>
        <a:graphic>
          <a:graphicData uri="http://schemas.openxmlformats.org/presentationml/2006/ole">
            <mc:AlternateContent xmlns:mc="http://schemas.openxmlformats.org/markup-compatibility/2006">
              <mc:Choice xmlns:v="urn:schemas-microsoft-com:vml" Requires="v">
                <p:oleObj spid="_x0000_s2063" name="文档" r:id="rId3" imgW="4510061" imgH="993219" progId="Word.Document.12">
                  <p:embed/>
                </p:oleObj>
              </mc:Choice>
              <mc:Fallback>
                <p:oleObj name="文档" r:id="rId3" imgW="4510061" imgH="993219" progId="Word.Document.12">
                  <p:embed/>
                  <p:pic>
                    <p:nvPicPr>
                      <p:cNvPr id="0" name=""/>
                      <p:cNvPicPr/>
                      <p:nvPr/>
                    </p:nvPicPr>
                    <p:blipFill>
                      <a:blip r:embed="rId4"/>
                      <a:stretch>
                        <a:fillRect/>
                      </a:stretch>
                    </p:blipFill>
                    <p:spPr>
                      <a:xfrm>
                        <a:off x="441325" y="1719263"/>
                        <a:ext cx="11291888" cy="2466975"/>
                      </a:xfrm>
                      <a:prstGeom prst="rect">
                        <a:avLst/>
                      </a:prstGeom>
                    </p:spPr>
                  </p:pic>
                </p:oleObj>
              </mc:Fallback>
            </mc:AlternateContent>
          </a:graphicData>
        </a:graphic>
      </p:graphicFrame>
      <p:pic>
        <p:nvPicPr>
          <p:cNvPr id="6" name="图片 5"/>
          <p:cNvPicPr/>
          <p:nvPr/>
        </p:nvPicPr>
        <p:blipFill>
          <a:blip r:embed="rId5">
            <a:clrChange>
              <a:clrFrom>
                <a:srgbClr val="FFFFFF"/>
              </a:clrFrom>
              <a:clrTo>
                <a:srgbClr val="FFFFFF">
                  <a:alpha val="0"/>
                </a:srgbClr>
              </a:clrTo>
            </a:clrChange>
          </a:blip>
          <a:stretch>
            <a:fillRect/>
          </a:stretch>
        </p:blipFill>
        <p:spPr>
          <a:xfrm>
            <a:off x="444509" y="1837409"/>
            <a:ext cx="394278" cy="2234757"/>
          </a:xfrm>
          <a:prstGeom prst="rect">
            <a:avLst/>
          </a:prstGeom>
        </p:spPr>
      </p:pic>
      <p:sp>
        <p:nvSpPr>
          <p:cNvPr id="3" name="矩形 2"/>
          <p:cNvSpPr/>
          <p:nvPr/>
        </p:nvSpPr>
        <p:spPr>
          <a:xfrm>
            <a:off x="2474169" y="1858191"/>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输送</a:t>
            </a:r>
            <a:endParaRPr lang="zh-CN" altLang="en-US" dirty="0"/>
          </a:p>
        </p:txBody>
      </p:sp>
      <p:sp>
        <p:nvSpPr>
          <p:cNvPr id="4" name="矩形 3"/>
          <p:cNvSpPr/>
          <p:nvPr/>
        </p:nvSpPr>
        <p:spPr>
          <a:xfrm>
            <a:off x="1293881" y="243156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卵巢</a:t>
            </a:r>
            <a:endParaRPr lang="zh-CN" altLang="en-US" dirty="0"/>
          </a:p>
        </p:txBody>
      </p:sp>
      <p:sp>
        <p:nvSpPr>
          <p:cNvPr id="7" name="矩形 6"/>
          <p:cNvSpPr/>
          <p:nvPr/>
        </p:nvSpPr>
        <p:spPr>
          <a:xfrm>
            <a:off x="7345812" y="2433499"/>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卵细胞</a:t>
            </a:r>
            <a:endParaRPr lang="zh-CN" altLang="en-US" dirty="0"/>
          </a:p>
        </p:txBody>
      </p:sp>
      <p:sp>
        <p:nvSpPr>
          <p:cNvPr id="8" name="矩形 7"/>
          <p:cNvSpPr/>
          <p:nvPr/>
        </p:nvSpPr>
        <p:spPr>
          <a:xfrm>
            <a:off x="9846630" y="2439921"/>
            <a:ext cx="543739" cy="523220"/>
          </a:xfrm>
          <a:prstGeom prst="rect">
            <a:avLst/>
          </a:prstGeom>
        </p:spPr>
        <p:txBody>
          <a:bodyPr wrap="none">
            <a:spAutoFit/>
          </a:bodyPr>
          <a:lstStyle/>
          <a:p>
            <a:r>
              <a:rPr lang="zh-CN" altLang="zh-CN" dirty="0">
                <a:solidFill>
                  <a:srgbClr val="FF0000"/>
                </a:solidFill>
                <a:cs typeface="Times New Roman" panose="02020603050405020304" pitchFamily="18" charset="0"/>
              </a:rPr>
              <a:t>雌</a:t>
            </a:r>
            <a:endParaRPr lang="zh-CN" altLang="en-US" dirty="0"/>
          </a:p>
        </p:txBody>
      </p:sp>
      <p:sp>
        <p:nvSpPr>
          <p:cNvPr id="9" name="矩形 8"/>
          <p:cNvSpPr/>
          <p:nvPr/>
        </p:nvSpPr>
        <p:spPr>
          <a:xfrm>
            <a:off x="1293880" y="2984946"/>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子宫</a:t>
            </a:r>
            <a:endParaRPr lang="zh-CN" altLang="en-US" dirty="0"/>
          </a:p>
        </p:txBody>
      </p:sp>
      <p:sp>
        <p:nvSpPr>
          <p:cNvPr id="10" name="矩形 9"/>
          <p:cNvSpPr/>
          <p:nvPr/>
        </p:nvSpPr>
        <p:spPr>
          <a:xfrm>
            <a:off x="1161705" y="3554419"/>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阴道</a:t>
            </a:r>
            <a:endParaRPr lang="zh-CN" altLang="en-US" dirty="0"/>
          </a:p>
        </p:txBody>
      </p:sp>
    </p:spTree>
    <p:extLst>
      <p:ext uri="{BB962C8B-B14F-4D97-AF65-F5344CB8AC3E}">
        <p14:creationId xmlns:p14="http://schemas.microsoft.com/office/powerpoint/2010/main" val="1051738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48480"/>
            <a:ext cx="11430000" cy="339298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兰亭中黑_GBK"/>
                <a:cs typeface="Times New Roman" panose="02020603050405020304" pitchFamily="18" charset="0"/>
              </a:rPr>
              <a:t>二　</a:t>
            </a:r>
            <a:r>
              <a:rPr lang="zh-CN" altLang="zh-CN" dirty="0">
                <a:solidFill>
                  <a:srgbClr val="000000"/>
                </a:solidFill>
                <a:latin typeface="NEU-BZ-S92"/>
                <a:ea typeface="方正兰亭中黑_GBK"/>
                <a:cs typeface="Times New Roman" panose="02020603050405020304" pitchFamily="18" charset="0"/>
              </a:rPr>
              <a:t>生殖过程</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生殖细胞的产生和受精</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睾丸产生的</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和卵巢产生的</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都是生殖细胞</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它们分别含有男性和女性的遗传物质。含有精子的精液进入阴道后</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精子游动进入</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进而进入</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内与卵细胞相遇。一个成熟的卵细胞只能接受一个精子</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两者结合形成</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a:cs typeface="Times New Roman" panose="02020603050405020304" pitchFamily="18" charset="0"/>
            </a:endParaRPr>
          </a:p>
        </p:txBody>
      </p:sp>
      <p:sp>
        <p:nvSpPr>
          <p:cNvPr id="3" name="矩形 2"/>
          <p:cNvSpPr/>
          <p:nvPr/>
        </p:nvSpPr>
        <p:spPr>
          <a:xfrm>
            <a:off x="2735140" y="2011359"/>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精子</a:t>
            </a:r>
            <a:endParaRPr lang="zh-CN" altLang="en-US" dirty="0"/>
          </a:p>
        </p:txBody>
      </p:sp>
      <p:sp>
        <p:nvSpPr>
          <p:cNvPr id="4" name="矩形 3"/>
          <p:cNvSpPr/>
          <p:nvPr/>
        </p:nvSpPr>
        <p:spPr>
          <a:xfrm>
            <a:off x="6628839" y="2011359"/>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卵细胞</a:t>
            </a:r>
            <a:endParaRPr lang="zh-CN" altLang="en-US" dirty="0"/>
          </a:p>
        </p:txBody>
      </p:sp>
      <p:sp>
        <p:nvSpPr>
          <p:cNvPr id="5" name="矩形 4"/>
          <p:cNvSpPr/>
          <p:nvPr/>
        </p:nvSpPr>
        <p:spPr>
          <a:xfrm>
            <a:off x="1082985" y="312582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子宫</a:t>
            </a:r>
            <a:endParaRPr lang="zh-CN" altLang="en-US" dirty="0"/>
          </a:p>
        </p:txBody>
      </p:sp>
      <p:sp>
        <p:nvSpPr>
          <p:cNvPr id="6" name="矩形 5"/>
          <p:cNvSpPr/>
          <p:nvPr/>
        </p:nvSpPr>
        <p:spPr>
          <a:xfrm>
            <a:off x="3844076" y="3125827"/>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输卵管</a:t>
            </a:r>
            <a:endParaRPr lang="zh-CN" altLang="en-US" dirty="0"/>
          </a:p>
        </p:txBody>
      </p:sp>
      <p:sp>
        <p:nvSpPr>
          <p:cNvPr id="7" name="矩形 6"/>
          <p:cNvSpPr/>
          <p:nvPr/>
        </p:nvSpPr>
        <p:spPr>
          <a:xfrm>
            <a:off x="5074787" y="3673252"/>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受精卵</a:t>
            </a:r>
            <a:endParaRPr lang="zh-CN" altLang="en-US" dirty="0"/>
          </a:p>
        </p:txBody>
      </p:sp>
    </p:spTree>
    <p:extLst>
      <p:ext uri="{BB962C8B-B14F-4D97-AF65-F5344CB8AC3E}">
        <p14:creationId xmlns:p14="http://schemas.microsoft.com/office/powerpoint/2010/main" val="4001908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6367"/>
            <a:ext cx="11430000" cy="681417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胚胎的发育</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受精卵不断进行</a:t>
            </a:r>
            <a:r>
              <a:rPr lang="zh-CN" altLang="zh-CN" u="sng" dirty="0">
                <a:solidFill>
                  <a:srgbClr val="000000"/>
                </a:solidFill>
                <a:uFill>
                  <a:solidFill>
                    <a:srgbClr val="000000"/>
                  </a:solidFill>
                </a:uFill>
                <a:cs typeface="Times New Roman" panose="02020603050405020304" pitchFamily="18" charset="0"/>
              </a:rPr>
              <a:t>　　　</a:t>
            </a:r>
            <a:r>
              <a:rPr lang="en-US" altLang="zh-CN" u="sng" dirty="0" smtClean="0">
                <a:solidFill>
                  <a:srgbClr val="000000"/>
                </a:solidFill>
                <a:uFill>
                  <a:solidFill>
                    <a:srgbClr val="000000"/>
                  </a:solidFill>
                </a:uFill>
                <a:cs typeface="Times New Roman" panose="02020603050405020304" pitchFamily="18" charset="0"/>
              </a:rPr>
              <a:t>   </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逐渐发育成</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并移动</a:t>
            </a:r>
            <a:r>
              <a:rPr lang="zh-CN" altLang="zh-CN" dirty="0" smtClean="0">
                <a:solidFill>
                  <a:srgbClr val="000000"/>
                </a:solidFill>
                <a:cs typeface="Times New Roman" panose="02020603050405020304" pitchFamily="18" charset="0"/>
              </a:rPr>
              <a:t>到</a:t>
            </a: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中</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最终植入</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在</a:t>
            </a:r>
            <a:r>
              <a:rPr lang="zh-CN" altLang="zh-CN" dirty="0" smtClean="0">
                <a:solidFill>
                  <a:srgbClr val="000000"/>
                </a:solidFill>
                <a:cs typeface="Times New Roman" panose="02020603050405020304" pitchFamily="18" charset="0"/>
              </a:rPr>
              <a:t>子宫内膜</a:t>
            </a:r>
            <a:r>
              <a:rPr lang="zh-CN" altLang="en-US" dirty="0">
                <a:solidFill>
                  <a:srgbClr val="000000"/>
                </a:solidFill>
                <a:cs typeface="Times New Roman" panose="02020603050405020304" pitchFamily="18" charset="0"/>
              </a:rPr>
              <a:t>中</a:t>
            </a:r>
            <a:r>
              <a:rPr lang="en-US" altLang="zh-CN" dirty="0" smtClean="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胚泡中的细胞继续进行分裂和</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逐渐发育</a:t>
            </a:r>
            <a:r>
              <a:rPr lang="zh-CN" altLang="zh-CN" dirty="0" smtClean="0">
                <a:solidFill>
                  <a:srgbClr val="000000"/>
                </a:solidFill>
                <a:cs typeface="Times New Roman" panose="02020603050405020304" pitchFamily="18" charset="0"/>
              </a:rPr>
              <a:t>成</a:t>
            </a: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u="sng" dirty="0">
                <a:solidFill>
                  <a:srgbClr val="000000"/>
                </a:solidFill>
                <a:uFill>
                  <a:solidFill>
                    <a:srgbClr val="000000"/>
                  </a:solidFill>
                </a:uFill>
                <a:cs typeface="Times New Roman" panose="02020603050405020304" pitchFamily="18" charset="0"/>
              </a:rPr>
              <a:t>　</a:t>
            </a:r>
            <a:r>
              <a:rPr lang="zh-CN" altLang="zh-CN" u="sng" dirty="0" smtClean="0">
                <a:solidFill>
                  <a:srgbClr val="000000"/>
                </a:solidFill>
                <a:uFill>
                  <a:solidFill>
                    <a:srgbClr val="000000"/>
                  </a:solidFill>
                </a:uFill>
                <a:cs typeface="Times New Roman" panose="02020603050405020304" pitchFamily="18" charset="0"/>
              </a:rPr>
              <a:t>　</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在</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周左右时发育成胎儿</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已经呈现出人的形态。</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(3)</a:t>
            </a:r>
            <a:r>
              <a:rPr lang="zh-CN" altLang="zh-CN" dirty="0">
                <a:solidFill>
                  <a:srgbClr val="000000"/>
                </a:solidFill>
                <a:cs typeface="Times New Roman" panose="02020603050405020304" pitchFamily="18" charset="0"/>
              </a:rPr>
              <a:t>胎儿生活在</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内的液体</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羊水中</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通过</a:t>
            </a:r>
            <a:r>
              <a:rPr lang="zh-CN" altLang="zh-CN" u="sng" dirty="0">
                <a:solidFill>
                  <a:srgbClr val="000000"/>
                </a:solidFill>
                <a:uFill>
                  <a:solidFill>
                    <a:srgbClr val="000000"/>
                  </a:solidFill>
                </a:uFill>
                <a:cs typeface="Times New Roman" panose="02020603050405020304" pitchFamily="18" charset="0"/>
              </a:rPr>
              <a:t>　　　　</a:t>
            </a:r>
            <a:r>
              <a:rPr lang="zh-CN" altLang="zh-CN" dirty="0" smtClean="0">
                <a:solidFill>
                  <a:srgbClr val="000000"/>
                </a:solidFill>
                <a:cs typeface="Times New Roman" panose="02020603050405020304" pitchFamily="18" charset="0"/>
              </a:rPr>
              <a:t>、</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从母体获得所需要的</a:t>
            </a:r>
            <a:r>
              <a:rPr lang="zh-CN" altLang="zh-CN" u="sng" dirty="0">
                <a:solidFill>
                  <a:srgbClr val="000000"/>
                </a:solidFill>
                <a:uFill>
                  <a:solidFill>
                    <a:srgbClr val="000000"/>
                  </a:solidFill>
                </a:uFill>
                <a:cs typeface="Times New Roman" panose="02020603050405020304" pitchFamily="18" charset="0"/>
              </a:rPr>
              <a:t>　　　　　</a:t>
            </a:r>
            <a:r>
              <a:rPr lang="zh-CN" altLang="zh-CN" dirty="0" smtClean="0">
                <a:solidFill>
                  <a:srgbClr val="000000"/>
                </a:solidFill>
                <a:cs typeface="Times New Roman" panose="02020603050405020304" pitchFamily="18" charset="0"/>
              </a:rPr>
              <a:t>和</a:t>
            </a:r>
            <a:r>
              <a:rPr lang="zh-CN" altLang="zh-CN" u="sng" dirty="0">
                <a:solidFill>
                  <a:srgbClr val="000000"/>
                </a:solidFill>
                <a:uFill>
                  <a:solidFill>
                    <a:srgbClr val="000000"/>
                  </a:solidFill>
                </a:uFill>
                <a:cs typeface="Times New Roman" panose="02020603050405020304" pitchFamily="18" charset="0"/>
              </a:rPr>
              <a:t>　　　</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胎儿产生</a:t>
            </a:r>
            <a:r>
              <a:rPr lang="zh-CN" altLang="zh-CN" dirty="0" smtClean="0">
                <a:solidFill>
                  <a:srgbClr val="000000"/>
                </a:solidFill>
                <a:cs typeface="Times New Roman" panose="02020603050405020304" pitchFamily="18" charset="0"/>
              </a:rPr>
              <a:t>的</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及其他代谢废物</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通过脐带、胎盘经母体排出。</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3</a:t>
            </a:r>
            <a:r>
              <a:rPr lang="en-US" altLang="zh-CN" dirty="0">
                <a:solidFill>
                  <a:srgbClr val="000000"/>
                </a:solidFill>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分娩</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一般来说</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从形成受精卵开始到第</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周</a:t>
            </a:r>
            <a:r>
              <a:rPr lang="en-US" altLang="zh-CN" dirty="0">
                <a:solidFill>
                  <a:srgbClr val="000000"/>
                </a:solidFill>
                <a:cs typeface="Times New Roman" panose="02020603050405020304" pitchFamily="18" charset="0"/>
              </a:rPr>
              <a:t>(266</a:t>
            </a:r>
            <a:r>
              <a:rPr lang="zh-CN" altLang="zh-CN" dirty="0">
                <a:solidFill>
                  <a:srgbClr val="000000"/>
                </a:solidFill>
                <a:cs typeface="Times New Roman" panose="02020603050405020304" pitchFamily="18" charset="0"/>
              </a:rPr>
              <a:t>天</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时</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胎儿就发育成熟了。成熟的</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和</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从母体的子宫经阴道产出</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这个过程叫作分娩。分娩意味着新生儿的诞生。</a:t>
            </a:r>
            <a:endParaRPr lang="zh-CN" altLang="zh-CN" dirty="0">
              <a:solidFill>
                <a:srgbClr val="000000"/>
              </a:solidFill>
              <a:effectLst/>
              <a:latin typeface="NEU-BZ-S92"/>
              <a:ea typeface="方正书宋_GBK"/>
              <a:cs typeface="Times New Roman" panose="02020603050405020304" pitchFamily="18" charset="0"/>
            </a:endParaRPr>
          </a:p>
        </p:txBody>
      </p:sp>
      <p:sp>
        <p:nvSpPr>
          <p:cNvPr id="3" name="矩形 2"/>
          <p:cNvSpPr/>
          <p:nvPr/>
        </p:nvSpPr>
        <p:spPr>
          <a:xfrm>
            <a:off x="3387434" y="657119"/>
            <a:ext cx="2698175" cy="523220"/>
          </a:xfrm>
          <a:prstGeom prst="rect">
            <a:avLst/>
          </a:prstGeom>
        </p:spPr>
        <p:txBody>
          <a:bodyPr wrap="none">
            <a:spAutoFit/>
          </a:bodyPr>
          <a:lstStyle/>
          <a:p>
            <a:r>
              <a:rPr lang="zh-CN" altLang="zh-CN" dirty="0">
                <a:solidFill>
                  <a:srgbClr val="FF0000"/>
                </a:solidFill>
                <a:cs typeface="Times New Roman" panose="02020603050405020304" pitchFamily="18" charset="0"/>
              </a:rPr>
              <a:t>细胞分裂和分化</a:t>
            </a:r>
            <a:endParaRPr lang="zh-CN" altLang="en-US" dirty="0"/>
          </a:p>
        </p:txBody>
      </p:sp>
      <p:sp>
        <p:nvSpPr>
          <p:cNvPr id="4" name="矩形 3"/>
          <p:cNvSpPr/>
          <p:nvPr/>
        </p:nvSpPr>
        <p:spPr>
          <a:xfrm>
            <a:off x="8434553" y="657119"/>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胚泡</a:t>
            </a:r>
            <a:endParaRPr lang="zh-CN" altLang="en-US" dirty="0"/>
          </a:p>
        </p:txBody>
      </p:sp>
      <p:sp>
        <p:nvSpPr>
          <p:cNvPr id="5" name="矩形 4"/>
          <p:cNvSpPr/>
          <p:nvPr/>
        </p:nvSpPr>
        <p:spPr>
          <a:xfrm>
            <a:off x="740086" y="1221903"/>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子宫</a:t>
            </a:r>
            <a:endParaRPr lang="zh-CN" altLang="en-US" dirty="0"/>
          </a:p>
        </p:txBody>
      </p:sp>
      <p:sp>
        <p:nvSpPr>
          <p:cNvPr id="6" name="矩形 5"/>
          <p:cNvSpPr/>
          <p:nvPr/>
        </p:nvSpPr>
        <p:spPr>
          <a:xfrm>
            <a:off x="4326686" y="1221903"/>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子宫内膜</a:t>
            </a:r>
            <a:endParaRPr lang="zh-CN" altLang="en-US" dirty="0"/>
          </a:p>
        </p:txBody>
      </p:sp>
      <p:sp>
        <p:nvSpPr>
          <p:cNvPr id="7" name="矩形 6"/>
          <p:cNvSpPr/>
          <p:nvPr/>
        </p:nvSpPr>
        <p:spPr>
          <a:xfrm>
            <a:off x="7962365" y="1776990"/>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分化</a:t>
            </a:r>
            <a:endParaRPr lang="zh-CN" altLang="en-US" dirty="0"/>
          </a:p>
        </p:txBody>
      </p:sp>
      <p:sp>
        <p:nvSpPr>
          <p:cNvPr id="8" name="矩形 7"/>
          <p:cNvSpPr/>
          <p:nvPr/>
        </p:nvSpPr>
        <p:spPr>
          <a:xfrm>
            <a:off x="563440" y="2335484"/>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胚胎</a:t>
            </a:r>
            <a:endParaRPr lang="zh-CN" altLang="en-US" dirty="0"/>
          </a:p>
        </p:txBody>
      </p:sp>
      <p:sp>
        <p:nvSpPr>
          <p:cNvPr id="9" name="矩形 8"/>
          <p:cNvSpPr/>
          <p:nvPr/>
        </p:nvSpPr>
        <p:spPr>
          <a:xfrm>
            <a:off x="2360208" y="2356266"/>
            <a:ext cx="364202" cy="523220"/>
          </a:xfrm>
          <a:prstGeom prst="rect">
            <a:avLst/>
          </a:prstGeom>
        </p:spPr>
        <p:txBody>
          <a:bodyPr wrap="none">
            <a:spAutoFit/>
          </a:bodyPr>
          <a:lstStyle/>
          <a:p>
            <a:r>
              <a:rPr lang="en-US" altLang="zh-CN" dirty="0">
                <a:solidFill>
                  <a:srgbClr val="FF0000"/>
                </a:solidFill>
              </a:rPr>
              <a:t>8</a:t>
            </a:r>
            <a:endParaRPr lang="zh-CN" altLang="en-US" dirty="0"/>
          </a:p>
        </p:txBody>
      </p:sp>
      <p:sp>
        <p:nvSpPr>
          <p:cNvPr id="10" name="矩形 9"/>
          <p:cNvSpPr/>
          <p:nvPr/>
        </p:nvSpPr>
        <p:spPr>
          <a:xfrm>
            <a:off x="3109213" y="2888278"/>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子宫</a:t>
            </a:r>
            <a:endParaRPr lang="zh-CN" altLang="en-US" dirty="0"/>
          </a:p>
        </p:txBody>
      </p:sp>
      <p:sp>
        <p:nvSpPr>
          <p:cNvPr id="11" name="矩形 10"/>
          <p:cNvSpPr/>
          <p:nvPr/>
        </p:nvSpPr>
        <p:spPr>
          <a:xfrm>
            <a:off x="8678739" y="2888278"/>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胎盘</a:t>
            </a:r>
            <a:endParaRPr lang="zh-CN" altLang="en-US" dirty="0"/>
          </a:p>
        </p:txBody>
      </p:sp>
      <p:sp>
        <p:nvSpPr>
          <p:cNvPr id="12" name="矩形 11"/>
          <p:cNvSpPr/>
          <p:nvPr/>
        </p:nvSpPr>
        <p:spPr>
          <a:xfrm>
            <a:off x="10310112" y="2888278"/>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脐带</a:t>
            </a:r>
            <a:endParaRPr lang="zh-CN" altLang="en-US" dirty="0"/>
          </a:p>
        </p:txBody>
      </p:sp>
      <p:sp>
        <p:nvSpPr>
          <p:cNvPr id="13" name="矩形 12"/>
          <p:cNvSpPr/>
          <p:nvPr/>
        </p:nvSpPr>
        <p:spPr>
          <a:xfrm>
            <a:off x="3397825" y="3433723"/>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营养物质</a:t>
            </a:r>
            <a:endParaRPr lang="zh-CN" altLang="en-US" dirty="0"/>
          </a:p>
        </p:txBody>
      </p:sp>
      <p:sp>
        <p:nvSpPr>
          <p:cNvPr id="14" name="矩形 13"/>
          <p:cNvSpPr/>
          <p:nvPr/>
        </p:nvSpPr>
        <p:spPr>
          <a:xfrm>
            <a:off x="5741002" y="3433723"/>
            <a:ext cx="543739" cy="523220"/>
          </a:xfrm>
          <a:prstGeom prst="rect">
            <a:avLst/>
          </a:prstGeom>
        </p:spPr>
        <p:txBody>
          <a:bodyPr wrap="none">
            <a:spAutoFit/>
          </a:bodyPr>
          <a:lstStyle/>
          <a:p>
            <a:r>
              <a:rPr lang="zh-CN" altLang="zh-CN" dirty="0">
                <a:solidFill>
                  <a:srgbClr val="FF0000"/>
                </a:solidFill>
                <a:cs typeface="Times New Roman" panose="02020603050405020304" pitchFamily="18" charset="0"/>
              </a:rPr>
              <a:t>氧</a:t>
            </a:r>
            <a:endParaRPr lang="zh-CN" altLang="en-US" dirty="0"/>
          </a:p>
        </p:txBody>
      </p:sp>
      <p:sp>
        <p:nvSpPr>
          <p:cNvPr id="15" name="矩形 14"/>
          <p:cNvSpPr/>
          <p:nvPr/>
        </p:nvSpPr>
        <p:spPr>
          <a:xfrm>
            <a:off x="8823026" y="3433723"/>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二氧化碳</a:t>
            </a:r>
            <a:endParaRPr lang="zh-CN" altLang="en-US" dirty="0"/>
          </a:p>
        </p:txBody>
      </p:sp>
      <p:sp>
        <p:nvSpPr>
          <p:cNvPr id="16" name="矩形 15"/>
          <p:cNvSpPr/>
          <p:nvPr/>
        </p:nvSpPr>
        <p:spPr>
          <a:xfrm>
            <a:off x="5623818" y="5132792"/>
            <a:ext cx="543739" cy="523220"/>
          </a:xfrm>
          <a:prstGeom prst="rect">
            <a:avLst/>
          </a:prstGeom>
        </p:spPr>
        <p:txBody>
          <a:bodyPr wrap="none">
            <a:spAutoFit/>
          </a:bodyPr>
          <a:lstStyle/>
          <a:p>
            <a:r>
              <a:rPr lang="en-US" altLang="zh-CN" dirty="0">
                <a:solidFill>
                  <a:srgbClr val="FF0000"/>
                </a:solidFill>
              </a:rPr>
              <a:t>38</a:t>
            </a:r>
            <a:endParaRPr lang="zh-CN" altLang="en-US" dirty="0"/>
          </a:p>
        </p:txBody>
      </p:sp>
      <p:sp>
        <p:nvSpPr>
          <p:cNvPr id="17" name="矩形 16"/>
          <p:cNvSpPr/>
          <p:nvPr/>
        </p:nvSpPr>
        <p:spPr>
          <a:xfrm>
            <a:off x="1966212" y="5656012"/>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胎儿</a:t>
            </a:r>
            <a:endParaRPr lang="zh-CN" altLang="en-US" dirty="0"/>
          </a:p>
        </p:txBody>
      </p:sp>
      <p:sp>
        <p:nvSpPr>
          <p:cNvPr id="18" name="矩形 17"/>
          <p:cNvSpPr/>
          <p:nvPr/>
        </p:nvSpPr>
        <p:spPr>
          <a:xfrm>
            <a:off x="4105580" y="5657455"/>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胎盘</a:t>
            </a:r>
            <a:endParaRPr lang="zh-CN" altLang="en-US" dirty="0"/>
          </a:p>
        </p:txBody>
      </p:sp>
    </p:spTree>
    <p:extLst>
      <p:ext uri="{BB962C8B-B14F-4D97-AF65-F5344CB8AC3E}">
        <p14:creationId xmlns:p14="http://schemas.microsoft.com/office/powerpoint/2010/main" val="23124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randombar(horizont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randombar(horizontal)">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randombar(horizontal)">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randombar(horizontal)">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randombar(horizontal)">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randombar(horizontal)">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14" presetClass="entr" presetSubtype="10"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randombar(horizontal)">
                                      <p:cBhvr>
                                        <p:cTn id="72" dur="500"/>
                                        <p:tgtEl>
                                          <p:spTgt spid="16"/>
                                        </p:tgtEl>
                                      </p:cBhvr>
                                    </p:animEffect>
                                  </p:childTnLst>
                                </p:cTn>
                              </p:par>
                            </p:childTnLst>
                          </p:cTn>
                        </p:par>
                      </p:childTnLst>
                    </p:cTn>
                  </p:par>
                  <p:par>
                    <p:cTn id="73" fill="hold">
                      <p:stCondLst>
                        <p:cond delay="indefinite"/>
                      </p:stCondLst>
                      <p:childTnLst>
                        <p:par>
                          <p:cTn id="74" fill="hold">
                            <p:stCondLst>
                              <p:cond delay="0"/>
                            </p:stCondLst>
                            <p:childTnLst>
                              <p:par>
                                <p:cTn id="75" presetID="14" presetClass="entr" presetSubtype="10"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randombar(horizontal)">
                                      <p:cBhvr>
                                        <p:cTn id="77" dur="500"/>
                                        <p:tgtEl>
                                          <p:spTgt spid="17"/>
                                        </p:tgtEl>
                                      </p:cBhvr>
                                    </p:animEffect>
                                  </p:childTnLst>
                                </p:cTn>
                              </p:par>
                            </p:childTnLst>
                          </p:cTn>
                        </p:par>
                      </p:childTnLst>
                    </p:cTn>
                  </p:par>
                  <p:par>
                    <p:cTn id="78" fill="hold">
                      <p:stCondLst>
                        <p:cond delay="indefinite"/>
                      </p:stCondLst>
                      <p:childTnLst>
                        <p:par>
                          <p:cTn id="79" fill="hold">
                            <p:stCondLst>
                              <p:cond delay="0"/>
                            </p:stCondLst>
                            <p:childTnLst>
                              <p:par>
                                <p:cTn id="80" presetID="14" presetClass="entr" presetSubtype="10" fill="hold" grpId="0"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randombar(horizontal)">
                                      <p:cBhvr>
                                        <p:cTn id="8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43766"/>
            <a:ext cx="11430000" cy="5922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正黑简体"/>
                <a:cs typeface="Times New Roman" panose="02020603050405020304" pitchFamily="18" charset="0"/>
              </a:rPr>
              <a:t>微思考</a:t>
            </a: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有人说</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新生儿就是新生命的起点</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这种说法正确吗</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为什么</a:t>
            </a:r>
            <a:r>
              <a:rPr lang="en-US" altLang="zh-CN" dirty="0" smtClean="0">
                <a:solidFill>
                  <a:srgbClr val="000000"/>
                </a:solidFill>
                <a:cs typeface="Times New Roman" panose="02020603050405020304" pitchFamily="18" charset="0"/>
              </a:rPr>
              <a:t>? </a:t>
            </a:r>
            <a:endParaRPr lang="zh-CN" altLang="zh-CN" dirty="0">
              <a:solidFill>
                <a:srgbClr val="000000"/>
              </a:solidFill>
              <a:effectLst/>
              <a:latin typeface="NEU-BZ-S92"/>
              <a:ea typeface="方正书宋_GBK"/>
              <a:cs typeface="Times New Roman" panose="02020603050405020304" pitchFamily="18" charset="0"/>
            </a:endParaRPr>
          </a:p>
        </p:txBody>
      </p:sp>
      <p:sp>
        <p:nvSpPr>
          <p:cNvPr id="3" name="矩形 2"/>
          <p:cNvSpPr>
            <a:spLocks noChangeAspect="1"/>
          </p:cNvSpPr>
          <p:nvPr/>
        </p:nvSpPr>
        <p:spPr>
          <a:xfrm>
            <a:off x="381000" y="1588465"/>
            <a:ext cx="11430000" cy="5922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正黑简体"/>
                <a:cs typeface="Times New Roman" panose="02020603050405020304" pitchFamily="18" charset="0"/>
              </a:rPr>
              <a:t>微思考</a:t>
            </a: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为什么有的双胞胎长得几乎一模一样</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有的相似度却不高呢</a:t>
            </a:r>
            <a:r>
              <a:rPr lang="en-US" altLang="zh-CN" dirty="0" smtClean="0">
                <a:solidFill>
                  <a:srgbClr val="000000"/>
                </a:solidFill>
                <a:cs typeface="Times New Roman" panose="02020603050405020304" pitchFamily="18" charset="0"/>
              </a:rPr>
              <a:t>? </a:t>
            </a:r>
            <a:endParaRPr lang="zh-CN" altLang="zh-CN" dirty="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381000" y="935979"/>
            <a:ext cx="6478055" cy="652486"/>
          </a:xfrm>
          <a:prstGeom prst="rect">
            <a:avLst/>
          </a:prstGeom>
        </p:spPr>
        <p:txBody>
          <a:bodyPr wrap="none">
            <a:spAutoFit/>
          </a:bodyPr>
          <a:lstStyle/>
          <a:p>
            <a:pPr>
              <a:lnSpc>
                <a:spcPct val="13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不正确。受精卵是新生命的起点</a:t>
            </a:r>
            <a:r>
              <a:rPr lang="zh-CN" altLang="zh-CN" dirty="0" smtClean="0">
                <a:solidFill>
                  <a:srgbClr val="000000"/>
                </a:solidFill>
                <a:ea typeface="楷体" panose="02010609060101010101" pitchFamily="49" charset="-122"/>
                <a:cs typeface="Times New Roman" panose="02020603050405020304" pitchFamily="18" charset="0"/>
              </a:rPr>
              <a:t>。</a:t>
            </a:r>
            <a:r>
              <a:rPr lang="en-US" altLang="zh-CN" dirty="0" smtClean="0">
                <a:solidFill>
                  <a:srgbClr val="000000"/>
                </a:solidFill>
                <a:ea typeface="楷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381000" y="2180678"/>
            <a:ext cx="11430000" cy="339298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双胞胎的产生有两种情况</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ea typeface="楷体" panose="02010609060101010101" pitchFamily="49" charset="-122"/>
                <a:cs typeface="Times New Roman" panose="02020603050405020304" pitchFamily="18" charset="0"/>
              </a:rPr>
              <a:t>同卵双生</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即受精卵在卵裂时</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由于自身或者外界某些随机性因素而一分为二</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从而形成两个可以独立发育的相同的胚胎</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这类双胞胎遗传物质相同</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所以性别相同</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外貌非常相似</a:t>
            </a:r>
            <a:r>
              <a:rPr lang="en-US" altLang="zh-CN" dirty="0">
                <a:solidFill>
                  <a:srgbClr val="000000"/>
                </a:solidFill>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ea typeface="楷体" panose="02010609060101010101" pitchFamily="49" charset="-122"/>
                <a:cs typeface="Times New Roman" panose="02020603050405020304" pitchFamily="18" charset="0"/>
              </a:rPr>
              <a:t>异卵双生</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即由两个精子分别与两个卵细胞结合</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形成两个受精卵</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然后分别发育成两个胎儿</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这类双胞胎遗传物质差异较大</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因此性别可能相同</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也可能不同</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在外貌上的差异与一般兄弟姐妹之间的差异相似。</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24267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64189"/>
            <a:ext cx="11430000" cy="4513287"/>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zh-CN" altLang="zh-CN" dirty="0">
                <a:solidFill>
                  <a:srgbClr val="000000"/>
                </a:solidFill>
                <a:ea typeface="方正兰亭中粗黑简体"/>
                <a:cs typeface="Times New Roman" panose="02020603050405020304" pitchFamily="18" charset="0"/>
              </a:rPr>
              <a:t>预习自测反馈</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判断下列说法是否正确。正确的画</a:t>
            </a:r>
            <a:r>
              <a:rPr lang="en-US" altLang="zh-CN" dirty="0">
                <a:solidFill>
                  <a:srgbClr val="000000"/>
                </a:solidFill>
                <a:cs typeface="Times New Roman" panose="02020603050405020304" pitchFamily="18" charset="0"/>
              </a:rPr>
              <a:t>“</a:t>
            </a:r>
            <a:r>
              <a:rPr lang="en-US" altLang="zh-CN" dirty="0">
                <a:solidFill>
                  <a:srgbClr val="000000"/>
                </a:solidFill>
                <a:latin typeface="Cambria Math" panose="02040503050406030204" pitchFamily="18" charset="0"/>
                <a:ea typeface="NEU-BZ-S92"/>
                <a:cs typeface="Times New Roman" panose="02020603050405020304" pitchFamily="18" charset="0"/>
              </a:rPr>
              <a:t>√</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错误的画</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人的卵细胞产生于女性的子宫。</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女性的卵巢是受精的场所。</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(3)</a:t>
            </a:r>
            <a:r>
              <a:rPr lang="zh-CN" altLang="zh-CN" dirty="0">
                <a:solidFill>
                  <a:srgbClr val="000000"/>
                </a:solidFill>
                <a:cs typeface="Times New Roman" panose="02020603050405020304" pitchFamily="18" charset="0"/>
              </a:rPr>
              <a:t>阴道是女性产生生殖细胞和分泌性激素的器官。</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(4)</a:t>
            </a:r>
            <a:r>
              <a:rPr lang="zh-CN" altLang="zh-CN" dirty="0">
                <a:solidFill>
                  <a:srgbClr val="000000"/>
                </a:solidFill>
                <a:cs typeface="Times New Roman" panose="02020603050405020304" pitchFamily="18" charset="0"/>
              </a:rPr>
              <a:t>受精卵分裂、分化</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逐渐发育成胚泡</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胚泡植入子宫内膜</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逐渐发育成胚胎。</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(5)</a:t>
            </a:r>
            <a:r>
              <a:rPr lang="zh-CN" altLang="zh-CN" dirty="0">
                <a:solidFill>
                  <a:srgbClr val="000000"/>
                </a:solidFill>
                <a:cs typeface="Times New Roman" panose="02020603050405020304" pitchFamily="18" charset="0"/>
              </a:rPr>
              <a:t>胎儿与母体进行物质交换的结构是胎盘和脐带。</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6090892" y="1721910"/>
            <a:ext cx="543739" cy="60022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a:t>
            </a:r>
            <a:endParaRPr lang="zh-CN" altLang="en-US" sz="2800" dirty="0"/>
          </a:p>
        </p:txBody>
      </p:sp>
      <p:sp>
        <p:nvSpPr>
          <p:cNvPr id="5" name="矩形 4"/>
          <p:cNvSpPr>
            <a:spLocks noChangeAspect="1"/>
          </p:cNvSpPr>
          <p:nvPr/>
        </p:nvSpPr>
        <p:spPr>
          <a:xfrm>
            <a:off x="5373920" y="2276238"/>
            <a:ext cx="543739" cy="60022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a:t>
            </a:r>
            <a:endParaRPr lang="zh-CN" altLang="en-US" sz="2800" dirty="0"/>
          </a:p>
        </p:txBody>
      </p:sp>
      <p:sp>
        <p:nvSpPr>
          <p:cNvPr id="6" name="矩形 5"/>
          <p:cNvSpPr>
            <a:spLocks noChangeAspect="1"/>
          </p:cNvSpPr>
          <p:nvPr/>
        </p:nvSpPr>
        <p:spPr>
          <a:xfrm>
            <a:off x="8571678" y="2835532"/>
            <a:ext cx="543739" cy="60022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a:t>
            </a:r>
            <a:endParaRPr lang="zh-CN" altLang="en-US" sz="2800" dirty="0"/>
          </a:p>
        </p:txBody>
      </p:sp>
      <p:sp>
        <p:nvSpPr>
          <p:cNvPr id="7" name="矩形 6"/>
          <p:cNvSpPr>
            <a:spLocks noChangeAspect="1"/>
          </p:cNvSpPr>
          <p:nvPr/>
        </p:nvSpPr>
        <p:spPr>
          <a:xfrm>
            <a:off x="1448718" y="3921703"/>
            <a:ext cx="420308" cy="604396"/>
          </a:xfrm>
          <a:prstGeom prst="rect">
            <a:avLst/>
          </a:prstGeom>
        </p:spPr>
        <p:txBody>
          <a:bodyPr wrap="none">
            <a:spAutoFit/>
          </a:bodyPr>
          <a:lstStyle/>
          <a:p>
            <a:pPr>
              <a:lnSpc>
                <a:spcPct val="130000"/>
              </a:lnSpc>
            </a:pPr>
            <a:r>
              <a:rPr lang="en-US" altLang="zh-CN" sz="2800" dirty="0" smtClean="0">
                <a:solidFill>
                  <a:srgbClr val="FF0000"/>
                </a:solidFill>
                <a:latin typeface="Cambria Math" panose="02040503050406030204" pitchFamily="18" charset="0"/>
                <a:ea typeface="NEU-BZ-S92"/>
                <a:cs typeface="Times New Roman" panose="02020603050405020304" pitchFamily="18" charset="0"/>
              </a:rPr>
              <a:t>√</a:t>
            </a:r>
            <a:endParaRPr lang="zh-CN" altLang="en-US" sz="2800" dirty="0"/>
          </a:p>
        </p:txBody>
      </p:sp>
      <p:sp>
        <p:nvSpPr>
          <p:cNvPr id="8" name="矩形 7"/>
          <p:cNvSpPr>
            <a:spLocks noChangeAspect="1"/>
          </p:cNvSpPr>
          <p:nvPr/>
        </p:nvSpPr>
        <p:spPr>
          <a:xfrm>
            <a:off x="8629090" y="4488865"/>
            <a:ext cx="420308" cy="604396"/>
          </a:xfrm>
          <a:prstGeom prst="rect">
            <a:avLst/>
          </a:prstGeom>
        </p:spPr>
        <p:txBody>
          <a:bodyPr wrap="none">
            <a:spAutoFit/>
          </a:bodyPr>
          <a:lstStyle/>
          <a:p>
            <a:pPr>
              <a:lnSpc>
                <a:spcPct val="130000"/>
              </a:lnSpc>
            </a:pPr>
            <a:r>
              <a:rPr lang="en-US" altLang="zh-CN" sz="2800" dirty="0" smtClean="0">
                <a:solidFill>
                  <a:srgbClr val="FF0000"/>
                </a:solidFill>
                <a:latin typeface="Cambria Math" panose="02040503050406030204" pitchFamily="18" charset="0"/>
                <a:ea typeface="NEU-BZ-S92"/>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val="3150120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office">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250</TotalTime>
  <Words>626</Words>
  <Application>Microsoft Office PowerPoint</Application>
  <PresentationFormat>宽屏</PresentationFormat>
  <Paragraphs>132</Paragraphs>
  <Slides>19</Slides>
  <Notes>1</Notes>
  <HiddenSlides>0</HiddenSlides>
  <MMClips>0</MMClips>
  <ScaleCrop>false</ScaleCrop>
  <HeadingPairs>
    <vt:vector size="8" baseType="variant">
      <vt:variant>
        <vt:lpstr>已用的字体</vt:lpstr>
      </vt:variant>
      <vt:variant>
        <vt:i4>17</vt:i4>
      </vt:variant>
      <vt:variant>
        <vt:lpstr>主题</vt:lpstr>
      </vt:variant>
      <vt:variant>
        <vt:i4>2</vt:i4>
      </vt:variant>
      <vt:variant>
        <vt:lpstr>嵌入 OLE 服务器</vt:lpstr>
      </vt:variant>
      <vt:variant>
        <vt:i4>1</vt:i4>
      </vt:variant>
      <vt:variant>
        <vt:lpstr>幻灯片标题</vt:lpstr>
      </vt:variant>
      <vt:variant>
        <vt:i4>19</vt:i4>
      </vt:variant>
    </vt:vector>
  </HeadingPairs>
  <TitlesOfParts>
    <vt:vector size="39" baseType="lpstr">
      <vt:lpstr>NEU-BZ-S92</vt:lpstr>
      <vt:lpstr>等线</vt:lpstr>
      <vt:lpstr>方正兰亭中粗黑简体</vt:lpstr>
      <vt:lpstr>方正兰亭中黑_GBK</vt:lpstr>
      <vt:lpstr>方正书宋_GBK</vt:lpstr>
      <vt:lpstr>方正正黑简体</vt:lpstr>
      <vt:lpstr>仿宋</vt:lpstr>
      <vt:lpstr>黑体</vt:lpstr>
      <vt:lpstr>华文隶书</vt:lpstr>
      <vt:lpstr>楷体</vt:lpstr>
      <vt:lpstr>隶书</vt:lpstr>
      <vt:lpstr>宋体</vt:lpstr>
      <vt:lpstr>微软雅黑</vt:lpstr>
      <vt:lpstr>Arial</vt:lpstr>
      <vt:lpstr>Calibri</vt:lpstr>
      <vt:lpstr>Cambria Math</vt:lpstr>
      <vt:lpstr>Times New Roman</vt:lpstr>
      <vt:lpstr>1_Office 主题</vt:lpstr>
      <vt:lpstr>office</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dc:creator>
  <cp:lastModifiedBy>SkyUser</cp:lastModifiedBy>
  <cp:revision>90</cp:revision>
  <dcterms:created xsi:type="dcterms:W3CDTF">2023-06-16T14:45:50Z</dcterms:created>
  <dcterms:modified xsi:type="dcterms:W3CDTF">2026-02-05T02:39:38Z</dcterms:modified>
</cp:coreProperties>
</file>