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15"/>
  </p:notesMasterIdLst>
  <p:sldIdLst>
    <p:sldId id="974" r:id="rId3"/>
    <p:sldId id="962" r:id="rId4"/>
    <p:sldId id="965" r:id="rId5"/>
    <p:sldId id="966" r:id="rId6"/>
    <p:sldId id="978" r:id="rId7"/>
    <p:sldId id="980" r:id="rId8"/>
    <p:sldId id="985" r:id="rId9"/>
    <p:sldId id="981" r:id="rId10"/>
    <p:sldId id="982" r:id="rId11"/>
    <p:sldId id="983" r:id="rId12"/>
    <p:sldId id="984" r:id="rId13"/>
    <p:sldId id="975" r:id="rId14"/>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8" orient="horz" pos="346" userDrawn="1">
          <p15:clr>
            <a:srgbClr val="A4A3A4"/>
          </p15:clr>
        </p15:guide>
        <p15:guide id="9" orient="horz" userDrawn="1">
          <p15:clr>
            <a:srgbClr val="A4A3A4"/>
          </p15:clr>
        </p15:guide>
        <p15:guide id="10" orient="horz" pos="73" userDrawn="1">
          <p15:clr>
            <a:srgbClr val="A4A3A4"/>
          </p15:clr>
        </p15:guide>
        <p15:guide id="11" orient="horz" pos="618" userDrawn="1">
          <p15:clr>
            <a:srgbClr val="A4A3A4"/>
          </p15:clr>
        </p15:guide>
        <p15:guide id="12" orient="horz" pos="754" userDrawn="1">
          <p15:clr>
            <a:srgbClr val="A4A3A4"/>
          </p15:clr>
        </p15:guide>
        <p15:guide id="13" orient="horz" pos="845" userDrawn="1">
          <p15:clr>
            <a:srgbClr val="A4A3A4"/>
          </p15:clr>
        </p15:guide>
        <p15:guide id="14" orient="horz" pos="981" userDrawn="1">
          <p15:clr>
            <a:srgbClr val="A4A3A4"/>
          </p15:clr>
        </p15:guide>
        <p15:guide id="15" orient="horz" pos="1139" userDrawn="1">
          <p15:clr>
            <a:srgbClr val="A4A3A4"/>
          </p15:clr>
        </p15:guide>
        <p15:guide id="16" orient="horz" pos="119" userDrawn="1">
          <p15:clr>
            <a:srgbClr val="A4A3A4"/>
          </p15:clr>
        </p15:guide>
        <p15:guide id="17" orient="horz" pos="2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92" d="100"/>
          <a:sy n="92" d="100"/>
        </p:scale>
        <p:origin x="498" y="66"/>
      </p:cViewPr>
      <p:guideLst>
        <p:guide pos="211"/>
        <p:guide orient="horz" pos="527"/>
        <p:guide orient="horz" pos="28"/>
        <p:guide orient="horz" pos="346"/>
        <p:guide orient="horz"/>
        <p:guide orient="horz" pos="73"/>
        <p:guide orient="horz" pos="618"/>
        <p:guide orient="horz" pos="754"/>
        <p:guide orient="horz" pos="845"/>
        <p:guide orient="horz" pos="981"/>
        <p:guide orient="horz" pos="1139"/>
        <p:guide orient="horz" pos="119"/>
        <p:guide orient="horz" pos="2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12</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14618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68957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0552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8765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98666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audio" Target="../media/audio1.wav"/><Relationship Id="rId4" Type="http://schemas.openxmlformats.org/officeDocument/2006/relationships/slideLayout" Target="../slideLayouts/slideLayout8.xml"/><Relationship Id="rId9"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章末</a:t>
            </a:r>
            <a:r>
              <a:rPr lang="zh-CN" altLang="en-US" sz="4656" b="1" dirty="0" smtClean="0">
                <a:solidFill>
                  <a:srgbClr val="D60093"/>
                </a:solidFill>
                <a:latin typeface="隶书" panose="02010509060101010101" pitchFamily="49" charset="-122"/>
                <a:ea typeface="隶书" panose="02010509060101010101" pitchFamily="49" charset="-122"/>
              </a:rPr>
              <a:t>整合</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414192"/>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6</a:t>
            </a:r>
            <a:r>
              <a:rPr lang="en-US" altLang="zh-CN" dirty="0">
                <a:solidFill>
                  <a:srgbClr val="000000"/>
                </a:solidFill>
                <a:cs typeface="Times New Roman" panose="02020603050405020304" pitchFamily="18" charset="0"/>
              </a:rPr>
              <a:t>.(2025·</a:t>
            </a:r>
            <a:r>
              <a:rPr lang="zh-CN" altLang="zh-CN" dirty="0">
                <a:solidFill>
                  <a:srgbClr val="000000"/>
                </a:solidFill>
                <a:ea typeface="楷体" panose="02010609060101010101" pitchFamily="49" charset="-122"/>
                <a:cs typeface="Times New Roman" panose="02020603050405020304" pitchFamily="18" charset="0"/>
              </a:rPr>
              <a:t>新疆</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慢性肾病严重威胁人类健康</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高蛋白和高嘌呤饮食会给肾带来某些影响。下图是肾的基本单位模式图</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请回答下列问题</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内填序号</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25T50.eps" descr="id:2147496720;FounderCES"/>
          <p:cNvPicPr>
            <a:picLocks noChangeAspect="1"/>
          </p:cNvPicPr>
          <p:nvPr/>
        </p:nvPicPr>
        <p:blipFill>
          <a:blip r:embed="rId2">
            <a:clrChange>
              <a:clrFrom>
                <a:srgbClr val="FFFFFF"/>
              </a:clrFrom>
              <a:clrTo>
                <a:srgbClr val="FFFFFF">
                  <a:alpha val="0"/>
                </a:srgbClr>
              </a:clrTo>
            </a:clrChange>
          </a:blip>
          <a:stretch>
            <a:fillRect/>
          </a:stretch>
        </p:blipFill>
        <p:spPr>
          <a:xfrm>
            <a:off x="3429911" y="1742195"/>
            <a:ext cx="5332179" cy="3553689"/>
          </a:xfrm>
          <a:prstGeom prst="rect">
            <a:avLst/>
          </a:prstGeom>
        </p:spPr>
      </p:pic>
    </p:spTree>
    <p:extLst>
      <p:ext uri="{BB962C8B-B14F-4D97-AF65-F5344CB8AC3E}">
        <p14:creationId xmlns:p14="http://schemas.microsoft.com/office/powerpoint/2010/main" val="1876509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847004"/>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肾是泌尿系统的主要器官</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是形成</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的场所</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其结构和功能的基本单位是</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高蛋白饮食引起肾的血流量增加</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从而导致图中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a:t>
            </a:r>
            <a:r>
              <a:rPr lang="zh-CN" altLang="zh-CN" dirty="0">
                <a:solidFill>
                  <a:srgbClr val="000000"/>
                </a:solidFill>
                <a:cs typeface="Times New Roman" panose="02020603050405020304" pitchFamily="18" charset="0"/>
              </a:rPr>
              <a:t>肾小球损伤和通透性增加</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使其</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作用受损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导致原尿中蛋白质含量增多。</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图中</a:t>
            </a:r>
            <a:r>
              <a:rPr lang="en-US" altLang="zh-CN" dirty="0" smtClean="0">
                <a:solidFill>
                  <a:srgbClr val="000000"/>
                </a:solidFill>
                <a:cs typeface="Times New Roman" panose="02020603050405020304" pitchFamily="18" charset="0"/>
              </a:rPr>
              <a:t>[ </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肾小管的细胞膜突起形成的刷状缘能</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某些患者该结构受损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会使其血液中尿酸盐的含量长期高于健康人</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可能引发痛风。</a:t>
            </a:r>
            <a:r>
              <a:rPr lang="en-US" altLang="zh-CN" dirty="0">
                <a:solidFill>
                  <a:srgbClr val="000000"/>
                </a:solidFill>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205703" y="904192"/>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尿液</a:t>
            </a:r>
            <a:endParaRPr lang="zh-CN" altLang="en-US" dirty="0"/>
          </a:p>
        </p:txBody>
      </p:sp>
      <p:sp>
        <p:nvSpPr>
          <p:cNvPr id="7" name="矩形 6"/>
          <p:cNvSpPr/>
          <p:nvPr/>
        </p:nvSpPr>
        <p:spPr>
          <a:xfrm>
            <a:off x="2254267" y="1448194"/>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肾单位</a:t>
            </a:r>
            <a:endParaRPr lang="zh-CN" altLang="en-US" dirty="0"/>
          </a:p>
        </p:txBody>
      </p:sp>
      <p:sp>
        <p:nvSpPr>
          <p:cNvPr id="8" name="矩形 7"/>
          <p:cNvSpPr/>
          <p:nvPr/>
        </p:nvSpPr>
        <p:spPr>
          <a:xfrm>
            <a:off x="8162085" y="2065953"/>
            <a:ext cx="543739" cy="523220"/>
          </a:xfrm>
          <a:prstGeom prst="rect">
            <a:avLst/>
          </a:prstGeom>
        </p:spPr>
        <p:txBody>
          <a:bodyPr wrap="none">
            <a:spAutoFit/>
          </a:bodyPr>
          <a:lstStyle/>
          <a:p>
            <a:r>
              <a:rPr lang="zh-CN" altLang="zh-CN" dirty="0">
                <a:solidFill>
                  <a:srgbClr val="FF0000"/>
                </a:solidFill>
                <a:cs typeface="宋体" panose="02010600030101010101" pitchFamily="2" charset="-122"/>
              </a:rPr>
              <a:t>②</a:t>
            </a:r>
            <a:endParaRPr lang="zh-CN" altLang="en-US" dirty="0"/>
          </a:p>
        </p:txBody>
      </p:sp>
      <p:sp>
        <p:nvSpPr>
          <p:cNvPr id="9" name="矩形 8"/>
          <p:cNvSpPr/>
          <p:nvPr/>
        </p:nvSpPr>
        <p:spPr>
          <a:xfrm>
            <a:off x="2582167" y="2562213"/>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滤过</a:t>
            </a:r>
            <a:endParaRPr lang="zh-CN" altLang="en-US" dirty="0"/>
          </a:p>
        </p:txBody>
      </p:sp>
      <p:sp>
        <p:nvSpPr>
          <p:cNvPr id="10" name="矩形 9"/>
          <p:cNvSpPr/>
          <p:nvPr/>
        </p:nvSpPr>
        <p:spPr>
          <a:xfrm>
            <a:off x="1678158" y="3177781"/>
            <a:ext cx="543739" cy="523220"/>
          </a:xfrm>
          <a:prstGeom prst="rect">
            <a:avLst/>
          </a:prstGeom>
        </p:spPr>
        <p:txBody>
          <a:bodyPr wrap="none">
            <a:spAutoFit/>
          </a:bodyPr>
          <a:lstStyle/>
          <a:p>
            <a:r>
              <a:rPr lang="zh-CN" altLang="zh-CN" dirty="0">
                <a:solidFill>
                  <a:srgbClr val="FF0000"/>
                </a:solidFill>
                <a:cs typeface="宋体" panose="02010600030101010101" pitchFamily="2" charset="-122"/>
              </a:rPr>
              <a:t>③</a:t>
            </a:r>
            <a:endParaRPr lang="zh-CN" altLang="en-US" dirty="0"/>
          </a:p>
        </p:txBody>
      </p:sp>
      <p:sp>
        <p:nvSpPr>
          <p:cNvPr id="11" name="矩形 10"/>
          <p:cNvSpPr/>
          <p:nvPr/>
        </p:nvSpPr>
        <p:spPr>
          <a:xfrm>
            <a:off x="8310994" y="3125826"/>
            <a:ext cx="2698175" cy="523220"/>
          </a:xfrm>
          <a:prstGeom prst="rect">
            <a:avLst/>
          </a:prstGeom>
        </p:spPr>
        <p:txBody>
          <a:bodyPr wrap="none">
            <a:spAutoFit/>
          </a:bodyPr>
          <a:lstStyle/>
          <a:p>
            <a:r>
              <a:rPr lang="zh-CN" altLang="zh-CN" dirty="0">
                <a:solidFill>
                  <a:srgbClr val="FF0000"/>
                </a:solidFill>
                <a:cs typeface="Times New Roman" panose="02020603050405020304" pitchFamily="18" charset="0"/>
              </a:rPr>
              <a:t>增加重吸收面积</a:t>
            </a:r>
            <a:endParaRPr lang="zh-CN" altLang="en-US" dirty="0"/>
          </a:p>
        </p:txBody>
      </p:sp>
    </p:spTree>
    <p:extLst>
      <p:ext uri="{BB962C8B-B14F-4D97-AF65-F5344CB8AC3E}">
        <p14:creationId xmlns:p14="http://schemas.microsoft.com/office/powerpoint/2010/main" val="3466478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58747" y="336386"/>
            <a:ext cx="2730231" cy="1107994"/>
          </a:xfrm>
          <a:prstGeom prst="rect">
            <a:avLst/>
          </a:prstGeom>
          <a:noFill/>
        </p:spPr>
        <p:txBody>
          <a:bodyPr wrap="none" lIns="91438" tIns="45719" rIns="91438" bIns="45719">
            <a:spAutoFit/>
            <a:scene3d>
              <a:camera prst="obliqueTopLeft"/>
              <a:lightRig rig="threePt" dir="t"/>
            </a:scene3d>
          </a:bodyPr>
          <a:lstStyle/>
          <a:p>
            <a:pPr algn="ctr"/>
            <a:r>
              <a:rPr lang="zh-CN" altLang="en-US" sz="6600" b="1" dirty="0">
                <a:ln w="22225">
                  <a:solidFill>
                    <a:schemeClr val="accent2"/>
                  </a:solidFill>
                  <a:prstDash val="solid"/>
                </a:ln>
                <a:solidFill>
                  <a:srgbClr val="FFFF00"/>
                </a:solidFill>
                <a:effectLst>
                  <a:outerShdw blurRad="60007" dist="310007" dir="7680000" sy="30000" kx="1300200" algn="ctr" rotWithShape="0">
                    <a:prstClr val="black">
                      <a:alpha val="32000"/>
                    </a:prstClr>
                  </a:outerShdw>
                </a:effectLst>
              </a:rPr>
              <a:t>目    录</a:t>
            </a:r>
          </a:p>
        </p:txBody>
      </p:sp>
      <p:sp>
        <p:nvSpPr>
          <p:cNvPr id="25" name="圆角矩形 24">
            <a:hlinkClick r:id="rId2" action="ppaction://hlinksldjump"/>
          </p:cNvPr>
          <p:cNvSpPr/>
          <p:nvPr/>
        </p:nvSpPr>
        <p:spPr>
          <a:xfrm>
            <a:off x="3826363" y="2176914"/>
            <a:ext cx="3994996" cy="761988"/>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latin typeface="华文隶书" panose="02010800040101010101" pitchFamily="2" charset="-122"/>
                <a:ea typeface="华文隶书" panose="02010800040101010101" pitchFamily="2" charset="-122"/>
              </a:rPr>
              <a:t>知识</a:t>
            </a:r>
            <a:r>
              <a:rPr lang="en-US" altLang="zh-CN" sz="3600" dirty="0" smtClean="0">
                <a:latin typeface="华文隶书" panose="02010800040101010101" pitchFamily="2" charset="-122"/>
                <a:ea typeface="华文隶书" panose="02010800040101010101" pitchFamily="2" charset="-122"/>
              </a:rPr>
              <a:t>•</a:t>
            </a:r>
            <a:r>
              <a:rPr lang="zh-CN" altLang="en-US" sz="3600" dirty="0" smtClean="0">
                <a:latin typeface="华文隶书" panose="02010800040101010101" pitchFamily="2" charset="-122"/>
                <a:ea typeface="华文隶书" panose="02010800040101010101" pitchFamily="2" charset="-122"/>
              </a:rPr>
              <a:t>网络建构</a:t>
            </a:r>
            <a:endParaRPr lang="zh-CN" altLang="en-US" sz="3600" dirty="0">
              <a:latin typeface="华文隶书" panose="02010800040101010101" pitchFamily="2" charset="-122"/>
              <a:ea typeface="华文隶书" panose="02010800040101010101" pitchFamily="2" charset="-122"/>
            </a:endParaRPr>
          </a:p>
        </p:txBody>
      </p:sp>
      <p:sp>
        <p:nvSpPr>
          <p:cNvPr id="27" name="圆角矩形 26">
            <a:hlinkClick r:id="rId3" action="ppaction://hlinksldjump"/>
          </p:cNvPr>
          <p:cNvSpPr/>
          <p:nvPr/>
        </p:nvSpPr>
        <p:spPr>
          <a:xfrm>
            <a:off x="3826363" y="3657616"/>
            <a:ext cx="3994996" cy="761988"/>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latin typeface="华文隶书" panose="02010800040101010101" pitchFamily="2" charset="-122"/>
                <a:ea typeface="华文隶书" panose="02010800040101010101" pitchFamily="2" charset="-122"/>
              </a:rPr>
              <a:t>中考</a:t>
            </a:r>
            <a:r>
              <a:rPr lang="en-US" altLang="zh-CN" sz="3600" dirty="0" smtClean="0">
                <a:latin typeface="华文隶书" panose="02010800040101010101" pitchFamily="2" charset="-122"/>
                <a:ea typeface="华文隶书" panose="02010800040101010101" pitchFamily="2" charset="-122"/>
              </a:rPr>
              <a:t>•</a:t>
            </a:r>
            <a:r>
              <a:rPr lang="zh-CN" altLang="en-US" sz="3600" dirty="0" smtClean="0">
                <a:latin typeface="华文隶书" panose="02010800040101010101" pitchFamily="2" charset="-122"/>
                <a:ea typeface="华文隶书" panose="02010800040101010101" pitchFamily="2" charset="-122"/>
              </a:rPr>
              <a:t>突破进阶</a:t>
            </a:r>
            <a:endParaRPr lang="zh-CN" altLang="en-US" sz="3600" dirty="0">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219235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5" name="组合 14"/>
          <p:cNvGrpSpPr/>
          <p:nvPr/>
        </p:nvGrpSpPr>
        <p:grpSpPr>
          <a:xfrm>
            <a:off x="3623017" y="103438"/>
            <a:ext cx="5746314" cy="66987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知识</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网络建构</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pic>
        <p:nvPicPr>
          <p:cNvPr id="18" name="ES7QXR160.eps" descr="id:2147496569;FounderCES"/>
          <p:cNvPicPr>
            <a:picLocks noChangeAspect="1"/>
          </p:cNvPicPr>
          <p:nvPr/>
        </p:nvPicPr>
        <p:blipFill>
          <a:blip r:embed="rId3">
            <a:clrChange>
              <a:clrFrom>
                <a:srgbClr val="FFFFFF"/>
              </a:clrFrom>
              <a:clrTo>
                <a:srgbClr val="FFFFFF">
                  <a:alpha val="0"/>
                </a:srgbClr>
              </a:clrTo>
            </a:clrChange>
          </a:blip>
          <a:stretch>
            <a:fillRect/>
          </a:stretch>
        </p:blipFill>
        <p:spPr>
          <a:xfrm>
            <a:off x="1802236" y="955317"/>
            <a:ext cx="8587528" cy="5448097"/>
          </a:xfrm>
          <a:prstGeom prst="rect">
            <a:avLst/>
          </a:prstGeom>
        </p:spPr>
      </p:pic>
    </p:spTree>
    <p:extLst>
      <p:ext uri="{BB962C8B-B14F-4D97-AF65-F5344CB8AC3E}">
        <p14:creationId xmlns:p14="http://schemas.microsoft.com/office/powerpoint/2010/main" val="2556968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20" name="组合 19"/>
          <p:cNvGrpSpPr/>
          <p:nvPr/>
        </p:nvGrpSpPr>
        <p:grpSpPr>
          <a:xfrm>
            <a:off x="3623017" y="103438"/>
            <a:ext cx="5746314" cy="66987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中考</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突破进阶</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3" name="矩形 2"/>
          <p:cNvSpPr>
            <a:spLocks noChangeAspect="1"/>
          </p:cNvSpPr>
          <p:nvPr/>
        </p:nvSpPr>
        <p:spPr>
          <a:xfrm>
            <a:off x="381000" y="854926"/>
            <a:ext cx="6851073" cy="3453253"/>
          </a:xfrm>
          <a:prstGeom prst="rect">
            <a:avLst/>
          </a:prstGeom>
        </p:spPr>
        <p:txBody>
          <a:bodyPr wrap="square">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.(2025·</a:t>
            </a:r>
            <a:r>
              <a:rPr lang="zh-CN" altLang="zh-CN" dirty="0">
                <a:solidFill>
                  <a:srgbClr val="000000"/>
                </a:solidFill>
                <a:ea typeface="楷体" panose="02010609060101010101" pitchFamily="49" charset="-122"/>
                <a:cs typeface="Times New Roman" panose="02020603050405020304" pitchFamily="18" charset="0"/>
              </a:rPr>
              <a:t>四川眉山</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下图是人体尿的形成过程示意图</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下列叙述错误的</a:t>
            </a:r>
            <a:r>
              <a:rPr lang="zh-CN" altLang="zh-CN" dirty="0" smtClean="0">
                <a:solidFill>
                  <a:srgbClr val="000000"/>
                </a:solidFill>
                <a:cs typeface="Times New Roman" panose="02020603050405020304" pitchFamily="18" charset="0"/>
              </a:rPr>
              <a:t>是</a:t>
            </a:r>
            <a:r>
              <a:rPr lang="en-US" altLang="zh-CN" dirty="0" smtClean="0">
                <a:solidFill>
                  <a:srgbClr val="000000"/>
                </a:solidFill>
                <a:cs typeface="Times New Roman" panose="02020603050405020304" pitchFamily="18" charset="0"/>
              </a:rPr>
              <a:t>(</a:t>
            </a:r>
            <a:r>
              <a:rPr lang="zh-CN" altLang="zh-CN" dirty="0" smtClean="0">
                <a:solidFill>
                  <a:srgbClr val="000000"/>
                </a:solidFill>
                <a:cs typeface="Times New Roman" panose="02020603050405020304" pitchFamily="18" charset="0"/>
              </a:rPr>
              <a:t>　</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①②③</a:t>
            </a:r>
            <a:r>
              <a:rPr lang="zh-CN" altLang="zh-CN" dirty="0">
                <a:solidFill>
                  <a:srgbClr val="000000"/>
                </a:solidFill>
                <a:cs typeface="Times New Roman" panose="02020603050405020304" pitchFamily="18" charset="0"/>
              </a:rPr>
              <a:t>内流动脉血</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⑥</a:t>
            </a:r>
            <a:r>
              <a:rPr lang="zh-CN" altLang="zh-CN" dirty="0">
                <a:solidFill>
                  <a:srgbClr val="000000"/>
                </a:solidFill>
                <a:cs typeface="Times New Roman" panose="02020603050405020304" pitchFamily="18" charset="0"/>
              </a:rPr>
              <a:t>是肾单位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尿中出现蛋白质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可能是</a:t>
            </a:r>
            <a:r>
              <a:rPr lang="zh-CN" altLang="zh-CN" dirty="0">
                <a:solidFill>
                  <a:srgbClr val="000000"/>
                </a:solidFill>
                <a:latin typeface="NEU-BZ-S92"/>
                <a:cs typeface="宋体" panose="02010600030101010101" pitchFamily="2" charset="-122"/>
              </a:rPr>
              <a:t>③</a:t>
            </a:r>
            <a:r>
              <a:rPr lang="zh-CN" altLang="zh-CN" dirty="0">
                <a:solidFill>
                  <a:srgbClr val="000000"/>
                </a:solidFill>
                <a:cs typeface="Times New Roman" panose="02020603050405020304" pitchFamily="18" charset="0"/>
              </a:rPr>
              <a:t>有炎症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latin typeface="NEU-BZ-S92"/>
                <a:cs typeface="宋体" panose="02010600030101010101" pitchFamily="2" charset="-122"/>
              </a:rPr>
              <a:t>④</a:t>
            </a:r>
            <a:r>
              <a:rPr lang="zh-CN" altLang="zh-CN" dirty="0">
                <a:solidFill>
                  <a:srgbClr val="000000"/>
                </a:solidFill>
                <a:cs typeface="Times New Roman" panose="02020603050405020304" pitchFamily="18" charset="0"/>
              </a:rPr>
              <a:t>内每天形成</a:t>
            </a:r>
            <a:r>
              <a:rPr lang="en-US" altLang="zh-CN" dirty="0">
                <a:solidFill>
                  <a:srgbClr val="000000"/>
                </a:solidFill>
                <a:cs typeface="Times New Roman" panose="02020603050405020304" pitchFamily="18" charset="0"/>
              </a:rPr>
              <a:t>1.5</a:t>
            </a:r>
            <a:r>
              <a:rPr lang="zh-CN" altLang="zh-CN" dirty="0">
                <a:solidFill>
                  <a:srgbClr val="000000"/>
                </a:solidFill>
                <a:cs typeface="Times New Roman" panose="02020603050405020304" pitchFamily="18" charset="0"/>
              </a:rPr>
              <a:t>升原尿</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内有血细胞</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latin typeface="NEU-BZ-S92"/>
                <a:cs typeface="宋体" panose="02010600030101010101" pitchFamily="2" charset="-122"/>
              </a:rPr>
              <a:t>⑦</a:t>
            </a:r>
            <a:r>
              <a:rPr lang="zh-CN" altLang="zh-CN" dirty="0">
                <a:solidFill>
                  <a:srgbClr val="000000"/>
                </a:solidFill>
                <a:cs typeface="Times New Roman" panose="02020603050405020304" pitchFamily="18" charset="0"/>
              </a:rPr>
              <a:t>内流的静脉血含尿素少</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流回右心房</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25T47.eps" descr="id:2147496692;FounderCES"/>
          <p:cNvPicPr>
            <a:picLocks noChangeAspect="1"/>
          </p:cNvPicPr>
          <p:nvPr/>
        </p:nvPicPr>
        <p:blipFill>
          <a:blip r:embed="rId3">
            <a:clrChange>
              <a:clrFrom>
                <a:srgbClr val="FFFFFF"/>
              </a:clrFrom>
              <a:clrTo>
                <a:srgbClr val="FFFFFF">
                  <a:alpha val="0"/>
                </a:srgbClr>
              </a:clrTo>
            </a:clrChange>
          </a:blip>
          <a:stretch>
            <a:fillRect/>
          </a:stretch>
        </p:blipFill>
        <p:spPr>
          <a:xfrm>
            <a:off x="7752146" y="991466"/>
            <a:ext cx="3587664" cy="4715452"/>
          </a:xfrm>
          <a:prstGeom prst="rect">
            <a:avLst/>
          </a:prstGeom>
        </p:spPr>
      </p:pic>
      <p:sp>
        <p:nvSpPr>
          <p:cNvPr id="17" name="矩形 16"/>
          <p:cNvSpPr>
            <a:spLocks noChangeAspect="1"/>
          </p:cNvSpPr>
          <p:nvPr/>
        </p:nvSpPr>
        <p:spPr>
          <a:xfrm>
            <a:off x="5103161" y="1434941"/>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
        <p:nvSpPr>
          <p:cNvPr id="4" name="矩形 3"/>
          <p:cNvSpPr>
            <a:spLocks noChangeAspect="1"/>
          </p:cNvSpPr>
          <p:nvPr/>
        </p:nvSpPr>
        <p:spPr>
          <a:xfrm>
            <a:off x="381000" y="4277006"/>
            <a:ext cx="7079673" cy="2332946"/>
          </a:xfrm>
          <a:prstGeom prst="rect">
            <a:avLst/>
          </a:prstGeom>
        </p:spPr>
        <p:txBody>
          <a:bodyPr wrap="square">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题图中</a:t>
            </a:r>
            <a:r>
              <a:rPr lang="zh-CN" altLang="zh-CN" dirty="0">
                <a:solidFill>
                  <a:srgbClr val="000000"/>
                </a:solidFill>
                <a:latin typeface="NEU-BZ-S92"/>
                <a:cs typeface="宋体" panose="02010600030101010101" pitchFamily="2" charset="-122"/>
              </a:rPr>
              <a:t>①</a:t>
            </a:r>
            <a:r>
              <a:rPr lang="zh-CN" altLang="zh-CN" dirty="0">
                <a:solidFill>
                  <a:srgbClr val="000000"/>
                </a:solidFill>
                <a:ea typeface="楷体" panose="02010609060101010101" pitchFamily="49" charset="-122"/>
                <a:cs typeface="Times New Roman" panose="02020603050405020304" pitchFamily="18" charset="0"/>
              </a:rPr>
              <a:t>是入球小动脉</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ea typeface="楷体" panose="02010609060101010101" pitchFamily="49" charset="-122"/>
                <a:cs typeface="Times New Roman" panose="02020603050405020304" pitchFamily="18" charset="0"/>
              </a:rPr>
              <a:t>是出球小动脉</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ea typeface="楷体" panose="02010609060101010101" pitchFamily="49" charset="-122"/>
                <a:cs typeface="Times New Roman" panose="02020603050405020304" pitchFamily="18" charset="0"/>
              </a:rPr>
              <a:t>是肾小球</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ea typeface="楷体" panose="02010609060101010101" pitchFamily="49" charset="-122"/>
                <a:cs typeface="Times New Roman" panose="02020603050405020304" pitchFamily="18" charset="0"/>
              </a:rPr>
              <a:t>是肾小囊</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⑤</a:t>
            </a:r>
            <a:r>
              <a:rPr lang="zh-CN" altLang="zh-CN" dirty="0">
                <a:solidFill>
                  <a:srgbClr val="000000"/>
                </a:solidFill>
                <a:ea typeface="楷体" panose="02010609060101010101" pitchFamily="49" charset="-122"/>
                <a:cs typeface="Times New Roman" panose="02020603050405020304" pitchFamily="18" charset="0"/>
              </a:rPr>
              <a:t>是肾小管</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⑥</a:t>
            </a:r>
            <a:r>
              <a:rPr lang="zh-CN" altLang="zh-CN" dirty="0">
                <a:solidFill>
                  <a:srgbClr val="000000"/>
                </a:solidFill>
                <a:ea typeface="楷体" panose="02010609060101010101" pitchFamily="49" charset="-122"/>
                <a:cs typeface="Times New Roman" panose="02020603050405020304" pitchFamily="18" charset="0"/>
              </a:rPr>
              <a:t>是肾单位</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⑦</a:t>
            </a:r>
            <a:r>
              <a:rPr lang="zh-CN" altLang="zh-CN" dirty="0">
                <a:solidFill>
                  <a:srgbClr val="000000"/>
                </a:solidFill>
                <a:ea typeface="楷体" panose="02010609060101010101" pitchFamily="49" charset="-122"/>
                <a:cs typeface="Times New Roman" panose="02020603050405020304" pitchFamily="18" charset="0"/>
              </a:rPr>
              <a:t>是肾静脉。</a:t>
            </a:r>
            <a:r>
              <a:rPr lang="zh-CN" altLang="zh-CN" dirty="0">
                <a:solidFill>
                  <a:srgbClr val="000000"/>
                </a:solidFill>
                <a:latin typeface="NEU-BZ-S92"/>
                <a:cs typeface="宋体" panose="02010600030101010101" pitchFamily="2" charset="-122"/>
              </a:rPr>
              <a:t>④</a:t>
            </a:r>
            <a:r>
              <a:rPr lang="zh-CN" altLang="zh-CN" dirty="0">
                <a:solidFill>
                  <a:srgbClr val="000000"/>
                </a:solidFill>
                <a:ea typeface="楷体" panose="02010609060101010101" pitchFamily="49" charset="-122"/>
                <a:cs typeface="Times New Roman" panose="02020603050405020304" pitchFamily="18" charset="0"/>
              </a:rPr>
              <a:t>肾小囊内每天形成</a:t>
            </a:r>
            <a:r>
              <a:rPr lang="en-US" altLang="zh-CN" dirty="0">
                <a:solidFill>
                  <a:srgbClr val="000000"/>
                </a:solidFill>
                <a:cs typeface="Times New Roman" panose="02020603050405020304" pitchFamily="18" charset="0"/>
              </a:rPr>
              <a:t>180</a:t>
            </a:r>
            <a:r>
              <a:rPr lang="zh-CN" altLang="zh-CN" dirty="0">
                <a:solidFill>
                  <a:srgbClr val="000000"/>
                </a:solidFill>
                <a:ea typeface="楷体" panose="02010609060101010101" pitchFamily="49" charset="-122"/>
                <a:cs typeface="Times New Roman" panose="02020603050405020304" pitchFamily="18" charset="0"/>
              </a:rPr>
              <a:t>升左右的原尿</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原尿内没有血细胞。</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61173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99304"/>
            <a:ext cx="11430000" cy="451328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a:solidFill>
                  <a:srgbClr val="000000"/>
                </a:solidFill>
                <a:cs typeface="Times New Roman" panose="02020603050405020304" pitchFamily="18" charset="0"/>
              </a:rPr>
              <a:t>2</a:t>
            </a:r>
            <a:r>
              <a:rPr lang="en-US" altLang="zh-CN">
                <a:solidFill>
                  <a:srgbClr val="000000"/>
                </a:solidFill>
                <a:cs typeface="Times New Roman" panose="02020603050405020304" pitchFamily="18" charset="0"/>
              </a:rPr>
              <a:t>.(2025·</a:t>
            </a:r>
            <a:r>
              <a:rPr lang="zh-CN" altLang="zh-CN" dirty="0">
                <a:solidFill>
                  <a:srgbClr val="000000"/>
                </a:solidFill>
                <a:ea typeface="楷体" panose="02010609060101010101" pitchFamily="49" charset="-122"/>
                <a:cs typeface="Times New Roman" panose="02020603050405020304" pitchFamily="18" charset="0"/>
              </a:rPr>
              <a:t>山东泰安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微塑料广泛存在于食物、空气、土壤和水中。微塑料可以从人体血液、肾、肝、肺、大脑、骨骼等部位检出。微塑料在人体内难以分解</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只有部分能够被人体排出</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若在人体内长期积累会带来健康风险。下列叙述错误的是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血液中的微塑料可以通过体循环和肺循环运到组织细胞</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食物中的微塑料经消化后全部被吸收进入血液循环系统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直径极小的微塑料可以随着肾形成的尿液排出体外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进入气管的微塑料可以通过纤毛摆动送到咽部随痰咳出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303060" y="1882175"/>
            <a:ext cx="423514"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B</a:t>
            </a:r>
            <a:endParaRPr lang="zh-CN" altLang="en-US" sz="2800" dirty="0"/>
          </a:p>
        </p:txBody>
      </p:sp>
      <p:sp>
        <p:nvSpPr>
          <p:cNvPr id="7" name="矩形 6"/>
          <p:cNvSpPr>
            <a:spLocks noChangeAspect="1"/>
          </p:cNvSpPr>
          <p:nvPr/>
        </p:nvSpPr>
        <p:spPr>
          <a:xfrm>
            <a:off x="381000" y="4712591"/>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微塑料在人体内难以分解</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只有部分能够被人体排出</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说明食物中的微塑料不是经消化后全部被吸收进入血液循环系统</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而是部分被吸收。</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617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55852"/>
            <a:ext cx="11430000" cy="68141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.(2025·</a:t>
            </a:r>
            <a:r>
              <a:rPr lang="zh-CN" altLang="zh-CN" dirty="0">
                <a:solidFill>
                  <a:srgbClr val="000000"/>
                </a:solidFill>
                <a:ea typeface="楷体" panose="02010609060101010101" pitchFamily="49" charset="-122"/>
                <a:cs typeface="Times New Roman" panose="02020603050405020304" pitchFamily="18" charset="0"/>
              </a:rPr>
              <a:t>四川广安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某同学制作了模拟人体尿液形成的模型并进行了以下操作</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打开小孔</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使甲瓶中的部分物质落入乙瓶</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cs typeface="Times New Roman" panose="02020603050405020304" pitchFamily="18" charset="0"/>
              </a:rPr>
              <a:t>捡出乙瓶中全部的红豆、大部分的大米和部分绿豆</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乙瓶中剩余物质构成了混合物</a:t>
            </a: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。下列分析不合理的是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红豆模拟葡萄糖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操作</a:t>
            </a: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和</a:t>
            </a:r>
            <a:r>
              <a:rPr lang="zh-CN" altLang="zh-CN" dirty="0">
                <a:solidFill>
                  <a:srgbClr val="000000"/>
                </a:solidFill>
                <a:latin typeface="NEU-BZ-S92"/>
                <a:cs typeface="宋体" panose="02010600030101010101" pitchFamily="2" charset="-122"/>
              </a:rPr>
              <a:t>②</a:t>
            </a:r>
            <a:r>
              <a:rPr lang="zh-CN" altLang="zh-CN" dirty="0">
                <a:solidFill>
                  <a:srgbClr val="000000"/>
                </a:solidFill>
                <a:cs typeface="Times New Roman" panose="02020603050405020304" pitchFamily="18" charset="0"/>
              </a:rPr>
              <a:t>分别模拟了肾的滤过作用和重吸收作用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混合物</a:t>
            </a: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模拟尿液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若要模拟蛋白尿的形成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可在操作</a:t>
            </a:r>
            <a:r>
              <a:rPr lang="zh-CN" altLang="zh-CN" dirty="0">
                <a:solidFill>
                  <a:srgbClr val="000000"/>
                </a:solidFill>
                <a:latin typeface="NEU-BZ-S92"/>
                <a:cs typeface="宋体" panose="02010600030101010101" pitchFamily="2" charset="-122"/>
              </a:rPr>
              <a:t>②</a:t>
            </a:r>
            <a:r>
              <a:rPr lang="zh-CN" altLang="zh-CN" dirty="0">
                <a:solidFill>
                  <a:srgbClr val="000000"/>
                </a:solidFill>
                <a:cs typeface="Times New Roman" panose="02020603050405020304" pitchFamily="18" charset="0"/>
              </a:rPr>
              <a:t>中只捡出部分红豆</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25T48.eps" descr="id:2147496699;FounderCES"/>
          <p:cNvPicPr>
            <a:picLocks noChangeAspect="1"/>
          </p:cNvPicPr>
          <p:nvPr/>
        </p:nvPicPr>
        <p:blipFill>
          <a:blip r:embed="rId2">
            <a:clrChange>
              <a:clrFrom>
                <a:srgbClr val="FFFFFF"/>
              </a:clrFrom>
              <a:clrTo>
                <a:srgbClr val="FFFFFF">
                  <a:alpha val="0"/>
                </a:srgbClr>
              </a:clrTo>
            </a:clrChange>
          </a:blip>
          <a:stretch>
            <a:fillRect/>
          </a:stretch>
        </p:blipFill>
        <p:spPr>
          <a:xfrm>
            <a:off x="3044222" y="2327816"/>
            <a:ext cx="6103556" cy="2560276"/>
          </a:xfrm>
          <a:prstGeom prst="rect">
            <a:avLst/>
          </a:prstGeom>
        </p:spPr>
      </p:pic>
      <p:sp>
        <p:nvSpPr>
          <p:cNvPr id="7" name="矩形 6"/>
          <p:cNvSpPr>
            <a:spLocks noChangeAspect="1"/>
          </p:cNvSpPr>
          <p:nvPr/>
        </p:nvSpPr>
        <p:spPr>
          <a:xfrm>
            <a:off x="2863638" y="1743689"/>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Tree>
    <p:extLst>
      <p:ext uri="{BB962C8B-B14F-4D97-AF65-F5344CB8AC3E}">
        <p14:creationId xmlns:p14="http://schemas.microsoft.com/office/powerpoint/2010/main" val="316567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0677"/>
            <a:ext cx="11430000" cy="451328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当血液流经肾小球时</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除血细胞和大分子的蛋白质外</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血浆中的一部分水、无机盐、尿素和葡萄糖等物质会滤过到肾小囊腔形成原尿。</a:t>
            </a:r>
            <a:r>
              <a:rPr lang="zh-CN" altLang="zh-CN" dirty="0">
                <a:solidFill>
                  <a:srgbClr val="000000"/>
                </a:solidFill>
                <a:latin typeface="NEU-BZ-S92"/>
                <a:cs typeface="宋体" panose="02010600030101010101" pitchFamily="2" charset="-122"/>
              </a:rPr>
              <a:t>①</a:t>
            </a:r>
            <a:r>
              <a:rPr lang="zh-CN" altLang="zh-CN" dirty="0">
                <a:solidFill>
                  <a:srgbClr val="000000"/>
                </a:solidFill>
                <a:ea typeface="楷体" panose="02010609060101010101" pitchFamily="49" charset="-122"/>
                <a:cs typeface="Times New Roman" panose="02020603050405020304" pitchFamily="18" charset="0"/>
              </a:rPr>
              <a:t>打开甲瓶小孔</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使混合物</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落入乙瓶中</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操作</a:t>
            </a:r>
            <a:r>
              <a:rPr lang="zh-CN" altLang="zh-CN" dirty="0">
                <a:solidFill>
                  <a:srgbClr val="000000"/>
                </a:solidFill>
                <a:latin typeface="NEU-BZ-S92"/>
                <a:cs typeface="宋体" panose="02010600030101010101" pitchFamily="2" charset="-122"/>
              </a:rPr>
              <a:t>①</a:t>
            </a:r>
            <a:r>
              <a:rPr lang="zh-CN" altLang="zh-CN" dirty="0">
                <a:solidFill>
                  <a:srgbClr val="000000"/>
                </a:solidFill>
                <a:ea typeface="楷体" panose="02010609060101010101" pitchFamily="49" charset="-122"/>
                <a:cs typeface="Times New Roman" panose="02020603050405020304" pitchFamily="18" charset="0"/>
              </a:rPr>
              <a:t>模拟肾小球和肾小囊内壁的滤过作用</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混合物</a:t>
            </a:r>
            <a:r>
              <a:rPr lang="en-US" altLang="zh-CN" dirty="0">
                <a:solidFill>
                  <a:srgbClr val="000000"/>
                </a:solidFill>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模拟血液</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混合物</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模拟原尿。原尿流经肾小管时</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其中的大部分水、部分无机盐和全部的葡萄糖被重新吸收回血液</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而剩下的物质如尿素、一部分无机盐和水等由肾小管流出形成尿液。混合物</a:t>
            </a:r>
            <a:r>
              <a:rPr lang="en-US" altLang="zh-CN" dirty="0">
                <a:solidFill>
                  <a:srgbClr val="000000"/>
                </a:solidFill>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模拟的是尿液。操作</a:t>
            </a:r>
            <a:r>
              <a:rPr lang="zh-CN" altLang="zh-CN" dirty="0">
                <a:solidFill>
                  <a:srgbClr val="000000"/>
                </a:solidFill>
                <a:latin typeface="NEU-BZ-S92"/>
                <a:cs typeface="宋体" panose="02010600030101010101" pitchFamily="2" charset="-122"/>
              </a:rPr>
              <a:t>②</a:t>
            </a:r>
            <a:r>
              <a:rPr lang="zh-CN" altLang="zh-CN" dirty="0">
                <a:solidFill>
                  <a:srgbClr val="000000"/>
                </a:solidFill>
                <a:ea typeface="楷体" panose="02010609060101010101" pitchFamily="49" charset="-122"/>
                <a:cs typeface="Times New Roman" panose="02020603050405020304" pitchFamily="18" charset="0"/>
              </a:rPr>
              <a:t>将混合物</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中的全部红豆、大部分大米和部分绿豆挑拣出来</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可以模拟肾小管的重吸收作用</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红豆模拟葡萄糖。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41639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6279"/>
            <a:ext cx="11430000" cy="62540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.(2025·</a:t>
            </a:r>
            <a:r>
              <a:rPr lang="zh-CN" altLang="zh-CN" dirty="0">
                <a:solidFill>
                  <a:srgbClr val="000000"/>
                </a:solidFill>
                <a:ea typeface="楷体" panose="02010609060101010101" pitchFamily="49" charset="-122"/>
                <a:cs typeface="Times New Roman" panose="02020603050405020304" pitchFamily="18" charset="0"/>
              </a:rPr>
              <a:t>山东枣庄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下图为血液流经肾小球和肾小囊内壁的滤过作用及肾小管的重吸收作用形成尿液的过程示意图</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正常情况下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不含有葡萄糖的部位是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latin typeface="NEU-BZ-S92"/>
                <a:cs typeface="宋体" panose="02010600030101010101" pitchFamily="2" charset="-122"/>
              </a:rPr>
              <a:t>①</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smtClean="0">
                <a:solidFill>
                  <a:srgbClr val="000000"/>
                </a:solidFill>
                <a:latin typeface="NEU-BZ-S92"/>
                <a:cs typeface="宋体" panose="02010600030101010101" pitchFamily="2" charset="-122"/>
              </a:rPr>
              <a:t>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latin typeface="NEU-BZ-S92"/>
                <a:cs typeface="宋体" panose="02010600030101010101" pitchFamily="2" charset="-122"/>
              </a:rPr>
              <a:t>③</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25T13.eps" descr="id:2147496706;FounderCES"/>
          <p:cNvPicPr>
            <a:picLocks noChangeAspect="1"/>
          </p:cNvPicPr>
          <p:nvPr/>
        </p:nvPicPr>
        <p:blipFill>
          <a:blip r:embed="rId2">
            <a:clrChange>
              <a:clrFrom>
                <a:srgbClr val="FFFFFF"/>
              </a:clrFrom>
              <a:clrTo>
                <a:srgbClr val="FFFFFF">
                  <a:alpha val="0"/>
                </a:srgbClr>
              </a:clrTo>
            </a:clrChange>
          </a:blip>
          <a:stretch>
            <a:fillRect/>
          </a:stretch>
        </p:blipFill>
        <p:spPr>
          <a:xfrm>
            <a:off x="4591062" y="1440453"/>
            <a:ext cx="3009876" cy="3960930"/>
          </a:xfrm>
          <a:prstGeom prst="rect">
            <a:avLst/>
          </a:prstGeom>
        </p:spPr>
      </p:pic>
      <p:sp>
        <p:nvSpPr>
          <p:cNvPr id="5" name="矩形 4"/>
          <p:cNvSpPr>
            <a:spLocks noChangeAspect="1"/>
          </p:cNvSpPr>
          <p:nvPr/>
        </p:nvSpPr>
        <p:spPr>
          <a:xfrm>
            <a:off x="1450475" y="1259051"/>
            <a:ext cx="423514"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Tree>
    <p:extLst>
      <p:ext uri="{BB962C8B-B14F-4D97-AF65-F5344CB8AC3E}">
        <p14:creationId xmlns:p14="http://schemas.microsoft.com/office/powerpoint/2010/main" val="558100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94801"/>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5</a:t>
            </a:r>
            <a:r>
              <a:rPr lang="en-US" altLang="zh-CN" dirty="0">
                <a:solidFill>
                  <a:srgbClr val="000000"/>
                </a:solidFill>
                <a:cs typeface="Times New Roman" panose="02020603050405020304" pitchFamily="18" charset="0"/>
              </a:rPr>
              <a:t>.(2025·</a:t>
            </a:r>
            <a:r>
              <a:rPr lang="zh-CN" altLang="zh-CN" dirty="0">
                <a:solidFill>
                  <a:srgbClr val="000000"/>
                </a:solidFill>
                <a:ea typeface="楷体" panose="02010609060101010101" pitchFamily="49" charset="-122"/>
                <a:cs typeface="Times New Roman" panose="02020603050405020304" pitchFamily="18" charset="0"/>
              </a:rPr>
              <a:t>山西</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人工肾可帮助肾衰竭患者过滤血液</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排出体内的代谢废物。下图为人工肾工作原理示意图</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其中薄膜相当于人体肾中的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smtClean="0">
                <a:solidFill>
                  <a:srgbClr val="000000"/>
                </a:solidFill>
                <a:cs typeface="Times New Roman" panose="02020603050405020304" pitchFamily="18" charset="0"/>
              </a:rPr>
              <a:t>肾静脉</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入球小动脉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smtClean="0">
                <a:solidFill>
                  <a:srgbClr val="000000"/>
                </a:solidFill>
                <a:cs typeface="Times New Roman" panose="02020603050405020304" pitchFamily="18" charset="0"/>
              </a:rPr>
              <a:t>出球小动脉</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肾小球和肾小囊内壁</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25T49.eps" descr="id:2147496713;FounderCES"/>
          <p:cNvPicPr>
            <a:picLocks noChangeAspect="1"/>
          </p:cNvPicPr>
          <p:nvPr/>
        </p:nvPicPr>
        <p:blipFill>
          <a:blip r:embed="rId2">
            <a:clrChange>
              <a:clrFrom>
                <a:srgbClr val="FFFFFF"/>
              </a:clrFrom>
              <a:clrTo>
                <a:srgbClr val="FFFFFF">
                  <a:alpha val="0"/>
                </a:srgbClr>
              </a:clrTo>
            </a:clrChange>
          </a:blip>
          <a:stretch>
            <a:fillRect/>
          </a:stretch>
        </p:blipFill>
        <p:spPr>
          <a:xfrm>
            <a:off x="2192578" y="1445348"/>
            <a:ext cx="7806844" cy="2993185"/>
          </a:xfrm>
          <a:prstGeom prst="rect">
            <a:avLst/>
          </a:prstGeom>
        </p:spPr>
      </p:pic>
      <p:sp>
        <p:nvSpPr>
          <p:cNvPr id="7" name="矩形 6"/>
          <p:cNvSpPr>
            <a:spLocks noChangeAspect="1"/>
          </p:cNvSpPr>
          <p:nvPr/>
        </p:nvSpPr>
        <p:spPr>
          <a:xfrm>
            <a:off x="9716724" y="767702"/>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Tree>
    <p:extLst>
      <p:ext uri="{BB962C8B-B14F-4D97-AF65-F5344CB8AC3E}">
        <p14:creationId xmlns:p14="http://schemas.microsoft.com/office/powerpoint/2010/main" val="122336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308</TotalTime>
  <Words>586</Words>
  <Application>Microsoft Office PowerPoint</Application>
  <PresentationFormat>宽屏</PresentationFormat>
  <Paragraphs>64</Paragraphs>
  <Slides>12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12</vt:i4>
      </vt:variant>
    </vt:vector>
  </HeadingPairs>
  <TitlesOfParts>
    <vt:vector size="26" baseType="lpstr">
      <vt:lpstr>NEU-BZ-S92</vt:lpstr>
      <vt:lpstr>等线</vt:lpstr>
      <vt:lpstr>方正书宋_GBK</vt:lpstr>
      <vt:lpstr>黑体</vt:lpstr>
      <vt:lpstr>华文隶书</vt:lpstr>
      <vt:lpstr>楷体</vt:lpstr>
      <vt:lpstr>隶书</vt:lpstr>
      <vt:lpstr>宋体</vt:lpstr>
      <vt:lpstr>微软雅黑</vt:lpstr>
      <vt:lpstr>Arial</vt:lpstr>
      <vt:lpstr>Calibri</vt:lpstr>
      <vt:lpstr>Times New Roman</vt:lpstr>
      <vt:lpstr>1_Office 主题</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79</cp:revision>
  <dcterms:created xsi:type="dcterms:W3CDTF">2023-06-16T14:45:50Z</dcterms:created>
  <dcterms:modified xsi:type="dcterms:W3CDTF">2026-02-05T03:56:59Z</dcterms:modified>
</cp:coreProperties>
</file>