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29" r:id="rId2"/>
  </p:sldMasterIdLst>
  <p:notesMasterIdLst>
    <p:notesMasterId r:id="rId22"/>
  </p:notesMasterIdLst>
  <p:sldIdLst>
    <p:sldId id="974" r:id="rId3"/>
    <p:sldId id="977" r:id="rId4"/>
    <p:sldId id="990" r:id="rId5"/>
    <p:sldId id="991" r:id="rId6"/>
    <p:sldId id="992" r:id="rId7"/>
    <p:sldId id="993" r:id="rId8"/>
    <p:sldId id="994" r:id="rId9"/>
    <p:sldId id="995" r:id="rId10"/>
    <p:sldId id="997" r:id="rId11"/>
    <p:sldId id="978" r:id="rId12"/>
    <p:sldId id="998" r:id="rId13"/>
    <p:sldId id="999" r:id="rId14"/>
    <p:sldId id="981" r:id="rId15"/>
    <p:sldId id="982" r:id="rId16"/>
    <p:sldId id="983" r:id="rId17"/>
    <p:sldId id="979" r:id="rId18"/>
    <p:sldId id="984" r:id="rId19"/>
    <p:sldId id="985" r:id="rId20"/>
    <p:sldId id="975" r:id="rId21"/>
  </p:sldIdLst>
  <p:sldSz cx="12192000" cy="6858000"/>
  <p:notesSz cx="6858000" cy="9144000"/>
  <p:defaultTextStyle>
    <a:defPPr>
      <a:defRPr lang="zh-CN"/>
    </a:defPPr>
    <a:lvl1pPr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2" pos="211" userDrawn="1">
          <p15:clr>
            <a:srgbClr val="A4A3A4"/>
          </p15:clr>
        </p15:guide>
        <p15:guide id="3" orient="horz" pos="527" userDrawn="1">
          <p15:clr>
            <a:srgbClr val="A4A3A4"/>
          </p15:clr>
        </p15:guide>
        <p15:guide id="5" orient="horz" pos="28" userDrawn="1">
          <p15:clr>
            <a:srgbClr val="A4A3A4"/>
          </p15:clr>
        </p15:guide>
        <p15:guide id="9" orient="horz" userDrawn="1">
          <p15:clr>
            <a:srgbClr val="A4A3A4"/>
          </p15:clr>
        </p15:guide>
        <p15:guide id="10" orient="horz" pos="73" userDrawn="1">
          <p15:clr>
            <a:srgbClr val="A4A3A4"/>
          </p15:clr>
        </p15:guide>
        <p15:guide id="11" orient="horz" pos="119" userDrawn="1">
          <p15:clr>
            <a:srgbClr val="A4A3A4"/>
          </p15:clr>
        </p15:guide>
        <p15:guide id="12" orient="horz" pos="845" userDrawn="1">
          <p15:clr>
            <a:srgbClr val="A4A3A4"/>
          </p15:clr>
        </p15:guide>
        <p15:guide id="13" orient="horz" pos="981" userDrawn="1">
          <p15:clr>
            <a:srgbClr val="A4A3A4"/>
          </p15:clr>
        </p15:guide>
        <p15:guide id="14" orient="horz" pos="1139" userDrawn="1">
          <p15:clr>
            <a:srgbClr val="A4A3A4"/>
          </p15:clr>
        </p15:guide>
        <p15:guide id="15" orient="horz" pos="346" userDrawn="1">
          <p15:clr>
            <a:srgbClr val="A4A3A4"/>
          </p15:clr>
        </p15:guide>
        <p15:guide id="16" orient="horz" pos="436" userDrawn="1">
          <p15:clr>
            <a:srgbClr val="A4A3A4"/>
          </p15:clr>
        </p15:guide>
        <p15:guide id="17" orient="horz" pos="2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89D"/>
    <a:srgbClr val="ADDAEF"/>
    <a:srgbClr val="1D469C"/>
    <a:srgbClr val="FFFFFF"/>
    <a:srgbClr val="D2E6FE"/>
    <a:srgbClr val="1F8EC2"/>
    <a:srgbClr val="202BC2"/>
    <a:srgbClr val="E4FCFB"/>
    <a:srgbClr val="D7FAF9"/>
    <a:srgbClr val="F8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92" d="100"/>
          <a:sy n="92" d="100"/>
        </p:scale>
        <p:origin x="498" y="84"/>
      </p:cViewPr>
      <p:guideLst>
        <p:guide pos="211"/>
        <p:guide orient="horz" pos="527"/>
        <p:guide orient="horz" pos="28"/>
        <p:guide orient="horz"/>
        <p:guide orient="horz" pos="73"/>
        <p:guide orient="horz" pos="119"/>
        <p:guide orient="horz" pos="845"/>
        <p:guide orient="horz" pos="981"/>
        <p:guide orient="horz" pos="1139"/>
        <p:guide orient="horz" pos="346"/>
        <p:guide orient="horz" pos="436"/>
        <p:guide orient="horz" pos="21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BCF2D-D4ED-4569-B56E-0E0CD9D80676}" type="datetimeFigureOut">
              <a:rPr lang="zh-CN" altLang="en-US" smtClean="0"/>
              <a:t>2026-02-05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43D9C3-819F-45C7-A374-8B6DC5FF1CA0}" type="slidenum">
              <a:rPr lang="zh-CN" altLang="en-US" smtClean="0"/>
              <a:t>‹#›</a:t>
            </a:fld>
            <a:endParaRPr lang="zh-CN" altLang="en-US"/>
          </a:p>
        </p:txBody>
      </p:sp>
    </p:spTree>
    <p:extLst>
      <p:ext uri="{BB962C8B-B14F-4D97-AF65-F5344CB8AC3E}">
        <p14:creationId xmlns:p14="http://schemas.microsoft.com/office/powerpoint/2010/main" val="26514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19</a:t>
            </a:fld>
            <a:endParaRPr lang="zh-CN" altLang="en-US"/>
          </a:p>
        </p:txBody>
      </p:sp>
    </p:spTree>
    <p:extLst>
      <p:ext uri="{BB962C8B-B14F-4D97-AF65-F5344CB8AC3E}">
        <p14:creationId xmlns:p14="http://schemas.microsoft.com/office/powerpoint/2010/main" val="34304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9655782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86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7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8650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046126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3500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audio" Target="../media/audio1.wav"/><Relationship Id="rId4" Type="http://schemas.openxmlformats.org/officeDocument/2006/relationships/slide" Target="../slides/slide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1596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3689371438"/>
      </p:ext>
    </p:extLst>
  </p:cSld>
  <p:clrMap bg1="lt1" tx1="dk1" bg2="lt2" tx2="dk2" accent1="accent1" accent2="accent2" accent3="accent3" accent4="accent4" accent5="accent5" accent6="accent6" hlink="hlink" folHlink="folHlink"/>
  <p:sldLayoutIdLst>
    <p:sldLayoutId id="2147483730" r:id="rId1"/>
    <p:sldLayoutId id="2147483736"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综合实践项目　</a:t>
            </a:r>
            <a:endParaRPr lang="en-US" altLang="zh-CN" sz="4656" b="1" dirty="0" smtClean="0">
              <a:solidFill>
                <a:srgbClr val="D60093"/>
              </a:solidFill>
              <a:latin typeface="隶书" panose="02010509060101010101" pitchFamily="49" charset="-122"/>
              <a:ea typeface="隶书" panose="02010509060101010101" pitchFamily="49" charset="-122"/>
            </a:endParaRPr>
          </a:p>
          <a:p>
            <a:pPr algn="ctr">
              <a:buFont typeface="Arial" panose="020B0604020202020204" pitchFamily="34" charset="0"/>
              <a:buNone/>
            </a:pPr>
            <a:r>
              <a:rPr lang="zh-CN" altLang="en-US" sz="4656" b="1" dirty="0" smtClean="0">
                <a:solidFill>
                  <a:srgbClr val="D60093"/>
                </a:solidFill>
                <a:latin typeface="隶书" panose="02010509060101010101" pitchFamily="49" charset="-122"/>
                <a:ea typeface="隶书" panose="02010509060101010101" pitchFamily="49" charset="-122"/>
              </a:rPr>
              <a:t>栽培</a:t>
            </a:r>
            <a:r>
              <a:rPr lang="zh-CN" altLang="en-US" sz="4656" b="1" dirty="0">
                <a:solidFill>
                  <a:srgbClr val="D60093"/>
                </a:solidFill>
                <a:latin typeface="隶书" panose="02010509060101010101" pitchFamily="49" charset="-122"/>
                <a:ea typeface="隶书" panose="02010509060101010101" pitchFamily="49" charset="-122"/>
              </a:rPr>
              <a:t>一种植物</a:t>
            </a:r>
            <a:r>
              <a:rPr lang="en-US" altLang="zh-CN" sz="4656" b="1" dirty="0">
                <a:solidFill>
                  <a:srgbClr val="D60093"/>
                </a:solidFill>
                <a:latin typeface="隶书" panose="02010509060101010101" pitchFamily="49" charset="-122"/>
                <a:ea typeface="隶书" panose="02010509060101010101" pitchFamily="49" charset="-122"/>
              </a:rPr>
              <a:t>,</a:t>
            </a:r>
            <a:r>
              <a:rPr lang="zh-CN" altLang="en-US" sz="4656" b="1" dirty="0">
                <a:solidFill>
                  <a:srgbClr val="D60093"/>
                </a:solidFill>
                <a:latin typeface="隶书" panose="02010509060101010101" pitchFamily="49" charset="-122"/>
                <a:ea typeface="隶书" panose="02010509060101010101" pitchFamily="49" charset="-122"/>
              </a:rPr>
              <a:t>探究所需的</a:t>
            </a:r>
            <a:r>
              <a:rPr lang="zh-CN" altLang="en-US" sz="4656" b="1" dirty="0" smtClean="0">
                <a:solidFill>
                  <a:srgbClr val="D60093"/>
                </a:solidFill>
                <a:latin typeface="隶书" panose="02010509060101010101" pitchFamily="49" charset="-122"/>
                <a:ea typeface="隶书" panose="02010509060101010101" pitchFamily="49" charset="-122"/>
              </a:rPr>
              <a:t>环境条件</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173825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030"/>
            <a:ext cx="11430000" cy="68141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在现代化的农场中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无土栽培被广泛应用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如下图所示。下列理解和分析错误的是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a:t>
            </a:r>
          </a:p>
          <a:p>
            <a:pPr>
              <a:lnSpc>
                <a:spcPct val="130000"/>
              </a:lnSpc>
              <a:spcAft>
                <a:spcPts val="0"/>
              </a:spcAft>
              <a:tabLst>
                <a:tab pos="1188085" algn="l"/>
                <a:tab pos="2163445" algn="l"/>
                <a:tab pos="3142615" algn="l"/>
                <a:tab pos="4190365" algn="l"/>
              </a:tabLst>
            </a:pPr>
            <a:endParaRPr lang="en-US"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无土栽培就是把植物栽培在按植物需要的无机盐比例配制的营养液中</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无土栽培能合理满足不同植物或同一植物不同生长期对无机盐的需要</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无土栽培具有产量高、不受季节限制、节约水肥、清洁无污染等优点</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在培养液中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青菜吸收营养物质的主要部位是根尖的</a:t>
            </a:r>
            <a:r>
              <a:rPr lang="zh-CN" altLang="zh-CN" dirty="0" smtClean="0">
                <a:solidFill>
                  <a:srgbClr val="000000"/>
                </a:solidFill>
                <a:cs typeface="Times New Roman" panose="02020603050405020304" pitchFamily="18" charset="0"/>
              </a:rPr>
              <a:t>伸长区</a:t>
            </a: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根尖的成熟区是根吸收水和无机盐的主要部位。</a:t>
            </a:r>
            <a:r>
              <a:rPr lang="en-US" altLang="zh-CN" dirty="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4" name="ZS7QXR133.eps" descr="id:2147493908;FounderCES"/>
          <p:cNvPicPr>
            <a:picLocks noChangeAspect="1"/>
          </p:cNvPicPr>
          <p:nvPr/>
        </p:nvPicPr>
        <p:blipFill>
          <a:blip r:embed="rId2">
            <a:clrChange>
              <a:clrFrom>
                <a:srgbClr val="FFFFFF"/>
              </a:clrFrom>
              <a:clrTo>
                <a:srgbClr val="FFFFFF">
                  <a:alpha val="0"/>
                </a:srgbClr>
              </a:clrTo>
            </a:clrChange>
          </a:blip>
          <a:stretch>
            <a:fillRect/>
          </a:stretch>
        </p:blipFill>
        <p:spPr>
          <a:xfrm>
            <a:off x="4092928" y="961054"/>
            <a:ext cx="4006145" cy="2829253"/>
          </a:xfrm>
          <a:prstGeom prst="rect">
            <a:avLst/>
          </a:prstGeom>
        </p:spPr>
      </p:pic>
      <p:sp>
        <p:nvSpPr>
          <p:cNvPr id="4" name="矩形 3"/>
          <p:cNvSpPr>
            <a:spLocks noChangeAspect="1"/>
          </p:cNvSpPr>
          <p:nvPr/>
        </p:nvSpPr>
        <p:spPr>
          <a:xfrm>
            <a:off x="2152141" y="629804"/>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Tree>
    <p:extLst>
      <p:ext uri="{BB962C8B-B14F-4D97-AF65-F5344CB8AC3E}">
        <p14:creationId xmlns:p14="http://schemas.microsoft.com/office/powerpoint/2010/main" val="3500481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0" end="10"/>
                                            </p:txEl>
                                          </p:spTgt>
                                        </p:tgtEl>
                                        <p:attrNameLst>
                                          <p:attrName>style.visibility</p:attrName>
                                        </p:attrNameLst>
                                      </p:cBhvr>
                                      <p:to>
                                        <p:strVal val="visible"/>
                                      </p:to>
                                    </p:set>
                                    <p:animEffect transition="in" filter="randombar(horizontal)">
                                      <p:cBhvr>
                                        <p:cTn id="12"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6279"/>
            <a:ext cx="11430000" cy="625402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某研究小组利用下图所示装置进行无土栽培的实践探索。下列叙述错误的是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a:t>
            </a:r>
          </a:p>
          <a:p>
            <a:pPr>
              <a:lnSpc>
                <a:spcPct val="130000"/>
              </a:lnSpc>
              <a:spcAft>
                <a:spcPts val="0"/>
              </a:spcAft>
              <a:tabLst>
                <a:tab pos="1188085" algn="l"/>
                <a:tab pos="2163445" algn="l"/>
                <a:tab pos="3142615" algn="l"/>
                <a:tab pos="4190365" algn="l"/>
              </a:tabLst>
            </a:pPr>
            <a:endParaRPr lang="en-US"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用充气泵向培养液中通入空气</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有利于植株根的呼吸</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在泡沫板上按合理的间距固定植株</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有利于植株充分接受光照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幼苗移栽定植初期</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给植株适当遮阴可抑制其蒸腾作用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防止萎蔫</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同种植物在不同生长发育期</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定期更换的培养液成分及比例不变</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25T58.eps" descr="id:2147493994;FounderCES"/>
          <p:cNvPicPr>
            <a:picLocks noChangeAspect="1"/>
          </p:cNvPicPr>
          <p:nvPr/>
        </p:nvPicPr>
        <p:blipFill>
          <a:blip r:embed="rId2">
            <a:clrChange>
              <a:clrFrom>
                <a:srgbClr val="FFFFFF"/>
              </a:clrFrom>
              <a:clrTo>
                <a:srgbClr val="FFFFFF">
                  <a:alpha val="0"/>
                </a:srgbClr>
              </a:clrTo>
            </a:clrChange>
          </a:blip>
          <a:stretch>
            <a:fillRect/>
          </a:stretch>
        </p:blipFill>
        <p:spPr>
          <a:xfrm>
            <a:off x="2192578" y="1070179"/>
            <a:ext cx="7806844" cy="2708125"/>
          </a:xfrm>
          <a:prstGeom prst="rect">
            <a:avLst/>
          </a:prstGeom>
        </p:spPr>
      </p:pic>
      <p:sp>
        <p:nvSpPr>
          <p:cNvPr id="4" name="矩形 3"/>
          <p:cNvSpPr>
            <a:spLocks noChangeAspect="1"/>
          </p:cNvSpPr>
          <p:nvPr/>
        </p:nvSpPr>
        <p:spPr>
          <a:xfrm>
            <a:off x="1798850" y="702541"/>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Tree>
    <p:extLst>
      <p:ext uri="{BB962C8B-B14F-4D97-AF65-F5344CB8AC3E}">
        <p14:creationId xmlns:p14="http://schemas.microsoft.com/office/powerpoint/2010/main" val="3680012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25009"/>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同种植物在不同生长发育期对营养的需求是不同的</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因此</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定期更换的培养液成分及比例应该是变化的</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以满足植物不同阶段的营养需求。</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8741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38100"/>
            <a:ext cx="11430000" cy="337380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5</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某生物兴趣小组的同学为探究无机盐和二氧化碳体积分数对玉米苗生长的影响进行了有关实验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实验步骤如下</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选取长势和质量基本相同的</a:t>
            </a:r>
            <a:r>
              <a:rPr lang="en-US" altLang="zh-CN" dirty="0">
                <a:solidFill>
                  <a:srgbClr val="000000"/>
                </a:solidFill>
                <a:cs typeface="Times New Roman" panose="02020603050405020304" pitchFamily="18" charset="0"/>
              </a:rPr>
              <a:t>30</a:t>
            </a:r>
            <a:r>
              <a:rPr lang="zh-CN" altLang="zh-CN" dirty="0">
                <a:solidFill>
                  <a:srgbClr val="000000"/>
                </a:solidFill>
                <a:cs typeface="Times New Roman" panose="02020603050405020304" pitchFamily="18" charset="0"/>
              </a:rPr>
              <a:t>株玉米苗</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平均分成甲、乙、丙三组。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cs typeface="Times New Roman" panose="02020603050405020304" pitchFamily="18" charset="0"/>
              </a:rPr>
              <a:t>将三组玉米苗放置在光照、温度等条件都完全相同的温室内进行无土栽培</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培养条件见下表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培养一段时间后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三组玉米苗的长势和质量都发生了一定的变化。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2422082387"/>
              </p:ext>
            </p:extLst>
          </p:nvPr>
        </p:nvGraphicFramePr>
        <p:xfrm>
          <a:off x="381000" y="3825332"/>
          <a:ext cx="11430000" cy="2048256"/>
        </p:xfrm>
        <a:graphic>
          <a:graphicData uri="http://schemas.openxmlformats.org/drawingml/2006/table">
            <a:tbl>
              <a:tblPr firstRow="1" firstCol="1" bandRow="1"/>
              <a:tblGrid>
                <a:gridCol w="1396285"/>
                <a:gridCol w="4636394"/>
                <a:gridCol w="5397321"/>
              </a:tblGrid>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玉米苗</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altLang="en-US"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温室内二氧化碳体积分数</a:t>
                      </a:r>
                      <a:r>
                        <a:rPr lang="en-US" sz="28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培养液</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甲组</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0.06</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土壤浸出液</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含有无机盐</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乙组</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0.03</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土壤浸出液</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含有无机盐</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丙组</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0.06</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蒸馏水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不含无机盐</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019084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2154"/>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请分析并回答下列问题。</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该实验采取每组</a:t>
            </a:r>
            <a:r>
              <a:rPr lang="en-US" altLang="zh-CN" dirty="0">
                <a:solidFill>
                  <a:srgbClr val="000000"/>
                </a:solidFill>
                <a:cs typeface="Times New Roman" panose="02020603050405020304" pitchFamily="18" charset="0"/>
              </a:rPr>
              <a:t>10</a:t>
            </a:r>
            <a:r>
              <a:rPr lang="zh-CN" altLang="zh-CN" dirty="0">
                <a:solidFill>
                  <a:srgbClr val="000000"/>
                </a:solidFill>
                <a:cs typeface="Times New Roman" panose="02020603050405020304" pitchFamily="18" charset="0"/>
              </a:rPr>
              <a:t>株玉米苗</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并比较每组的平均长势</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目的</a:t>
            </a:r>
            <a:r>
              <a:rPr lang="zh-CN" altLang="zh-CN" dirty="0" smtClean="0">
                <a:solidFill>
                  <a:srgbClr val="000000"/>
                </a:solidFill>
                <a:cs typeface="Times New Roman" panose="02020603050405020304" pitchFamily="18" charset="0"/>
              </a:rPr>
              <a:t>是</a:t>
            </a: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u="sng" dirty="0">
                <a:solidFill>
                  <a:srgbClr val="000000"/>
                </a:solidFill>
                <a:uFill>
                  <a:solidFill>
                    <a:srgbClr val="000000"/>
                  </a:solidFill>
                </a:uFill>
                <a:cs typeface="Times New Roman" panose="02020603050405020304" pitchFamily="18" charset="0"/>
              </a:rPr>
              <a:t>　　　　　　　　　</a:t>
            </a:r>
            <a:r>
              <a:rPr lang="en-US" altLang="zh-CN" u="sng" dirty="0" smtClean="0">
                <a:solidFill>
                  <a:srgbClr val="000000"/>
                </a:solidFill>
                <a:uFill>
                  <a:solidFill>
                    <a:srgbClr val="000000"/>
                  </a:solidFill>
                </a:uFill>
                <a:cs typeface="Times New Roman" panose="02020603050405020304" pitchFamily="18" charset="0"/>
              </a:rPr>
              <a:t>         </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。若甲组的平均长势比乙组的平均长势好</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说明在一定范围内</a:t>
            </a:r>
            <a:r>
              <a:rPr lang="en-US" altLang="zh-CN" dirty="0" smtClean="0">
                <a:solidFill>
                  <a:srgbClr val="000000"/>
                </a:solidFill>
                <a:cs typeface="Times New Roman" panose="02020603050405020304" pitchFamily="18" charset="0"/>
              </a:rPr>
              <a:t>,</a:t>
            </a:r>
            <a:r>
              <a:rPr lang="zh-CN" altLang="en-US" dirty="0">
                <a:solidFill>
                  <a:srgbClr val="000000"/>
                </a:solidFill>
                <a:cs typeface="Times New Roman" panose="02020603050405020304" pitchFamily="18" charset="0"/>
              </a:rPr>
              <a:t>二氧化碳体积分数越高</a:t>
            </a:r>
            <a:r>
              <a:rPr lang="en-US" altLang="zh-CN" dirty="0" smtClean="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光合效率越</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填</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高</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探究无机盐对玉米苗生长的影响时</a:t>
            </a:r>
            <a:r>
              <a:rPr lang="en-US" altLang="zh-CN" dirty="0" smtClean="0">
                <a:solidFill>
                  <a:srgbClr val="000000"/>
                </a:solidFill>
                <a:cs typeface="Times New Roman" panose="02020603050405020304" pitchFamily="18" charset="0"/>
              </a:rPr>
              <a:t>,</a:t>
            </a:r>
            <a:r>
              <a:rPr lang="zh-CN" altLang="zh-CN" dirty="0" smtClean="0">
                <a:solidFill>
                  <a:srgbClr val="000000"/>
                </a:solidFill>
                <a:cs typeface="Times New Roman" panose="02020603050405020304" pitchFamily="18" charset="0"/>
              </a:rPr>
              <a:t>甲</a:t>
            </a:r>
            <a:r>
              <a:rPr lang="zh-CN" altLang="zh-CN" dirty="0">
                <a:solidFill>
                  <a:srgbClr val="000000"/>
                </a:solidFill>
                <a:cs typeface="Times New Roman" panose="02020603050405020304" pitchFamily="18" charset="0"/>
              </a:rPr>
              <a:t>组与丙</a:t>
            </a:r>
            <a:r>
              <a:rPr lang="zh-CN" altLang="zh-CN" dirty="0" smtClean="0">
                <a:solidFill>
                  <a:srgbClr val="000000"/>
                </a:solidFill>
                <a:cs typeface="Times New Roman" panose="02020603050405020304" pitchFamily="18" charset="0"/>
              </a:rPr>
              <a:t>组</a:t>
            </a:r>
            <a:r>
              <a:rPr lang="zh-CN" altLang="en-US" dirty="0">
                <a:solidFill>
                  <a:srgbClr val="000000"/>
                </a:solidFill>
                <a:cs typeface="Times New Roman" panose="02020603050405020304" pitchFamily="18" charset="0"/>
              </a:rPr>
              <a:t>可以</a:t>
            </a:r>
            <a:r>
              <a:rPr lang="zh-CN" altLang="zh-CN" dirty="0" smtClean="0">
                <a:solidFill>
                  <a:srgbClr val="000000"/>
                </a:solidFill>
                <a:cs typeface="Times New Roman" panose="02020603050405020304" pitchFamily="18" charset="0"/>
              </a:rPr>
              <a:t>为</a:t>
            </a:r>
            <a:r>
              <a:rPr lang="zh-CN" altLang="zh-CN" dirty="0">
                <a:solidFill>
                  <a:srgbClr val="000000"/>
                </a:solidFill>
                <a:cs typeface="Times New Roman" panose="02020603050405020304" pitchFamily="18" charset="0"/>
              </a:rPr>
              <a:t>一组对照实验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除无机盐不同外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其他培养条件均相同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这样设置是为了</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。若丙组的平均长势明显比甲组弱</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说明玉米苗的生长需要</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。种植绿萝时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需要施加的无机盐主要是</a:t>
            </a:r>
            <a:r>
              <a:rPr lang="zh-CN" altLang="zh-CN" u="sng" dirty="0">
                <a:solidFill>
                  <a:srgbClr val="000000"/>
                </a:solidFill>
                <a:uFill>
                  <a:solidFill>
                    <a:srgbClr val="000000"/>
                  </a:solidFill>
                </a:uFill>
                <a:cs typeface="Times New Roman" panose="02020603050405020304" pitchFamily="18" charset="0"/>
              </a:rPr>
              <a:t>　</a:t>
            </a:r>
            <a:r>
              <a:rPr lang="en-US" altLang="zh-CN" u="sng" dirty="0" smtClean="0">
                <a:solidFill>
                  <a:srgbClr val="000000"/>
                </a:solidFill>
                <a:uFill>
                  <a:solidFill>
                    <a:srgbClr val="000000"/>
                  </a:solidFill>
                </a:uFill>
                <a:cs typeface="Times New Roman" panose="02020603050405020304" pitchFamily="18" charset="0"/>
              </a:rPr>
              <a:t>                                                          </a:t>
            </a:r>
            <a:r>
              <a:rPr lang="zh-CN" altLang="zh-CN" dirty="0" smtClean="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553711" y="1733445"/>
            <a:ext cx="5301451" cy="523220"/>
          </a:xfrm>
          <a:prstGeom prst="rect">
            <a:avLst/>
          </a:prstGeom>
        </p:spPr>
        <p:txBody>
          <a:bodyPr wrap="none">
            <a:spAutoFit/>
          </a:bodyPr>
          <a:lstStyle/>
          <a:p>
            <a:r>
              <a:rPr lang="zh-CN" altLang="zh-CN" dirty="0">
                <a:solidFill>
                  <a:srgbClr val="FF0000"/>
                </a:solidFill>
                <a:cs typeface="Times New Roman" panose="02020603050405020304" pitchFamily="18" charset="0"/>
              </a:rPr>
              <a:t>减小实验误差</a:t>
            </a:r>
            <a:r>
              <a:rPr lang="en-US" altLang="zh-CN" dirty="0">
                <a:solidFill>
                  <a:srgbClr val="FF0000"/>
                </a:solidFill>
              </a:rPr>
              <a:t>,</a:t>
            </a:r>
            <a:r>
              <a:rPr lang="zh-CN" altLang="zh-CN" dirty="0">
                <a:solidFill>
                  <a:srgbClr val="FF0000"/>
                </a:solidFill>
                <a:cs typeface="Times New Roman" panose="02020603050405020304" pitchFamily="18" charset="0"/>
              </a:rPr>
              <a:t>使实验结果更</a:t>
            </a:r>
            <a:r>
              <a:rPr lang="zh-CN" altLang="zh-CN" dirty="0" smtClean="0">
                <a:solidFill>
                  <a:srgbClr val="FF0000"/>
                </a:solidFill>
                <a:cs typeface="Times New Roman" panose="02020603050405020304" pitchFamily="18" charset="0"/>
              </a:rPr>
              <a:t>准确</a:t>
            </a:r>
            <a:endParaRPr lang="zh-CN" altLang="en-US" dirty="0"/>
          </a:p>
        </p:txBody>
      </p:sp>
      <p:sp>
        <p:nvSpPr>
          <p:cNvPr id="4" name="矩形 3"/>
          <p:cNvSpPr/>
          <p:nvPr/>
        </p:nvSpPr>
        <p:spPr>
          <a:xfrm>
            <a:off x="10029545" y="2277447"/>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高</a:t>
            </a:r>
            <a:endParaRPr lang="zh-CN" altLang="en-US" dirty="0"/>
          </a:p>
        </p:txBody>
      </p:sp>
      <p:sp>
        <p:nvSpPr>
          <p:cNvPr id="5" name="矩形 4"/>
          <p:cNvSpPr/>
          <p:nvPr/>
        </p:nvSpPr>
        <p:spPr>
          <a:xfrm>
            <a:off x="8999686" y="3945093"/>
            <a:ext cx="2339102" cy="523220"/>
          </a:xfrm>
          <a:prstGeom prst="rect">
            <a:avLst/>
          </a:prstGeom>
        </p:spPr>
        <p:txBody>
          <a:bodyPr wrap="none">
            <a:spAutoFit/>
          </a:bodyPr>
          <a:lstStyle/>
          <a:p>
            <a:r>
              <a:rPr lang="zh-CN" altLang="zh-CN" dirty="0">
                <a:solidFill>
                  <a:srgbClr val="FF0000"/>
                </a:solidFill>
                <a:cs typeface="Times New Roman" panose="02020603050405020304" pitchFamily="18" charset="0"/>
              </a:rPr>
              <a:t>控制单一变量</a:t>
            </a:r>
            <a:endParaRPr lang="zh-CN" altLang="en-US" dirty="0"/>
          </a:p>
        </p:txBody>
      </p:sp>
      <p:sp>
        <p:nvSpPr>
          <p:cNvPr id="6" name="矩形 5"/>
          <p:cNvSpPr/>
          <p:nvPr/>
        </p:nvSpPr>
        <p:spPr>
          <a:xfrm>
            <a:off x="9367430" y="4505569"/>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无机盐</a:t>
            </a:r>
            <a:endParaRPr lang="zh-CN" altLang="en-US" dirty="0"/>
          </a:p>
        </p:txBody>
      </p:sp>
      <p:sp>
        <p:nvSpPr>
          <p:cNvPr id="7" name="矩形 6"/>
          <p:cNvSpPr/>
          <p:nvPr/>
        </p:nvSpPr>
        <p:spPr>
          <a:xfrm>
            <a:off x="6054436" y="5057001"/>
            <a:ext cx="5211683" cy="523220"/>
          </a:xfrm>
          <a:prstGeom prst="rect">
            <a:avLst/>
          </a:prstGeom>
        </p:spPr>
        <p:txBody>
          <a:bodyPr wrap="none">
            <a:spAutoFit/>
          </a:bodyPr>
          <a:lstStyle/>
          <a:p>
            <a:r>
              <a:rPr lang="zh-CN" altLang="zh-CN" dirty="0">
                <a:solidFill>
                  <a:srgbClr val="FF0000"/>
                </a:solidFill>
                <a:cs typeface="Times New Roman" panose="02020603050405020304" pitchFamily="18" charset="0"/>
              </a:rPr>
              <a:t>含氮的、含磷的、含钾的无机盐</a:t>
            </a:r>
            <a:endParaRPr lang="zh-CN" altLang="en-US" dirty="0"/>
          </a:p>
        </p:txBody>
      </p:sp>
    </p:spTree>
    <p:extLst>
      <p:ext uri="{BB962C8B-B14F-4D97-AF65-F5344CB8AC3E}">
        <p14:creationId xmlns:p14="http://schemas.microsoft.com/office/powerpoint/2010/main" val="2312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1516"/>
            <a:ext cx="11430000" cy="68141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土壤浸出液中含有玉米幼苗生长所需的无机盐和水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这些物质被玉米幼苗的根系吸收后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在</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的拉动下通过</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运输到叶片。</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(4)</a:t>
            </a:r>
            <a:r>
              <a:rPr lang="zh-CN" altLang="zh-CN" dirty="0">
                <a:solidFill>
                  <a:srgbClr val="000000"/>
                </a:solidFill>
                <a:cs typeface="Times New Roman" panose="02020603050405020304" pitchFamily="18" charset="0"/>
              </a:rPr>
              <a:t>由实验结果可知</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无机盐对植物的生长具有重要作用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但过度施肥不仅会让植物因</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填</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失水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吸水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过多出现</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烧苗</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现象</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还会使土壤板结。</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(5)</a:t>
            </a:r>
            <a:r>
              <a:rPr lang="zh-CN" altLang="zh-CN" dirty="0">
                <a:solidFill>
                  <a:srgbClr val="000000"/>
                </a:solidFill>
                <a:cs typeface="Times New Roman" panose="02020603050405020304" pitchFamily="18" charset="0"/>
              </a:rPr>
              <a:t>为了探究昼夜温差对玉米苗生长的影响</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要增设丁组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甲组与丁组除一个条件不同外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包括白天温度</a:t>
            </a:r>
            <a:r>
              <a:rPr lang="en-US" altLang="zh-CN" dirty="0">
                <a:solidFill>
                  <a:srgbClr val="000000"/>
                </a:solidFill>
                <a:cs typeface="Times New Roman" panose="02020603050405020304" pitchFamily="18" charset="0"/>
              </a:rPr>
              <a:t>30 </a:t>
            </a:r>
            <a:r>
              <a:rPr lang="zh-CN" altLang="zh-CN" dirty="0">
                <a:solidFill>
                  <a:srgbClr val="000000"/>
                </a:solidFill>
                <a:latin typeface="NEU-BZ-S92"/>
                <a:cs typeface="宋体" panose="02010600030101010101" pitchFamily="2" charset="-122"/>
              </a:rPr>
              <a:t>℃</a:t>
            </a:r>
            <a:r>
              <a:rPr lang="zh-CN" altLang="zh-CN" dirty="0">
                <a:solidFill>
                  <a:srgbClr val="000000"/>
                </a:solidFill>
                <a:cs typeface="Times New Roman" panose="02020603050405020304" pitchFamily="18" charset="0"/>
              </a:rPr>
              <a:t>等其他条件都应相同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不同的条件</a:t>
            </a:r>
            <a:r>
              <a:rPr lang="zh-CN" altLang="zh-CN" dirty="0" smtClean="0">
                <a:solidFill>
                  <a:srgbClr val="000000"/>
                </a:solidFill>
                <a:cs typeface="Times New Roman" panose="02020603050405020304" pitchFamily="18" charset="0"/>
              </a:rPr>
              <a:t>是</a:t>
            </a: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u="sng" dirty="0">
                <a:solidFill>
                  <a:srgbClr val="000000"/>
                </a:solidFill>
                <a:uFill>
                  <a:solidFill>
                    <a:srgbClr val="000000"/>
                  </a:solidFill>
                </a:uFill>
                <a:cs typeface="Times New Roman" panose="02020603050405020304" pitchFamily="18" charset="0"/>
              </a:rPr>
              <a:t>　　</a:t>
            </a:r>
            <a:r>
              <a:rPr lang="en-US" altLang="zh-CN" dirty="0" smtClean="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填字母</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。对此实验你提出的问题是</a:t>
            </a:r>
            <a:r>
              <a:rPr lang="en-US"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en-US" altLang="zh-CN" u="sng" dirty="0" smtClean="0">
                <a:solidFill>
                  <a:srgbClr val="000000"/>
                </a:solidFill>
                <a:uFill>
                  <a:solidFill>
                    <a:srgbClr val="000000"/>
                  </a:solidFill>
                </a:uFill>
                <a:cs typeface="Times New Roman" panose="02020603050405020304" pitchFamily="18" charset="0"/>
              </a:rPr>
              <a:t>        </a:t>
            </a:r>
            <a:r>
              <a:rPr lang="zh-CN" altLang="zh-CN" u="sng" dirty="0">
                <a:solidFill>
                  <a:srgbClr val="000000"/>
                </a:solidFill>
                <a:uFill>
                  <a:solidFill>
                    <a:srgbClr val="000000"/>
                  </a:solidFill>
                </a:uFill>
                <a:cs typeface="Times New Roman" panose="02020603050405020304" pitchFamily="18" charset="0"/>
              </a:rPr>
              <a:t>　　　　　　　　　　</a:t>
            </a:r>
            <a:r>
              <a:rPr lang="en-US" altLang="zh-CN" dirty="0" smtClean="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甲组与丁组用不同品种的玉米苗</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甲组夜间温度</a:t>
            </a:r>
            <a:r>
              <a:rPr lang="en-US" altLang="zh-CN" dirty="0">
                <a:solidFill>
                  <a:srgbClr val="000000"/>
                </a:solidFill>
                <a:cs typeface="Times New Roman" panose="02020603050405020304" pitchFamily="18" charset="0"/>
              </a:rPr>
              <a:t>12 </a:t>
            </a:r>
            <a:r>
              <a:rPr lang="zh-CN" altLang="zh-CN" dirty="0">
                <a:solidFill>
                  <a:srgbClr val="000000"/>
                </a:solidFill>
                <a:latin typeface="NEU-BZ-S92"/>
                <a:cs typeface="宋体" panose="02010600030101010101" pitchFamily="2" charset="-122"/>
              </a:rPr>
              <a:t>℃</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丁组夜间温度</a:t>
            </a:r>
            <a:r>
              <a:rPr lang="en-US" altLang="zh-CN" dirty="0">
                <a:solidFill>
                  <a:srgbClr val="000000"/>
                </a:solidFill>
                <a:cs typeface="Times New Roman" panose="02020603050405020304" pitchFamily="18" charset="0"/>
              </a:rPr>
              <a:t>22 </a:t>
            </a:r>
            <a:r>
              <a:rPr lang="zh-CN" altLang="zh-CN" dirty="0">
                <a:solidFill>
                  <a:srgbClr val="000000"/>
                </a:solidFill>
                <a:latin typeface="NEU-BZ-S92"/>
                <a:cs typeface="宋体" panose="02010600030101010101" pitchFamily="2" charset="-122"/>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甲组与丁组夜间温度相同</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甲组始终光照</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丁组始终黑暗</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3758058" y="650586"/>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蒸腾作用</a:t>
            </a:r>
            <a:endParaRPr lang="zh-CN" altLang="en-US" dirty="0"/>
          </a:p>
        </p:txBody>
      </p:sp>
      <p:sp>
        <p:nvSpPr>
          <p:cNvPr id="4" name="矩形 3"/>
          <p:cNvSpPr/>
          <p:nvPr/>
        </p:nvSpPr>
        <p:spPr>
          <a:xfrm>
            <a:off x="8268294" y="650586"/>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导管</a:t>
            </a:r>
            <a:endParaRPr lang="zh-CN" altLang="en-US" dirty="0"/>
          </a:p>
        </p:txBody>
      </p:sp>
      <p:sp>
        <p:nvSpPr>
          <p:cNvPr id="5" name="矩形 4"/>
          <p:cNvSpPr/>
          <p:nvPr/>
        </p:nvSpPr>
        <p:spPr>
          <a:xfrm>
            <a:off x="2693576" y="1766599"/>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失水</a:t>
            </a:r>
            <a:endParaRPr lang="zh-CN" altLang="en-US" dirty="0"/>
          </a:p>
        </p:txBody>
      </p:sp>
      <p:sp>
        <p:nvSpPr>
          <p:cNvPr id="6" name="矩形 5"/>
          <p:cNvSpPr/>
          <p:nvPr/>
        </p:nvSpPr>
        <p:spPr>
          <a:xfrm>
            <a:off x="605660" y="4009054"/>
            <a:ext cx="423514" cy="523220"/>
          </a:xfrm>
          <a:prstGeom prst="rect">
            <a:avLst/>
          </a:prstGeom>
        </p:spPr>
        <p:txBody>
          <a:bodyPr wrap="none">
            <a:spAutoFit/>
          </a:bodyPr>
          <a:lstStyle/>
          <a:p>
            <a:r>
              <a:rPr lang="en-US" altLang="zh-CN" dirty="0">
                <a:solidFill>
                  <a:srgbClr val="FF0000"/>
                </a:solidFill>
              </a:rPr>
              <a:t>B</a:t>
            </a:r>
            <a:endParaRPr lang="zh-CN" altLang="en-US" dirty="0"/>
          </a:p>
        </p:txBody>
      </p:sp>
      <p:sp>
        <p:nvSpPr>
          <p:cNvPr id="7" name="矩形 6"/>
          <p:cNvSpPr/>
          <p:nvPr/>
        </p:nvSpPr>
        <p:spPr>
          <a:xfrm>
            <a:off x="6775964" y="3988272"/>
            <a:ext cx="5211683" cy="523220"/>
          </a:xfrm>
          <a:prstGeom prst="rect">
            <a:avLst/>
          </a:prstGeom>
        </p:spPr>
        <p:txBody>
          <a:bodyPr wrap="none">
            <a:spAutoFit/>
          </a:bodyPr>
          <a:lstStyle/>
          <a:p>
            <a:r>
              <a:rPr lang="zh-CN" altLang="zh-CN" dirty="0">
                <a:solidFill>
                  <a:srgbClr val="FF0000"/>
                </a:solidFill>
                <a:cs typeface="Times New Roman" panose="02020603050405020304" pitchFamily="18" charset="0"/>
              </a:rPr>
              <a:t>昼夜温差对玉米苗生长有影响吗</a:t>
            </a:r>
            <a:endParaRPr lang="zh-CN" altLang="en-US" dirty="0"/>
          </a:p>
        </p:txBody>
      </p:sp>
    </p:spTree>
    <p:extLst>
      <p:ext uri="{BB962C8B-B14F-4D97-AF65-F5344CB8AC3E}">
        <p14:creationId xmlns:p14="http://schemas.microsoft.com/office/powerpoint/2010/main" val="2424267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spect="1"/>
          </p:cNvSpPr>
          <p:nvPr/>
        </p:nvSpPr>
        <p:spPr>
          <a:xfrm>
            <a:off x="381000" y="343766"/>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6</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某校跨学科实践研究小组利用学校空地建立了一个小型农业生态园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在该生态园内</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同学们开展了一系列植物栽培和探究活动。请分析并回答问题。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smtClean="0">
                <a:solidFill>
                  <a:srgbClr val="000000"/>
                </a:solidFill>
                <a:cs typeface="Times New Roman" panose="02020603050405020304" pitchFamily="18" charset="0"/>
              </a:rPr>
              <a:t>(</a:t>
            </a: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研究小组的同学在园内移栽花卉时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采取了</a:t>
            </a: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带土移栽和</a:t>
            </a:r>
            <a:r>
              <a:rPr lang="zh-CN" altLang="zh-CN" dirty="0">
                <a:solidFill>
                  <a:srgbClr val="000000"/>
                </a:solidFill>
                <a:latin typeface="NEU-BZ-S92"/>
                <a:cs typeface="宋体" panose="02010600030101010101" pitchFamily="2" charset="-122"/>
              </a:rPr>
              <a:t>②</a:t>
            </a:r>
            <a:r>
              <a:rPr lang="zh-CN" altLang="zh-CN" dirty="0">
                <a:solidFill>
                  <a:srgbClr val="000000"/>
                </a:solidFill>
                <a:cs typeface="Times New Roman" panose="02020603050405020304" pitchFamily="18" charset="0"/>
              </a:rPr>
              <a:t>剪掉移栽植物的部分叶片两种措施</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其中措施</a:t>
            </a: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能</a:t>
            </a:r>
            <a:r>
              <a:rPr lang="zh-CN" altLang="zh-CN" u="sng" dirty="0">
                <a:solidFill>
                  <a:srgbClr val="000000"/>
                </a:solidFill>
                <a:uFill>
                  <a:solidFill>
                    <a:srgbClr val="000000"/>
                  </a:solidFill>
                </a:uFill>
                <a:cs typeface="Times New Roman" panose="02020603050405020304" pitchFamily="18" charset="0"/>
              </a:rPr>
              <a:t>　　　　　　　　　</a:t>
            </a:r>
            <a:r>
              <a:rPr lang="en-US" altLang="zh-CN" dirty="0" smtClean="0">
                <a:solidFill>
                  <a:srgbClr val="000000"/>
                </a:solidFill>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zh-CN" altLang="zh-CN" dirty="0" smtClean="0">
                <a:solidFill>
                  <a:srgbClr val="000000"/>
                </a:solidFill>
                <a:cs typeface="Times New Roman" panose="02020603050405020304" pitchFamily="18" charset="0"/>
              </a:rPr>
              <a:t>措施</a:t>
            </a:r>
            <a:r>
              <a:rPr lang="zh-CN" altLang="zh-CN" dirty="0">
                <a:solidFill>
                  <a:srgbClr val="000000"/>
                </a:solidFill>
                <a:latin typeface="NEU-BZ-S92"/>
                <a:cs typeface="宋体" panose="02010600030101010101" pitchFamily="2" charset="-122"/>
              </a:rPr>
              <a:t>②</a:t>
            </a:r>
            <a:r>
              <a:rPr lang="zh-CN" altLang="zh-CN" dirty="0">
                <a:solidFill>
                  <a:srgbClr val="000000"/>
                </a:solidFill>
                <a:cs typeface="Times New Roman" panose="02020603050405020304" pitchFamily="18" charset="0"/>
              </a:rPr>
              <a:t>能</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因而保证了移栽植物的正常水代谢</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提高了移栽植物的成活率。</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在园内植物生长过程中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同学们还采取了治虫、除草、经常松土等措施</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其中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经常给植物松土的目的是</a:t>
            </a:r>
            <a:r>
              <a:rPr lang="zh-CN" altLang="zh-CN" u="sng" dirty="0">
                <a:solidFill>
                  <a:srgbClr val="000000"/>
                </a:solidFill>
                <a:uFill>
                  <a:solidFill>
                    <a:srgbClr val="000000"/>
                  </a:solidFill>
                </a:uFill>
                <a:cs typeface="Times New Roman" panose="02020603050405020304" pitchFamily="18" charset="0"/>
              </a:rPr>
              <a:t>　　　　</a:t>
            </a:r>
            <a:r>
              <a:rPr lang="en-US" altLang="zh-CN" u="sng" dirty="0" smtClean="0">
                <a:solidFill>
                  <a:srgbClr val="000000"/>
                </a:solidFill>
                <a:uFill>
                  <a:solidFill>
                    <a:srgbClr val="000000"/>
                  </a:solidFill>
                </a:uFill>
                <a:cs typeface="Times New Roman" panose="02020603050405020304" pitchFamily="18" charset="0"/>
              </a:rPr>
              <a:t>                </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2" name="矩形 1"/>
          <p:cNvSpPr/>
          <p:nvPr/>
        </p:nvSpPr>
        <p:spPr>
          <a:xfrm>
            <a:off x="6461411" y="2609342"/>
            <a:ext cx="2698175" cy="523220"/>
          </a:xfrm>
          <a:prstGeom prst="rect">
            <a:avLst/>
          </a:prstGeom>
        </p:spPr>
        <p:txBody>
          <a:bodyPr wrap="none">
            <a:spAutoFit/>
          </a:bodyPr>
          <a:lstStyle/>
          <a:p>
            <a:r>
              <a:rPr lang="zh-CN" altLang="zh-CN" dirty="0">
                <a:solidFill>
                  <a:srgbClr val="FF0000"/>
                </a:solidFill>
                <a:cs typeface="Times New Roman" panose="02020603050405020304" pitchFamily="18" charset="0"/>
              </a:rPr>
              <a:t>保护幼根和根毛</a:t>
            </a:r>
            <a:endParaRPr lang="zh-CN" altLang="en-US" dirty="0"/>
          </a:p>
        </p:txBody>
      </p:sp>
      <p:sp>
        <p:nvSpPr>
          <p:cNvPr id="3" name="矩形 2"/>
          <p:cNvSpPr/>
          <p:nvPr/>
        </p:nvSpPr>
        <p:spPr>
          <a:xfrm>
            <a:off x="2122619" y="3163735"/>
            <a:ext cx="3416320" cy="523220"/>
          </a:xfrm>
          <a:prstGeom prst="rect">
            <a:avLst/>
          </a:prstGeom>
        </p:spPr>
        <p:txBody>
          <a:bodyPr wrap="none">
            <a:spAutoFit/>
          </a:bodyPr>
          <a:lstStyle/>
          <a:p>
            <a:r>
              <a:rPr lang="zh-CN" altLang="zh-CN" dirty="0">
                <a:solidFill>
                  <a:srgbClr val="FF0000"/>
                </a:solidFill>
                <a:cs typeface="Times New Roman" panose="02020603050405020304" pitchFamily="18" charset="0"/>
              </a:rPr>
              <a:t>降低植物的蒸腾作用</a:t>
            </a:r>
            <a:endParaRPr lang="zh-CN" altLang="en-US" dirty="0"/>
          </a:p>
        </p:txBody>
      </p:sp>
      <p:sp>
        <p:nvSpPr>
          <p:cNvPr id="4" name="矩形 3"/>
          <p:cNvSpPr/>
          <p:nvPr/>
        </p:nvSpPr>
        <p:spPr>
          <a:xfrm>
            <a:off x="5210440" y="4831154"/>
            <a:ext cx="4493538" cy="523220"/>
          </a:xfrm>
          <a:prstGeom prst="rect">
            <a:avLst/>
          </a:prstGeom>
        </p:spPr>
        <p:txBody>
          <a:bodyPr wrap="none">
            <a:spAutoFit/>
          </a:bodyPr>
          <a:lstStyle/>
          <a:p>
            <a:r>
              <a:rPr lang="zh-CN" altLang="zh-CN" dirty="0">
                <a:solidFill>
                  <a:srgbClr val="FF0000"/>
                </a:solidFill>
                <a:cs typeface="Times New Roman" panose="02020603050405020304" pitchFamily="18" charset="0"/>
              </a:rPr>
              <a:t>为根的呼吸提供充足的空气</a:t>
            </a:r>
            <a:endParaRPr lang="zh-CN" altLang="en-US" dirty="0"/>
          </a:p>
        </p:txBody>
      </p:sp>
    </p:spTree>
    <p:extLst>
      <p:ext uri="{BB962C8B-B14F-4D97-AF65-F5344CB8AC3E}">
        <p14:creationId xmlns:p14="http://schemas.microsoft.com/office/powerpoint/2010/main" val="370844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7212"/>
            <a:ext cx="11430000" cy="171252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为探究无机盐对植物的影响</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同学们在园内选取了发育情况相同的两株健壮天竺葵幼苗</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分别放在甲、乙两瓶不同的培养液中培养</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并观察、测量其发生的变化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具体情况见下表</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73668930"/>
              </p:ext>
            </p:extLst>
          </p:nvPr>
        </p:nvGraphicFramePr>
        <p:xfrm>
          <a:off x="381000" y="2109956"/>
          <a:ext cx="11430000" cy="2164394"/>
        </p:xfrm>
        <a:graphic>
          <a:graphicData uri="http://schemas.openxmlformats.org/drawingml/2006/table">
            <a:tbl>
              <a:tblPr firstRow="1" firstCol="1" bandRow="1"/>
              <a:tblGrid>
                <a:gridCol w="997039"/>
                <a:gridCol w="2807595"/>
                <a:gridCol w="1854558"/>
                <a:gridCol w="1738647"/>
                <a:gridCol w="4032161"/>
              </a:tblGrid>
              <a:tr h="0">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植株</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20000"/>
                        </a:lnSpc>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培养液</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500</a:t>
                      </a: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毫升</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植株的质量</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克</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生长情况</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实验前</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实验后</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575027">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甲</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蒸馏水</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92</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145</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矮小、纤细、叶色变黄</a:t>
                      </a:r>
                      <a:endParaRPr lang="zh-CN" sz="2800">
                        <a:solidFill>
                          <a:srgbClr val="000000"/>
                        </a:solidFill>
                        <a:effectLst/>
                        <a:latin typeface="NEU-BZ-S92"/>
                        <a:ea typeface="方正书宋_GBK"/>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239">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乙</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土壤浸出液</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91</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378</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茎粗、枝多、叶色浓绿</a:t>
                      </a:r>
                      <a:endParaRPr lang="zh-CN" sz="2800" dirty="0">
                        <a:solidFill>
                          <a:srgbClr val="000000"/>
                        </a:solidFill>
                        <a:effectLst/>
                        <a:latin typeface="NEU-BZ-S92"/>
                        <a:ea typeface="方正书宋_GBK"/>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381000" y="4405179"/>
            <a:ext cx="11430000" cy="1133195"/>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该实验中的变量是</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通过比较甲、乙两瓶中植株的变化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可以说明</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3584304" y="4448556"/>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无机盐</a:t>
            </a:r>
            <a:endParaRPr lang="zh-CN" altLang="en-US" dirty="0"/>
          </a:p>
        </p:txBody>
      </p:sp>
      <p:sp>
        <p:nvSpPr>
          <p:cNvPr id="6" name="矩形 5"/>
          <p:cNvSpPr/>
          <p:nvPr/>
        </p:nvSpPr>
        <p:spPr>
          <a:xfrm>
            <a:off x="852039" y="5002949"/>
            <a:ext cx="3775393" cy="523220"/>
          </a:xfrm>
          <a:prstGeom prst="rect">
            <a:avLst/>
          </a:prstGeom>
        </p:spPr>
        <p:txBody>
          <a:bodyPr wrap="none">
            <a:spAutoFit/>
          </a:bodyPr>
          <a:lstStyle/>
          <a:p>
            <a:r>
              <a:rPr lang="zh-CN" altLang="zh-CN" dirty="0">
                <a:solidFill>
                  <a:srgbClr val="FF0000"/>
                </a:solidFill>
                <a:cs typeface="Times New Roman" panose="02020603050405020304" pitchFamily="18" charset="0"/>
              </a:rPr>
              <a:t>植物的生长需要无机盐</a:t>
            </a:r>
            <a:endParaRPr lang="zh-CN" altLang="en-US" dirty="0"/>
          </a:p>
        </p:txBody>
      </p:sp>
    </p:spTree>
    <p:extLst>
      <p:ext uri="{BB962C8B-B14F-4D97-AF65-F5344CB8AC3E}">
        <p14:creationId xmlns:p14="http://schemas.microsoft.com/office/powerpoint/2010/main" val="395318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54317"/>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(4)</a:t>
            </a:r>
            <a:r>
              <a:rPr lang="zh-CN" altLang="zh-CN" dirty="0">
                <a:solidFill>
                  <a:srgbClr val="000000"/>
                </a:solidFill>
                <a:cs typeface="Times New Roman" panose="02020603050405020304" pitchFamily="18" charset="0"/>
              </a:rPr>
              <a:t>冬天</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研究小组的同学建造了温室大棚</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栽种了黄瓜、番茄等蔬菜。在天气晴朗、温度适宜、水肥充足的条件下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常采取通风换气措施</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增加温室内</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以促进植物旺盛生长。夜间则适当降低室内温度</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抑制蔬菜的</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从而提高产量。</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998685" y="2521826"/>
            <a:ext cx="2339102" cy="523220"/>
          </a:xfrm>
          <a:prstGeom prst="rect">
            <a:avLst/>
          </a:prstGeom>
        </p:spPr>
        <p:txBody>
          <a:bodyPr wrap="none">
            <a:spAutoFit/>
          </a:bodyPr>
          <a:lstStyle/>
          <a:p>
            <a:r>
              <a:rPr lang="zh-CN" altLang="zh-CN" dirty="0">
                <a:solidFill>
                  <a:srgbClr val="FF0000"/>
                </a:solidFill>
                <a:cs typeface="Times New Roman" panose="02020603050405020304" pitchFamily="18" charset="0"/>
              </a:rPr>
              <a:t>二氧化碳浓度</a:t>
            </a:r>
            <a:endParaRPr lang="zh-CN" altLang="en-US" dirty="0"/>
          </a:p>
        </p:txBody>
      </p:sp>
      <p:sp>
        <p:nvSpPr>
          <p:cNvPr id="4" name="矩形 3"/>
          <p:cNvSpPr/>
          <p:nvPr/>
        </p:nvSpPr>
        <p:spPr>
          <a:xfrm>
            <a:off x="2137063" y="3074408"/>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呼吸作用</a:t>
            </a:r>
            <a:endParaRPr lang="zh-CN" altLang="en-US" dirty="0"/>
          </a:p>
        </p:txBody>
      </p:sp>
    </p:spTree>
    <p:extLst>
      <p:ext uri="{BB962C8B-B14F-4D97-AF65-F5344CB8AC3E}">
        <p14:creationId xmlns:p14="http://schemas.microsoft.com/office/powerpoint/2010/main" val="327763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03171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生栽培.eps" descr="id:2147493887;FounderCES"/>
          <p:cNvPicPr>
            <a:picLocks noChangeAspect="1"/>
          </p:cNvPicPr>
          <p:nvPr/>
        </p:nvPicPr>
        <p:blipFill>
          <a:blip r:embed="rId2">
            <a:clrChange>
              <a:clrFrom>
                <a:srgbClr val="FFFFFF"/>
              </a:clrFrom>
              <a:clrTo>
                <a:srgbClr val="FFFFFF">
                  <a:alpha val="0"/>
                </a:srgbClr>
              </a:clrTo>
            </a:clrChange>
          </a:blip>
          <a:stretch>
            <a:fillRect/>
          </a:stretch>
        </p:blipFill>
        <p:spPr>
          <a:xfrm>
            <a:off x="1802236" y="562154"/>
            <a:ext cx="8587528" cy="594325"/>
          </a:xfrm>
          <a:prstGeom prst="rect">
            <a:avLst/>
          </a:prstGeom>
        </p:spPr>
      </p:pic>
      <p:sp>
        <p:nvSpPr>
          <p:cNvPr id="2" name="矩形 1"/>
          <p:cNvSpPr>
            <a:spLocks noChangeAspect="1"/>
          </p:cNvSpPr>
          <p:nvPr/>
        </p:nvSpPr>
        <p:spPr>
          <a:xfrm>
            <a:off x="381000" y="1570217"/>
            <a:ext cx="11430000" cy="2813655"/>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一、植物生长的基础知识</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植物生长的基本条件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植物生长需要充足的光照、适宜的温度、适量的水、合适的土壤以及必要的营养物质。</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土壤的作用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土壤为植物提供营养物质并固定植株。土壤中的微生物、水和无机盐等对植物的生长发育至关重要。</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018974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6254"/>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二、环境因素对植物生长的影响</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光照</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光照影响植物的光合作用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进而影响植物的生长。不同植物对光照的需求不同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如喜光植物适应强光环境</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耐阴植物适应弱光环境。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smtClean="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温度</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温度影响植物的新陈代谢和生长。过高或过低的温度都会对植物生长产生不利影响。</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水是植物生长的重要条件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过多或过少的水都会影响植物的生长。水过多会导致根部缺氧而烂根</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水过少则会导致植物因干旱缺水而生长受阻。</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土壤</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土壤的肥力、酸碱度、水和微生物等都会影响植物的生长。贫瘠的土壤、盐碱地等不适于植物生长。</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5</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病虫害</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病虫害对植物生长产生不利影响</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需要及时防治。</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19788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54317"/>
            <a:ext cx="11430000" cy="2813655"/>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三、无土栽培技术</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无土栽培的定义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无土栽培是指不使用土壤</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而是利用营养液为植物提供所需营养物质的一种栽培方式。</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无土栽培的优点</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无土栽培可以更好地控制栽培条件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减少病虫害的发生</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提高植物的生长速度和产量。</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569298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2154"/>
            <a:ext cx="11430000" cy="4494115"/>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四、探究植物所需环境条件的实践方法</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选择植物种类</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根据兴趣和条件选择一种植物进行栽培。</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确定栽培方式</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有土栽培或无土栽培。有土栽培需选择合适的土壤</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无土栽培需配制合适的营养液。</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制订栽培方案</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包括获取种子、育苗、移栽、提供营养物质、人工授粉、防治病虫害等。</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观察和测量指标</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如株高、叶片数量及大小、茎的粗细、开花时间、花的数量、果实的数量和质量等。</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99881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54317"/>
            <a:ext cx="11430000" cy="283282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5</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实施方案</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按照制订的方案分步骤实施</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注意分工合作</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观察并做好记录。</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6</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展示交流</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描述栽培植物的生长过程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展示栽培结果</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听取评价</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总结经验。</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学生学习这些知识后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可以更好地开展探究实践活动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为植物栽培提供科学依据</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提高植物的生长质量和产量。同时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通过实践</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学生可以培养观察、分析、解决问题的能力</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增强团队合作意识。</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8467519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07737"/>
            <a:ext cx="11430000" cy="339298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典型例题</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周末</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小明常与爷爷学习屋顶植物栽培。下列理解错误的是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播种前施一些鸡粪等农家肥</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可为植物提供有机营养</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播种前要翻耕土地</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是因为种子萌发需要充足的空气</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一般在春季播种</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是因为种子萌发需要适宜的温度</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适当疏苗实现合理密植</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可以提高光能利用率</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9716724" y="1275552"/>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a:t>
            </a:r>
            <a:endParaRPr lang="zh-CN" altLang="en-US" sz="2800" dirty="0"/>
          </a:p>
        </p:txBody>
      </p:sp>
      <p:sp>
        <p:nvSpPr>
          <p:cNvPr id="4" name="矩形 3"/>
          <p:cNvSpPr>
            <a:spLocks noChangeAspect="1"/>
          </p:cNvSpPr>
          <p:nvPr/>
        </p:nvSpPr>
        <p:spPr>
          <a:xfrm>
            <a:off x="381000" y="4100717"/>
            <a:ext cx="11430000" cy="592213"/>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播种前施一些鸡粪等农家肥</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可为植物提供无机盐而不是有机营养。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0335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4865"/>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专项训练</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植物栽培活动中栽种的矮番茄出现</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烧苗</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现象。下列补救措施中最合理的是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移到明亮处　　</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补充二氧化碳</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继续施肥</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适量浇水</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1809241" y="1323790"/>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
        <p:nvSpPr>
          <p:cNvPr id="4" name="矩形 3"/>
          <p:cNvSpPr>
            <a:spLocks noChangeAspect="1"/>
          </p:cNvSpPr>
          <p:nvPr/>
        </p:nvSpPr>
        <p:spPr>
          <a:xfrm>
            <a:off x="381000" y="4147998"/>
            <a:ext cx="11430000" cy="1712520"/>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在植物栽培过程中</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施肥过多会导致土壤溶液浓度大于植物细胞的细胞液浓度</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植物细胞因失水而出现</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烧苗</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现象。要想缓解施肥过多对植物的影响</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应采取的补救措施是适量浇水</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以降低土壤溶液浓度。</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6466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6279"/>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smtClean="0">
                <a:solidFill>
                  <a:srgbClr val="000000"/>
                </a:solidFill>
                <a:cs typeface="Times New Roman" panose="02020603050405020304" pitchFamily="18" charset="0"/>
              </a:rPr>
              <a:t>2</a:t>
            </a:r>
            <a:r>
              <a:rPr lang="en-US" altLang="zh-CN" dirty="0" smtClean="0">
                <a:solidFill>
                  <a:srgbClr val="000000"/>
                </a:solidFill>
                <a:cs typeface="Times New Roman" panose="02020603050405020304" pitchFamily="18" charset="0"/>
              </a:rPr>
              <a:t>.2025</a:t>
            </a:r>
            <a:r>
              <a:rPr lang="zh-CN" altLang="zh-CN" dirty="0" smtClean="0">
                <a:solidFill>
                  <a:srgbClr val="000000"/>
                </a:solidFill>
                <a:cs typeface="Times New Roman" panose="02020603050405020304" pitchFamily="18" charset="0"/>
              </a:rPr>
              <a:t>年</a:t>
            </a: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月</a:t>
            </a:r>
            <a:r>
              <a:rPr lang="en-US" altLang="zh-CN" dirty="0">
                <a:solidFill>
                  <a:srgbClr val="000000"/>
                </a:solidFill>
                <a:cs typeface="Times New Roman" panose="02020603050405020304" pitchFamily="18" charset="0"/>
              </a:rPr>
              <a:t>12</a:t>
            </a:r>
            <a:r>
              <a:rPr lang="zh-CN" altLang="zh-CN" dirty="0">
                <a:solidFill>
                  <a:srgbClr val="000000"/>
                </a:solidFill>
                <a:cs typeface="Times New Roman" panose="02020603050405020304" pitchFamily="18" charset="0"/>
              </a:rPr>
              <a:t>日是我国第</a:t>
            </a:r>
            <a:r>
              <a:rPr lang="en-US" altLang="zh-CN" dirty="0" smtClean="0">
                <a:solidFill>
                  <a:srgbClr val="000000"/>
                </a:solidFill>
                <a:cs typeface="Times New Roman" panose="02020603050405020304" pitchFamily="18" charset="0"/>
              </a:rPr>
              <a:t>47</a:t>
            </a:r>
            <a:r>
              <a:rPr lang="zh-CN" altLang="zh-CN" dirty="0" smtClean="0">
                <a:solidFill>
                  <a:srgbClr val="000000"/>
                </a:solidFill>
                <a:cs typeface="Times New Roman" panose="02020603050405020304" pitchFamily="18" charset="0"/>
              </a:rPr>
              <a:t>个</a:t>
            </a:r>
            <a:r>
              <a:rPr lang="zh-CN" altLang="zh-CN" dirty="0">
                <a:solidFill>
                  <a:srgbClr val="000000"/>
                </a:solidFill>
                <a:cs typeface="Times New Roman" panose="02020603050405020304" pitchFamily="18" charset="0"/>
              </a:rPr>
              <a:t>植树节</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在每年的植树节</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很多学校都会组织学生开展植树活动。下列关于植物栽培的说法</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错误的是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高温炎热的天气不适合移栽树木</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大树底下好乘凉体现了生物适应环境</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移栽树木尽量选择阴天或傍晚</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植树造林可以防止水土流失</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改善生态环境</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9737505" y="683703"/>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B</a:t>
            </a:r>
            <a:endParaRPr lang="zh-CN" altLang="en-US" sz="2800" dirty="0"/>
          </a:p>
        </p:txBody>
      </p:sp>
      <p:sp>
        <p:nvSpPr>
          <p:cNvPr id="4" name="矩形 3"/>
          <p:cNvSpPr>
            <a:spLocks noChangeAspect="1"/>
          </p:cNvSpPr>
          <p:nvPr/>
        </p:nvSpPr>
        <p:spPr>
          <a:xfrm>
            <a:off x="381000" y="3519259"/>
            <a:ext cx="11430000" cy="2832827"/>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高温炎热的天气</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植物的蒸腾作用增强</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移栽的树木根部损伤</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吸水能力差</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植物会出现萎蔫现象</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不利于植物的成活</a:t>
            </a:r>
            <a:r>
              <a:rPr lang="en-US" altLang="zh-CN" dirty="0">
                <a:solidFill>
                  <a:srgbClr val="000000"/>
                </a:solidFill>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项正确。大树底下好乘凉体现了生物影响环境</a:t>
            </a:r>
            <a:r>
              <a:rPr lang="en-US" altLang="zh-CN" dirty="0">
                <a:solidFill>
                  <a:srgbClr val="000000"/>
                </a:solidFill>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项错误。移栽树木尽量选择阴天或傍晚</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是为了减少水分的散失</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提高移栽成活率</a:t>
            </a:r>
            <a:r>
              <a:rPr lang="en-US" altLang="zh-CN" dirty="0">
                <a:solidFill>
                  <a:srgbClr val="000000"/>
                </a:solidFill>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项正确。植树造林可以起到防止水土流失、调节气候等作用</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能改善生态环境</a:t>
            </a:r>
            <a:r>
              <a:rPr lang="en-US" altLang="zh-CN" dirty="0">
                <a:solidFill>
                  <a:srgbClr val="000000"/>
                </a:solidFill>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814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office">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350</TotalTime>
  <Words>1324</Words>
  <Application>Microsoft Office PowerPoint</Application>
  <PresentationFormat>宽屏</PresentationFormat>
  <Paragraphs>139</Paragraphs>
  <Slides>19</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19</vt:i4>
      </vt:variant>
    </vt:vector>
  </HeadingPairs>
  <TitlesOfParts>
    <vt:vector size="32" baseType="lpstr">
      <vt:lpstr>NEU-BZ-S92</vt:lpstr>
      <vt:lpstr>等线</vt:lpstr>
      <vt:lpstr>方正书宋_GBK</vt:lpstr>
      <vt:lpstr>黑体</vt:lpstr>
      <vt:lpstr>楷体</vt:lpstr>
      <vt:lpstr>隶书</vt:lpstr>
      <vt:lpstr>宋体</vt:lpstr>
      <vt:lpstr>微软雅黑</vt:lpstr>
      <vt:lpstr>Arial</vt:lpstr>
      <vt:lpstr>Calibri</vt:lpstr>
      <vt:lpstr>Times New Roman</vt:lpstr>
      <vt:lpstr>1_Office 主题</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SkyUser</cp:lastModifiedBy>
  <cp:revision>83</cp:revision>
  <dcterms:created xsi:type="dcterms:W3CDTF">2023-06-16T14:45:50Z</dcterms:created>
  <dcterms:modified xsi:type="dcterms:W3CDTF">2026-02-05T01:43:59Z</dcterms:modified>
</cp:coreProperties>
</file>