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68"/>
  </p:notesMasterIdLst>
  <p:sldIdLst>
    <p:sldId id="974" r:id="rId3"/>
    <p:sldId id="977" r:id="rId4"/>
    <p:sldId id="990" r:id="rId5"/>
    <p:sldId id="991" r:id="rId6"/>
    <p:sldId id="992" r:id="rId7"/>
    <p:sldId id="993" r:id="rId8"/>
    <p:sldId id="994" r:id="rId9"/>
    <p:sldId id="995" r:id="rId10"/>
    <p:sldId id="997" r:id="rId11"/>
    <p:sldId id="998" r:id="rId12"/>
    <p:sldId id="999" r:id="rId13"/>
    <p:sldId id="1001" r:id="rId14"/>
    <p:sldId id="1009" r:id="rId15"/>
    <p:sldId id="1010" r:id="rId16"/>
    <p:sldId id="1011" r:id="rId17"/>
    <p:sldId id="1002" r:id="rId18"/>
    <p:sldId id="1003" r:id="rId19"/>
    <p:sldId id="1004" r:id="rId20"/>
    <p:sldId id="1006" r:id="rId21"/>
    <p:sldId id="1007" r:id="rId22"/>
    <p:sldId id="1008" r:id="rId23"/>
    <p:sldId id="1012" r:id="rId24"/>
    <p:sldId id="1013" r:id="rId25"/>
    <p:sldId id="1014" r:id="rId26"/>
    <p:sldId id="1015" r:id="rId27"/>
    <p:sldId id="978" r:id="rId28"/>
    <p:sldId id="980" r:id="rId29"/>
    <p:sldId id="981" r:id="rId30"/>
    <p:sldId id="982" r:id="rId31"/>
    <p:sldId id="983" r:id="rId32"/>
    <p:sldId id="1016" r:id="rId33"/>
    <p:sldId id="1017" r:id="rId34"/>
    <p:sldId id="1018" r:id="rId35"/>
    <p:sldId id="1019" r:id="rId36"/>
    <p:sldId id="1020" r:id="rId37"/>
    <p:sldId id="1021" r:id="rId38"/>
    <p:sldId id="1022" r:id="rId39"/>
    <p:sldId id="1023" r:id="rId40"/>
    <p:sldId id="1024" r:id="rId41"/>
    <p:sldId id="1025" r:id="rId42"/>
    <p:sldId id="1026" r:id="rId43"/>
    <p:sldId id="1027" r:id="rId44"/>
    <p:sldId id="1028" r:id="rId45"/>
    <p:sldId id="1029" r:id="rId46"/>
    <p:sldId id="1030" r:id="rId47"/>
    <p:sldId id="1031" r:id="rId48"/>
    <p:sldId id="1032" r:id="rId49"/>
    <p:sldId id="1033" r:id="rId50"/>
    <p:sldId id="1034" r:id="rId51"/>
    <p:sldId id="1035" r:id="rId52"/>
    <p:sldId id="1037" r:id="rId53"/>
    <p:sldId id="1038" r:id="rId54"/>
    <p:sldId id="1039" r:id="rId55"/>
    <p:sldId id="1040" r:id="rId56"/>
    <p:sldId id="1041" r:id="rId57"/>
    <p:sldId id="1042" r:id="rId58"/>
    <p:sldId id="1043" r:id="rId59"/>
    <p:sldId id="1044" r:id="rId60"/>
    <p:sldId id="1046" r:id="rId61"/>
    <p:sldId id="1047" r:id="rId62"/>
    <p:sldId id="1048" r:id="rId63"/>
    <p:sldId id="1049" r:id="rId64"/>
    <p:sldId id="1050" r:id="rId65"/>
    <p:sldId id="1051" r:id="rId66"/>
    <p:sldId id="975" r:id="rId6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微专题三　人体生理与健康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受精卵是新生命的起点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精子和卵细胞在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输卵管内结合形成受精卵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项正确。胎盘是胎儿和母体交换物质的器官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女大十八变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越变越好看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卵巢有关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原因是卵巢能分泌雌激素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而雌激素促进女孩第二性征的出现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项正确。身高突增和体重的迅速增长是青春期身体发育的显著特点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72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4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青春期是重要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的生长发育时期。下列有关青春期的叙述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生殖器官迅速发育并出现第二性征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男孩出现遗精是不正常的生理现象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性意识萌动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对异性产生好感是不健康的心理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神经系统以及心脏、肺等器官的功能明显下降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067542" y="1409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95296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生殖器官迅速发育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并分泌更多性激素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性激素能促进第二性征的出现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项正确。男孩出现遗精是正常的生理现象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项错误。青少年随着身体的发育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性意识也开始萌动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常表现为从最开始的与异性疏远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到逐渐愿意与异性接近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或对异性产生朦胧的依恋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这些都是正常的心理变化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神经系统以及心脏、肺等器官的功能明显增强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44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863"/>
            <a:ext cx="3405389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人体的营养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一、人体消化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系</a:t>
            </a:r>
            <a:endParaRPr lang="en-US" altLang="zh-CN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统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的组成及功能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19.eps" descr="id:214749619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5638" y="475672"/>
            <a:ext cx="5580725" cy="621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8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5740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二、营养物质的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吸收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20.eps" descr="id:214749620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112019"/>
            <a:ext cx="9446281" cy="411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2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三、小肠适于消化和吸收的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特点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21.eps" descr="id:214749621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3544" y="940441"/>
            <a:ext cx="7884912" cy="528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1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四、合理营养与食品安全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合理营养是指全面而平衡的营养。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全面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是指摄取的营养物质的种类要齐全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是指摄取的各种营养物质的量要合适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与身体的需要保持平衡。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食品安全问题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我国以相应的法律、法规来规范和管理。食品安全应贯穿于生产、运输、加工、储存、烹饪等全过程。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94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下图为人体消化过程的示意图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~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分别表示不同的消化液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纵向箭头表示消化液对相应营养物质的消化作用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分别表示淀粉、蛋白质和脂肪的最终消化产物。下列叙述错误的是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是唾液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其中的酶能将淀粉初步分解成麦芽糖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淀粉、蛋白质和脂肪的最终消化产物在小肠内形成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通过消化道吸收进入循环系统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都只含一种酶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但酶的种类不同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22.eps" descr="id:214749622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8649" y="2368804"/>
            <a:ext cx="5094703" cy="210101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150169" y="17306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8813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是唾液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其中的唾液淀粉酶能将淀粉初步分解成麦芽糖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项正确。小肠中有胰和肠腺分泌的大量的消化液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其中有消化糖类、脂肪和蛋白质的酶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项正确。食物成分或其消化后的产物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通过消化道进入血液的过程就是吸收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是胆汁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其中不含消化酶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07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云南不仅有令人向往的美景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还有众多令人垂涎欲滴的美食。下列叙述错误的是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云南鲜花饼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富含的糖类是人体重要的能源物质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石屏豆腐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富含的蛋白质是建造和修复身体的重要原料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宣威火腿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含有的脂肪是人体重要的备用能源物质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云南小菠萝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富含的维生素人体虽然需求量很小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却是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组成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细胞必不可少的物质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62532" y="126198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620394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维生素不是人体细胞的主要成分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不能为人体提供能量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人体对它们的需求量也很小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但是它们能参与很多生理过程。人体一旦缺乏维生素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生长发育就会受到影响。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88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9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小丽同学通过实验探究唾液对淀粉的消化作用。下列叙述错误的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该实验的变量是唾液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滴加碘液后的实验现象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变蓝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不变蓝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C.37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模拟人体口腔温度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该实验能证明唾液可以将淀粉分解为麦芽糖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23.eps" descr="id:214749623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985713"/>
            <a:ext cx="7806844" cy="287389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046760" y="7035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801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441"/>
            <a:ext cx="11430000" cy="171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人的生殖和发育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一、生殖系统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83185563"/>
              </p:ext>
            </p:extLst>
          </p:nvPr>
        </p:nvGraphicFramePr>
        <p:xfrm>
          <a:off x="381000" y="2164563"/>
          <a:ext cx="11430000" cy="2830088"/>
        </p:xfrm>
        <a:graphic>
          <a:graphicData uri="http://schemas.openxmlformats.org/drawingml/2006/table">
            <a:tbl>
              <a:tblPr firstRow="1" firstCol="1" bandRow="1"/>
              <a:tblGrid>
                <a:gridCol w="2439473"/>
                <a:gridCol w="8990527"/>
              </a:tblGrid>
              <a:tr h="59151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生殖系统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839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男性生殖系统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睾丸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产生精子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分泌雄激素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附睾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储存和输送精子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输精管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输送精子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尿道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排出精液和尿液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阴茎等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018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女性生殖系统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卵巢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产生卵细胞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分泌雌激素等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输卵管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输送卵细胞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子宫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胚胎发育的场所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阴道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精子进入和胎儿产出的通道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本实验中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号试管加入了水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号试管加入了唾液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其他条件相同且适宜。因此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这两支试管能够形成以唾液为变量的一组对照实验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目的是探究唾液对淀粉的消化作用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号试管中水对馒头中的淀粉没有分解作用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淀粉依然存在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因此滴加碘液变蓝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号试管中唾液中的唾液淀粉酶将馒头中的淀粉全部分解成麦芽糖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因此滴加碘液不变蓝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项正确。将试管放入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水浴的目的是模拟人体口腔温度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唾液淀粉酶的活性最大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项正确。该实验可以证明唾液对淀粉有消化作用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不能证明唾液可以将淀粉分解为麦芽糖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90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12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下图是人体消化系统部分器官示意图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其分泌的胆汁能分解脂肪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暂时储存胆汁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若发炎会导致脂肪的消化受阻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是蛋白质彻底消化的场所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分泌的胰液不含消化酶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24.eps" descr="id:214749624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795497"/>
            <a:ext cx="5332179" cy="312140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643987" y="14499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276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其分泌的胆汁不含消化酶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主要作用是使脂肪变成微小的颗粒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不能分解脂肪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胆囊储存胆汁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胆囊发炎会导致脂肪的消化受阻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胃液能够初步消化蛋白质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胰分泌的胰液中含有消化糖类、蛋白质和脂肪的酶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93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516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下图为中国居民的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平衡膳食宝塔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糖尿病患者应该少吃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层食物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有利于保持血糖正常浓度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层食物摄入不足可能会患坏血病等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层食物是人体重要的能源物质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应适当多吃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青少年应多吃一些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层的食物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以满足身体快速生长的要求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25.eps" descr="id:214749625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025" y="688900"/>
            <a:ext cx="3641950" cy="382282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239107" y="7432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387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糖尿病患者应该少吃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层富含糖类的食物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层食物中含有丰富的维生素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摄入不足可能会患坏血病等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层食物是盐和油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不宜过多食用。人体重要的能源物质是糖类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层的食物富含蛋白质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处在生长发育阶段的青少年应多吃一些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45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人体的呼吸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一、呼吸系统的组成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人体的呼吸系统是由呼吸道和肺组成的。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26.eps" descr="id:214749627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2395148"/>
            <a:ext cx="5332179" cy="37410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08304" y="6161912"/>
            <a:ext cx="377539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呼吸系统的组成示意图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3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18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二、呼吸道的作用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鼻腔前部生有鼻毛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使气体清洁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鼻腔内表面的黏膜可以分泌黏液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使气体湿润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黏膜中分布着丰富的毛细血管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使气体温暖。气管内的纤毛和黏液也可以使气体变得湿润、清洁。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呼吸道都有骨或软骨作为支架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保证气体顺畅通过。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人吃进去的食物和吸入的空气都要经过咽。呼吸时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喉口开放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空气畅通无阻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吞咽时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会厌软骨像盖子一样盖住喉口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以免食物进入气管。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痰在气管和支气管内形成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鼻涕在鼻腔内产生。人体的发声部位是喉。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03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三、肺与外界的气体交换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肺一分钟大约呼吸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膈顶部下降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胸廓上下径增大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膈肌舒张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膈顶部上升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胸廓上下径缩小。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91385" y="2374226"/>
            <a:ext cx="5924524" cy="4392420"/>
            <a:chOff x="3091385" y="2374226"/>
            <a:chExt cx="5924524" cy="4392420"/>
          </a:xfrm>
        </p:grpSpPr>
        <p:pic>
          <p:nvPicPr>
            <p:cNvPr id="3" name="ES7QXR27.eps" descr="id:2147496280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1385" y="2374226"/>
              <a:ext cx="3232466" cy="3817684"/>
            </a:xfrm>
            <a:prstGeom prst="rect">
              <a:avLst/>
            </a:prstGeom>
          </p:spPr>
        </p:pic>
        <p:pic>
          <p:nvPicPr>
            <p:cNvPr id="4" name="ES7QXR28.eps" descr="id:214749628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89855" y="2374226"/>
              <a:ext cx="1926054" cy="381768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4746912" y="6243426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膈肌运动示意图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肋骨间的肌肉和膈肌收缩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舒张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胸腔容积扩大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缩小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肺扩张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回缩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肺内气体压力降低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气体被吸入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吸气或呼气结束一瞬间肺内气压等于外界气压。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四、肺泡与血液的气体交换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吸入的气体到达支气管最细的分支末端形成的肺泡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肺泡外面包绕着丰富的毛细血管。肺泡中的氧气透过肺泡壁和毛细血管壁进入血液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同时血液中的二氧化碳也通过这些毛细血管壁和肺泡壁进入肺泡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然后随着呼气的过程排出体外。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197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二、生殖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过程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15.eps" descr="id:214749613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356699"/>
            <a:ext cx="9446281" cy="398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623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1516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是肺内气压随时间变化的示意图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表示人体膈肌收缩和舒张时在胸腔内的位置。下列叙述正确的是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 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膈肌处于舒张状态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膈肌处于收缩状态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膈肌最终处于图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所示的乙位置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DE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膈肌最终处于图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所示的甲位置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ES7QXR29.eps" descr="id:214749630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4795" y="1818651"/>
            <a:ext cx="3499415" cy="1967737"/>
          </a:xfrm>
          <a:prstGeom prst="rect">
            <a:avLst/>
          </a:prstGeom>
        </p:spPr>
      </p:pic>
      <p:pic>
        <p:nvPicPr>
          <p:cNvPr id="5" name="ES7QXR30.eps" descr="id:214749630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3133" y="1818650"/>
            <a:ext cx="2520254" cy="196773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720305" y="119286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段肺内气压低于外界气压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表示吸气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膈肌处于收缩状态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; </a:t>
            </a:r>
            <a:r>
              <a:rPr lang="en-US" altLang="zh-CN" i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段肺内气压高于外界气压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表示呼气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膈肌处于舒张状态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段肺内气压高于外界气压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表示呼气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膈肌处于舒张状态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位置下降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最终处于图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所示的乙位置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DE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段肺内气压低于外界气压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表示吸气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位置下降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最终处于图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所示的乙位置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7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516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下图是某同学绘制的人体肺泡处的气体交换过程示意图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表示不同的过程。下列叙述正确的是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过程进入的二氧化碳量大于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过程呼出的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膈肌处于收缩状态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过程气体要穿过两层上皮细胞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过程中的氧由组织细胞产生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31.eps" descr="id:214749632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9560" y="1565735"/>
            <a:ext cx="4192880" cy="285401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724441" y="118247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54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过程是外界空气进入肺泡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为吸气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吸入的气体中含有少量的二氧化碳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过程是呼气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呼出的气体中含有较多的二氧化碳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过程进入的二氧化碳量小于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过程呼出的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过程是呼气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膈肌处于舒张状态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项错误。肺泡壁和毛细血管壁都很薄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都只由一层上皮细胞构成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过程氧气扩散进入血液要穿过两层上皮细胞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过程为二氧化碳扩散进入肺泡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二氧化碳由组织细胞产生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2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9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人体气体交换部分过程如下图所示。下列叙述正确的是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最终在组织细胞处被利用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当肺内气体压力降低时被呼出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肺泡壁和毛细血管壁均由两层上皮细胞构成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流向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变成含氧丰富的动脉血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32.eps" descr="id:214749632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800202"/>
            <a:ext cx="4847435" cy="306774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703859" y="14957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2072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最终到达组织细胞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参与组织细胞的呼吸作用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肺内气体压力增大时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气体被呼出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项错误。肺泡壁和毛细血管壁都很薄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都只由一层上皮细胞构成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有利于进行气体交换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项错误。经过肺泡与血液的气体交换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血液中氧含量增加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变成含氧丰富的动脉血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41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呼吸是人类赖以生存的首要条件。如果人体长期吸入粉尘污染的空气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肺泡组织会被损坏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继而出现异常修复、肺组织纤维化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造成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尘肺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。患者出现咳痰、胸痛、呼吸困难等症状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甚至危及生命。图甲是人体与外界的气体交换过程示意图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图乙是膈肌与呼吸运动的关系示意图。结合所学知识回答下列问题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4962" y="3671241"/>
            <a:ext cx="6825407" cy="3071341"/>
            <a:chOff x="334962" y="3671241"/>
            <a:chExt cx="6825407" cy="3071341"/>
          </a:xfrm>
        </p:grpSpPr>
        <p:pic>
          <p:nvPicPr>
            <p:cNvPr id="3" name="ES7QXR33.eps" descr="id:2147496336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962" y="3671241"/>
              <a:ext cx="6825407" cy="130000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296259" y="6219362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图甲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29271" y="2547882"/>
            <a:ext cx="4181729" cy="4194700"/>
            <a:chOff x="7629271" y="2547882"/>
            <a:chExt cx="4181729" cy="4194700"/>
          </a:xfrm>
        </p:grpSpPr>
        <p:pic>
          <p:nvPicPr>
            <p:cNvPr id="4" name="ES7QXR34.eps" descr="id:2147496343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9271" y="2547882"/>
              <a:ext cx="4181729" cy="354672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9268729" y="6219362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图乙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680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相当于图乙中的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此时图乙中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处于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舒张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状态。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人体吸入的氧气最终要进入图甲中的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分解有机物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释放能量。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外界空气经呼吸道进入肺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呼吸道会对吸入的空气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进行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处理。因呼吸道的处理能力是有限的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长期吸入粉尘就会引起肺组织纤维化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此时影响了图甲中肺与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]___________________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内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血液的气体交换。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5543" y="62695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9303" y="11605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收缩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09777" y="173542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组织细胞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1080" y="338266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温暖、湿润、清洁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07708" y="3967490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肺泡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周围的毛细血管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10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607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专题四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人体内物质的运输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一、血细胞的特点和功能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红细胞体积小、数量最多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呈两面凹的圆饼状。成熟后没有细胞核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只能生存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天左右。红细胞富含血红蛋白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血红蛋白含铁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在氧含量高的地方容易与氧结合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在氧含量低的地方容易与氧分离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这一特性使红细胞具有运输氧的功能。红细胞数小于正常值易导致贫血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需补充含铁和蛋白质的食物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35.eps" descr="id:214749636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2928" y="4229944"/>
            <a:ext cx="4006145" cy="241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70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白细胞体积通常比较大、数量少、有细胞核。白细胞是人体与病菌斗争的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卫士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可集中到病菌入侵部位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将病菌包围、吞噬。若体内白细胞数大于正常值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则很可能有致病菌的感染。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血小板体积最小、没有细胞核、形状不规则。血小板能释放和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招募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与血液凝固有关的物质。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96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7QXR16.eps" descr="id:214749613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346254"/>
            <a:ext cx="8587528" cy="5096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9695" y="5566496"/>
            <a:ext cx="485261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排卵、受精和胚泡发育示意图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8646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2999"/>
            <a:ext cx="56701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二、动脉、静脉、毛细血管的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36.eps" descr="id:214749637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893" y="1045795"/>
            <a:ext cx="8936215" cy="469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4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三、心脏的结构和功能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心脏主要由肌肉组织构成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从心脏壁的厚薄来看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心室比心房厚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左心室比右心室厚。心脏的四个腔中同侧的心房与心室相连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左右两侧的心房与心房、心室与心室之间不连通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76322" y="2368657"/>
            <a:ext cx="5439356" cy="4322731"/>
            <a:chOff x="3376322" y="2368657"/>
            <a:chExt cx="5439356" cy="4322731"/>
          </a:xfrm>
        </p:grpSpPr>
        <p:pic>
          <p:nvPicPr>
            <p:cNvPr id="3" name="ES7QXR37.eps" descr="id:2147496378;FounderCES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6322" y="2368657"/>
              <a:ext cx="5439356" cy="3671566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746912" y="6168168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心脏解剖模式图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0197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217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心脏的四个腔分别有血管与它相连通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与左心室相连的是主动脉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与右心室相连的是肺动脉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与左心房相连的是肺静脉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与右心房相连的是上腔静脉和下腔静脉。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30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8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四、血液循环的途径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体循环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各级动脉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各级静脉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上腔静脉、下腔静脉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肺循环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肺部毛细血管网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含氧丰富、颜色鲜红的是动脉血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含氧较少、颜色暗红的是静脉血。肺动脉中流的是静脉血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肺静脉中流的是动脉血。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02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018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下图是心脏解剖模式图。下列有关心脏的叙述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与右心房相连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之间是防止血液倒流的瓣膜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壁最厚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其内流的是动脉血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38.eps" descr="id:214749639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025" y="1261125"/>
            <a:ext cx="3641950" cy="364195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363433" y="62044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8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上腔静脉、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下腔静脉与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右心房相连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项正确。为防止血液在心脏内倒流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心房与心室之间存在瓣膜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心室与动脉之间存在瓣膜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项正确。心脏的四个腔中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心室壁比心房壁厚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左心室壁比右心室壁厚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左心室壁最厚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项正确。肺循环路线为右心室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肺部毛细血管网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血液经过肺部毛细血管网时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发生了物质交换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血液由静脉血变为动脉血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肺动脉内流的是静脉血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24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04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下图是显微镜下的人血涂片示意图。下列叙述错误的是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人的血液由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是红细胞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缺铁会影响该细胞的功能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是白细胞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可吞噬侵入体内的病菌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保护人体健康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是血小板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某些白血病患者受伤后血流不止可能与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的数量减少有关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39.eps" descr="id:214749640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3055" y="1351863"/>
            <a:ext cx="3605891" cy="269358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550469" y="6994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1333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人的血液由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血浆和血细胞组成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血细胞包括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红细胞、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白细胞和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血小板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是红细胞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红细胞呈红色是因为其富含血红蛋白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血红蛋白含铁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因此缺铁会影响血红蛋白的合成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进而影响红细胞的功能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是白细胞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当病菌侵入人体时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白细胞能通过变形穿过毛细血管壁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集中到病菌入侵部位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将病菌包围、吞噬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是血小板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具有凝血和止血的作用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某些白血病患者受伤后流血不止可能与血小板的数量减少有关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50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588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下图为小肠处三种血管的关系示意图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血液流动方向如箭头所示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代表在血管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处进行交换的两种气体。下列叙述错误的是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静脉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内血流速度最慢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中红细胞只能单行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通过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是二氧化碳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40.eps" descr="id:214749641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233" y="1488548"/>
            <a:ext cx="4127535" cy="307405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277292" y="8400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0278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项正确。血管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血流速度最慢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其中红细胞只能单行通过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是组织细胞周围的毛细血管网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46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3336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三、青春期的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变化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35545377"/>
              </p:ext>
            </p:extLst>
          </p:nvPr>
        </p:nvGraphicFramePr>
        <p:xfrm>
          <a:off x="381000" y="1600376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2284927"/>
                <a:gridCol w="914507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青春期的变化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身体变化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身高突增、体重迅速增长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神经系统以及心脏、肺等器官的功能明显增强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生殖器官发育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生理变化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男孩出现遗精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女孩会来月经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心理变化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青少年逐渐形成较强的独立意识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性意识也开始萌动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1792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088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天宫课堂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王亚平老师介绍了在失重状态下人的脸看上去会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胖胖的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是因为下肢血液会上涌。下列说法正确的是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下肢血液上涌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是因为下肢静脉中没有静脉瓣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下肢血液是含氧较少、颜色暗红的静脉血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下肢血液上涌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血液首先会流回到心脏的左心房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下肢血液从心脏出发又流回心脏后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静脉血变成动脉血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342650" y="84202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638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静脉是将血液从身体各部分送回心脏的血管。下肢血液上涌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是心脏收缩的结果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项错误。下肢静脉中的血液含氧较少、颜色暗红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是静脉血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项正确。下肢血液上涌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血液首先会流回到心脏的右心房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项错误。下肢血液从心脏出发又流回心脏后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动脉血变成静脉血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53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雾化吸入式疫苗采用雾化器将疫苗雾化成微小颗粒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通过吸入的方式进入呼吸道和肺部。疫苗通过呼吸道进入人体后流经心脏各腔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的先后顺序是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甲、乙、丙、丁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丁、甲、乙、丙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乙、丙、甲、丁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丙、丁、甲、乙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41-1.eps" descr="id:214749642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832" y="1353037"/>
            <a:ext cx="2682336" cy="371711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165128" y="12590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1262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疫苗先后经过肺泡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肺部毛细血管网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各级动脉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组织处毛细血管网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各级静脉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上腔静脉、下腔静脉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故流经心脏各腔的先后顺序是丙、丁、甲、乙。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34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专题五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人体内废物的排出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一、排泄的途径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人体将尿素、二氧化碳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以及多余的水和无机盐等排出体外的过程叫作排泄。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人体的排泄途径主要有呼气、排汗、排尿。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93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二、泌尿系统的组成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泌尿系统的组成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肾、输尿管、膀胱和尿道。其中肾是形成尿液的器官。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每个肾包括超过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万个结构功能单位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即肾单位。每个肾单位由肾小球、肾小囊和肾小管等部分组成。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43564" y="2381129"/>
            <a:ext cx="4704873" cy="4357681"/>
            <a:chOff x="3743564" y="2381129"/>
            <a:chExt cx="4704873" cy="4357681"/>
          </a:xfrm>
        </p:grpSpPr>
        <p:pic>
          <p:nvPicPr>
            <p:cNvPr id="3" name="ES7QXR41.eps" descr="id:2147496441;FounderCES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3564" y="2381129"/>
              <a:ext cx="4704873" cy="3789921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567376" y="6215590"/>
              <a:ext cx="30572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肾单位结构示意图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516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5938"/>
            <a:ext cx="482206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三、尿的形成和排出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肾单位中的肾小球和紧贴着它的肾小囊内壁起滤过作用。除血细胞和大分子的蛋白质外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血浆中的一部分水、无机盐、葡萄糖和尿素等物质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都可以经过肾小球滤过到肾小囊中。肾小囊中的液体称为原尿。人体每天形成的原尿大约有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每天排出尿液约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1.5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77059" y="368969"/>
            <a:ext cx="5720739" cy="5987566"/>
            <a:chOff x="5877059" y="562154"/>
            <a:chExt cx="5720739" cy="5987566"/>
          </a:xfrm>
        </p:grpSpPr>
        <p:pic>
          <p:nvPicPr>
            <p:cNvPr id="3" name="ES7QXR42.eps" descr="id:214749644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7059" y="562154"/>
              <a:ext cx="5720739" cy="5224292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7029268" y="6026500"/>
              <a:ext cx="34163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尿的形成过程示意图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2563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154"/>
            <a:ext cx="7798157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人体需要通过泌尿系统形成并排出尿液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调节体内水和无机盐的平衡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下图分析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肾单位由结构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④⑤⑥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中均流动脉血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中的液体不含血细胞和大分子的蛋白质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若尿液中有葡萄糖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可能发生病变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43.eps" descr="id:21474964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7946" y="562154"/>
            <a:ext cx="3491903" cy="46558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809742" y="22544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6015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肾单位由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肾小管、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肾小囊和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肾小球组成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动脉、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肾小球中流动脉血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静脉中流静脉血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中的液体是原尿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不含血细胞和大分子的蛋白质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项正确。当原尿流经肾小管时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全部葡萄糖、大部分水和部分无机盐等被肾小管重新吸收。若尿液中有葡萄糖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则可能是结构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肾小管发生病变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56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8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天宫空间站中有一种水循环系统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能收集、过滤航天员的尿液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将其转化为水。在此过程中需要过滤出的尿液中的废物是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蛋白质和尿素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葡萄糖和无机盐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氨基酸和尿素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尿素和无机盐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20432" y="19784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096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慢性肾脏病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(CKD)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是全球性公共卫生问题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如果发展至重症需透析或进行肾移植。下列有关泌尿系统的保健知识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冬天可以少喝水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少排尿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有利于健康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经常憋尿可以省出更多的时间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有尿意要及时排尿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慢性肾脏病病情进展缓慢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可以不用医治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656851" y="14418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4551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03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人类新个体的产生主要是通过生殖系统完成的。下图表示人体受精及胚胎发育的过程。下列叙述错误的是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过程是在输卵管内完成的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卵巢除能产生卵细胞外还能分泌雌激素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表示精子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是新生命的起点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胚胎发育的场所是子宫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17.eps" descr="id:214749616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861767"/>
            <a:ext cx="7806844" cy="248694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075218" y="119286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458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9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排尿能排出废物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调节体内水和无机盐的平衡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维持细胞的正常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功能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人每天都要保证充足的饮水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才有利于健康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项错误。经常憋尿有可能对膀胱功能产生不利的影响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还有可能诱发膀胱炎或者泌尿系统感染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所以在日常生活中不建议经常憋尿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项错误。积尿太多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会使膀胱过度膨胀而影响正常功能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所以有尿意要及时排尿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项正确。慢性肾脏病一般是不可以治愈的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但是能够通过积极有效治疗控制病情进展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如果不医治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容易发展为慢性肾功能衰竭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5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574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下图为健康人尿的形成过程示意图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中的液体含有尿素和血细胞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中的液体含有大分子的蛋白质和无机盐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中的液体含有无机盐和葡萄糖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中的液体含有尿素和葡萄糖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ES7QXR13.eps" descr="id:214749658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0906" y="710118"/>
            <a:ext cx="3570189" cy="375331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9280306" y="68768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9297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857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肾小囊中的液体是原尿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当血液流经肾小球时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除血细胞和大分子的蛋白质外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血浆中的一部分水、无机盐、葡萄糖和尿素等物质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都可以滤过到肾小囊中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原尿中不含有血细胞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肾小管中的液体是尿液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尿液中不含有大分子的蛋白质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静脉中的液体是静脉血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静脉血含有无机盐和葡萄糖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集合管中的液体是尿液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尿液中不含有葡萄糖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39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73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蛙体内血浆、原尿、尿液部分成分数据见下表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单位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:g/L)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。下列说法错误的是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02671295"/>
              </p:ext>
            </p:extLst>
          </p:nvPr>
        </p:nvGraphicFramePr>
        <p:xfrm>
          <a:off x="381000" y="1593258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2329900"/>
                <a:gridCol w="3303534"/>
                <a:gridCol w="2474344"/>
                <a:gridCol w="332222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样品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样品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样品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蛋白质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70.0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微量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氨基酸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尿素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7623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血浆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为原尿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为尿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液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为无机盐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09242" y="9085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616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由题表可知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中有蛋白质和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是血浆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中有微量蛋白质和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中无蛋白质和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样品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14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精子在输卵管内与卵细胞相遇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两者结合形成受精卵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表示受精过程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输卵管是受精的场所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表示卵巢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能产生卵细胞和分泌雌激素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项正确。新生命的起点是受精卵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项错误。子宫是胚胎发育的场所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781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在下列人体生殖系统的结构中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能产生生殖细胞的一组是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输卵管和子宫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输卵管和输精管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睾丸和卵巢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附睾和子宫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633596" y="113275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5264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男性产生生殖细胞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精子的器官是睾丸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女性产生生殖细胞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卵细胞的器官是卵巢。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27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29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下列关于人类生殖和发育特点的叙述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新生命的起点是在图中结构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内形成的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胎儿与母体进行物质交换的器官是胎盘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女大十八变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越变越好看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身高突增和体重的迅速增长是青春期发育最突出的特征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18.eps" descr="id:214749617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0039" y="802820"/>
            <a:ext cx="4751922" cy="313665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218612" y="15637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3078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3775</Words>
  <Application>Microsoft Office PowerPoint</Application>
  <PresentationFormat>宽屏</PresentationFormat>
  <Paragraphs>349</Paragraphs>
  <Slides>65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65</vt:i4>
      </vt:variant>
    </vt:vector>
  </HeadingPairs>
  <TitlesOfParts>
    <vt:vector size="79" baseType="lpstr">
      <vt:lpstr>NEU-BZ-S92</vt:lpstr>
      <vt:lpstr>等线</vt:lpstr>
      <vt:lpstr>方正兰亭中黑_GBK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94</cp:revision>
  <dcterms:created xsi:type="dcterms:W3CDTF">2023-06-16T14:45:50Z</dcterms:created>
  <dcterms:modified xsi:type="dcterms:W3CDTF">2026-02-05T03:35:00Z</dcterms:modified>
</cp:coreProperties>
</file>