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42"/>
  </p:notesMasterIdLst>
  <p:sldIdLst>
    <p:sldId id="974" r:id="rId3"/>
    <p:sldId id="977" r:id="rId4"/>
    <p:sldId id="990" r:id="rId5"/>
    <p:sldId id="991" r:id="rId6"/>
    <p:sldId id="992" r:id="rId7"/>
    <p:sldId id="993" r:id="rId8"/>
    <p:sldId id="978" r:id="rId9"/>
    <p:sldId id="981" r:id="rId10"/>
    <p:sldId id="983" r:id="rId11"/>
    <p:sldId id="984" r:id="rId12"/>
    <p:sldId id="985" r:id="rId13"/>
    <p:sldId id="986" r:id="rId14"/>
    <p:sldId id="987" r:id="rId15"/>
    <p:sldId id="995" r:id="rId16"/>
    <p:sldId id="996" r:id="rId17"/>
    <p:sldId id="997" r:id="rId18"/>
    <p:sldId id="988" r:id="rId19"/>
    <p:sldId id="989" r:id="rId20"/>
    <p:sldId id="998" r:id="rId21"/>
    <p:sldId id="999" r:id="rId22"/>
    <p:sldId id="1000" r:id="rId23"/>
    <p:sldId id="1001" r:id="rId24"/>
    <p:sldId id="1002" r:id="rId25"/>
    <p:sldId id="1003" r:id="rId26"/>
    <p:sldId id="1018" r:id="rId27"/>
    <p:sldId id="1004" r:id="rId28"/>
    <p:sldId id="1007" r:id="rId29"/>
    <p:sldId id="1008" r:id="rId30"/>
    <p:sldId id="1009" r:id="rId31"/>
    <p:sldId id="1011" r:id="rId32"/>
    <p:sldId id="1019" r:id="rId33"/>
    <p:sldId id="1012" r:id="rId34"/>
    <p:sldId id="1013" r:id="rId35"/>
    <p:sldId id="1014" r:id="rId36"/>
    <p:sldId id="1015" r:id="rId37"/>
    <p:sldId id="1005" r:id="rId38"/>
    <p:sldId id="1016" r:id="rId39"/>
    <p:sldId id="1017" r:id="rId40"/>
    <p:sldId id="975" r:id="rId4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164" userDrawn="1">
          <p15:clr>
            <a:srgbClr val="A4A3A4"/>
          </p15:clr>
        </p15:guide>
        <p15:guide id="18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164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微专题二　植物体内的物质与能量变化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382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下图为烟草叶片上气孔张开和闭合状态的扫描电镜照片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下列有关叙述正确的是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气孔主要分布在烟草叶片上表皮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气孔由状态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转为状态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不会影响无机盐的运输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夜幕降临时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叶片大多数气孔呈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状态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蒸腾作用随之减弱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气孔是蒸腾作用的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门户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也是气体交换的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窗口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117.eps" descr="id:214749370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9910" y="1357530"/>
            <a:ext cx="7312181" cy="254735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165779" y="69317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611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陆生植物的气孔主要分布在叶片的下表皮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项错误。气孔由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张开状态转为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闭合状态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水分散失减少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会影响根对水和无机盐的运输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项错误。夜幕降临时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叶片大多数气孔呈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闭合状态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蒸腾作用随之减弱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项错误。当气孔张开时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空气通过气孔进入叶片内部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为叶片制造有机物提供二氧化碳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叶片内的水吸收热量变成水蒸气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经气孔扩散到外界空气中。因此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气孔是植物蒸腾作用的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门户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也是气体交换的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窗口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专题二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光合作用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知识讲解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一、绿叶在光下制造有机物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实验过程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118.eps" descr="id:214749372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0032" y="1994270"/>
            <a:ext cx="6451937" cy="458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81435732"/>
              </p:ext>
            </p:extLst>
          </p:nvPr>
        </p:nvGraphicFramePr>
        <p:xfrm>
          <a:off x="381000" y="424175"/>
          <a:ext cx="11430001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1167245"/>
                <a:gridCol w="4966855"/>
                <a:gridCol w="5295901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步骤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操作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目的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暗处理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将盆栽的天竺葵在黑暗处放置一昼夜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将叶片中原有的淀粉运走或耗尽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遮光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用黑纸片把叶片的一部分从上下两面遮盖起来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设置有光与无光的对照实验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脱色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将叶片放在盛有酒精的小烧杯中水浴加热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脱色成黄白色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溶解叶绿素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漂洗、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染色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清水漂洗后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向叶片滴加碘液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遇碘变蓝的部分证明有淀粉产生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冲洗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清水冲掉碘液后观察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去掉碘液便于观察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71029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实验现象和结论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实验现象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叶片的见光部分遇到碘液变成了蓝色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遮光部分遇到碘液不变蓝。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实验结论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淀粉是光合作用的产物。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光是植物制造淀粉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不可缺少的条件。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植物的绿色部分细胞中含有叶绿体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在光下能制造有机物。叶片是植物制造有机物的主要器官。植物利用光能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在叶绿体中合成淀粉等有机物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并把光能转变为化学能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储存在有机物中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完成光合作用。叶绿体既是生产有机物的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车间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也是将光能转变为化学能的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能量转换器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85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二、光合作用的实质及应用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光合作用的实质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植物通过叶绿体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利用光能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将二氧化碳和水合成为储存着能量的有机物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如淀粉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并且释放出氧气的过程。其实质是合成有机物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储存能量。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光合作用的表达式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+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水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储存着能量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)+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氧气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光合作用原理在农业生产上的应用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种植作物时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既不能过稀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也不能过密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应该合理密植。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3965" y="3370346"/>
            <a:ext cx="839710" cy="533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6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145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下图是某种植物的外形示意图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图中箭头表示该植物在太阳光下进行光合作用时吸收和放出的物质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那么物质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分别代表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二氧化碳、有机物、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水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二氧化碳、氧气、水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氧气、二氧化碳、水和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无机盐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二氧化碳、有机物、无机盐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119.eps" descr="id:214749375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6279" y="1936255"/>
            <a:ext cx="4799442" cy="314135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9041314" y="126527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9384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1855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光合作用吸收二氧化碳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释放氧气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合成有机物。图中箭头表示该植物在太阳光下进行光合作用时吸收和放出的物质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表示水。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71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677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分别于早晨、傍晚和深夜在同一株植物相同位置摘取形状、大小基本相同的三个叶片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用打孔器分别从每个叶片上取同样大小的圆片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经脱色后用碘液处理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结果最可能是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早晨摘取的叶片蓝色最深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傍晚摘取的叶片蓝色最深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深夜摘取的叶片蓝色最深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三个叶片蓝色深浅程度一致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749868" y="224358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33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早晨摘取的叶片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由于植物进行了一夜的呼吸作用消耗了大量的淀粉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所以这时候叶片中的淀粉最少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滴加碘液后颜色最浅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项不符合题意。傍晚摘取的叶片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由于植物进行了一天的光合作用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体内的淀粉积累较多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滴加碘液后颜色最深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项符合题意。深夜摘取的叶片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由于植物进行了半夜的呼吸作用消耗了部分淀粉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所以这时候叶片中的淀粉较少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滴加碘液后颜色较浅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项不符合题意。由以上分析可知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三个叶片蓝色深浅程度不一致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 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项不符合题意。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22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专题一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水的利用与散失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知识讲解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一、植物对水的吸收和运输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根适于吸水的特点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植物主要通过根吸收水。根吸收水的主要部位是根尖成熟区。成熟区有大量的根毛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这使根尖具有巨大的吸收面积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因而具有强大的吸水能力。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水分运输的结构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导管。导管属于输导组织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每根导管都是由许多长形、管状的死细胞构成的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这些死细胞没有细胞质和细胞核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上下细胞间的细胞壁已经消失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形成了中空的管道。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下图是光合作用的实验装置示意图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两瓶均透明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下列叙述正确的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氢氧化钠溶液的作用是使瓶内二氧化碳含量增加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将甲、乙取下脱色后滴加碘液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乙变蓝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该实验能验证光合作用产生二氧化碳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该实验能验证光合作用需要二氧化碳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120.eps" descr="id:214749376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911" y="720516"/>
            <a:ext cx="5332179" cy="367591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1036368" y="63157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4128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氢氧化钠溶液的作用是吸收环境中的二氧化碳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会使瓶内二氧化碳含量减少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项错误。甲、乙两叶片经酒精脱色后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滴加碘液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变蓝色的是甲叶片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项错误。该实验能验证光合作用需要二氧化碳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但不能验证光合作用产生二氧化碳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97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为了提高猕猴桃的产量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研究人员研究了不同遮阴程度对猕猴桃光合速率的影响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实验结果如下图所示。下列相关叙述错误的是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四组实验的温度均相同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中度遮阴时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制造的有机物的量最多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光合速率受到光照强度的影响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轻度遮阴时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适宜栽种猕猴桃幼苗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384215" y="63261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pic>
        <p:nvPicPr>
          <p:cNvPr id="6" name="25T68.eps" descr="id:214749385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1972" y="1285823"/>
            <a:ext cx="6388056" cy="322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55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该对照实验中只能有一个变量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遮阴程度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其他条件应相同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便于排除其他条件对实验的干扰。因此四组实验的温度应相同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项正确。由题图可知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轻度遮阴时幼苗的光合速率相对值最大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制造的有机物的量最多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最利于幼苗的生长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项正确。遮阴程度影响了光照强度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从题图实验结果可知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幼苗的光合速率受光照强度的影响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63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种植大棚有机蔬菜进行产业扶贫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实现了扶贫由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输血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造血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的转变。下列措施不利于提高大棚蔬菜产量的是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适度增加灯光照射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适量增施农家肥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保持棚内持续低温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适时松土、浇水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6878" y="157812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7215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适度增加灯光照射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有利于大棚内蔬菜的光合作用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提高大棚蔬菜产量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项不符合题意。农家肥在分解过程中会产生大量二氧化碳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提高大棚内的二氧化碳浓度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适量增施农家肥有利于大棚内蔬菜的光合作用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提高大棚蔬菜产量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项不符合题意。植物的光合作用需要适宜的温度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因此保持棚内持续低温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会降低大棚内蔬菜的光合作用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不利于提高大棚蔬菜产量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项符合题意。适时松土有利于蔬菜根的呼吸作用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促进植物根的生长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适时浇水能为蔬菜的光合作用提供水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有利于大棚内蔬菜的光合作用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提高大棚蔬菜产量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项不符合题意。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8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053"/>
            <a:ext cx="11430000" cy="171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专题三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呼吸作用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知识讲解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一、呼吸作用的演示实验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03072418"/>
              </p:ext>
            </p:extLst>
          </p:nvPr>
        </p:nvGraphicFramePr>
        <p:xfrm>
          <a:off x="381000" y="1832770"/>
          <a:ext cx="11430000" cy="4731376"/>
        </p:xfrm>
        <a:graphic>
          <a:graphicData uri="http://schemas.openxmlformats.org/drawingml/2006/table">
            <a:tbl>
              <a:tblPr firstRow="1" firstCol="1" bandRow="1"/>
              <a:tblGrid>
                <a:gridCol w="1603664"/>
                <a:gridCol w="5060372"/>
                <a:gridCol w="4765964"/>
              </a:tblGrid>
              <a:tr h="348737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实验装置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萌发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的种子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84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实验现象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甲瓶温度升高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乙瓶温度不变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澄清石灰水变浑浊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015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实验结论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种子呼吸作用释放热量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种子呼吸作用产生二氧化碳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ZS7QXR122.ep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8186" y="2061037"/>
            <a:ext cx="2691476" cy="2947381"/>
          </a:xfrm>
          <a:prstGeom prst="rect">
            <a:avLst/>
          </a:prstGeom>
        </p:spPr>
      </p:pic>
      <p:pic>
        <p:nvPicPr>
          <p:cNvPr id="7" name="ZS7QXR123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3154" y="2061036"/>
            <a:ext cx="3529820" cy="241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99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9667108"/>
              </p:ext>
            </p:extLst>
          </p:nvPr>
        </p:nvGraphicFramePr>
        <p:xfrm>
          <a:off x="381000" y="575470"/>
          <a:ext cx="11430000" cy="4908020"/>
        </p:xfrm>
        <a:graphic>
          <a:graphicData uri="http://schemas.openxmlformats.org/drawingml/2006/table">
            <a:tbl>
              <a:tblPr firstRow="1" firstCol="1" bandRow="1"/>
              <a:tblGrid>
                <a:gridCol w="1863436"/>
                <a:gridCol w="9566564"/>
              </a:tblGrid>
              <a:tr h="372636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实验装置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06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实验现象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甲瓶蜡烛熄灭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乙瓶蜡烛正常燃烧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59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实验结论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种子呼吸作用消耗氧气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ZS7QXR124.ep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0032" y="773255"/>
            <a:ext cx="6451937" cy="324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46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二、呼吸作用的实质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细胞利用氧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将有机物分解成二氧化碳和水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并且将储存在有机物中的能量释放出来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供生命活动利用的过程。其实质是分解有机物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释放能量。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三、呼吸作用的表达式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储存着能量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)+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能量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815"/>
            <a:ext cx="583276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图甲是玉米植株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小时内二氧化碳吸收量的变化曲线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图一到图四为叶肉细胞内二氧化碳利用情况示意图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表示细胞内两种能量转换器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9031" y="3028306"/>
            <a:ext cx="4096702" cy="367046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515619" y="363508"/>
            <a:ext cx="4946233" cy="5694832"/>
            <a:chOff x="6515619" y="280380"/>
            <a:chExt cx="4946233" cy="5694832"/>
          </a:xfrm>
        </p:grpSpPr>
        <p:pic>
          <p:nvPicPr>
            <p:cNvPr id="4" name="图片 3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15620" y="280380"/>
              <a:ext cx="4946232" cy="2664798"/>
            </a:xfrm>
            <a:prstGeom prst="rect">
              <a:avLst/>
            </a:prstGeom>
          </p:spPr>
        </p:pic>
        <p:pic>
          <p:nvPicPr>
            <p:cNvPr id="5" name="图片 4"/>
            <p:cNvPicPr/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15619" y="3180541"/>
              <a:ext cx="4946233" cy="27946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907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二、植物的蒸腾作用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蒸腾作用的概念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水从活的植物体表面以水蒸气状态散失到大气中的过程。蒸腾作用主要是通过叶片进行的。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叶片的结构和功能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6263962" y="2695689"/>
                <a:ext cx="5526256" cy="26336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叶片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表皮</m:t>
                              </m:r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zh-CN" altLang="zh-CN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plcHide m:val="on"/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zh-CN" altLang="zh-CN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cs typeface="Times New Roman" panose="02020603050405020304" pitchFamily="18" charset="0"/>
                                          </a:rPr>
                                          <m:t>上表皮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US" altLang="zh-CN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cs typeface="Times New Roman" panose="02020603050405020304" pitchFamily="18" charset="0"/>
                                          </a:rPr>
                                          <m:t>: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cs typeface="Times New Roman" panose="02020603050405020304" pitchFamily="18" charset="0"/>
                                          </a:rPr>
                                          <m:t>保护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US" altLang="zh-CN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cs typeface="Times New Roman" panose="02020603050405020304" pitchFamily="18" charset="0"/>
                                          </a:rPr>
                                          <m:t>,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cs typeface="Times New Roman" panose="02020603050405020304" pitchFamily="18" charset="0"/>
                                          </a:rPr>
                                          <m:t>有气孔</m:t>
                                        </m:r>
                                        <m:r>
                                          <a:rPr lang="zh-CN" alt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zh-CN" alt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zh-CN" alt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zh-CN" alt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cs typeface="Times New Roman" panose="02020603050405020304" pitchFamily="18" charset="0"/>
                                          </a:rPr>
                                          <m:t>下表皮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US" altLang="zh-CN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cs typeface="Times New Roman" panose="02020603050405020304" pitchFamily="18" charset="0"/>
                                          </a:rPr>
                                          <m:t>: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cs typeface="Times New Roman" panose="02020603050405020304" pitchFamily="18" charset="0"/>
                                          </a:rPr>
                                          <m:t>保护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US" altLang="zh-CN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cs typeface="Times New Roman" panose="02020603050405020304" pitchFamily="18" charset="0"/>
                                          </a:rPr>
                                          <m:t>,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cs typeface="Times New Roman" panose="02020603050405020304" pitchFamily="18" charset="0"/>
                                          </a:rPr>
                                          <m:t>气孔较多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叶肉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——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含叶绿体较多</m:t>
                              </m:r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叶脉</m:t>
                              </m:r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zh-CN" altLang="zh-CN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plcHide m:val="on"/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zh-CN" altLang="zh-CN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cs typeface="Times New Roman" panose="02020603050405020304" pitchFamily="18" charset="0"/>
                                          </a:rPr>
                                          <m:t>导管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US" altLang="zh-CN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cs typeface="Times New Roman" panose="02020603050405020304" pitchFamily="18" charset="0"/>
                                          </a:rPr>
                                          <m:t>: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cs typeface="Times New Roman" panose="02020603050405020304" pitchFamily="18" charset="0"/>
                                          </a:rPr>
                                          <m:t>运输水和无机盐</m:t>
                                        </m:r>
                                        <m:r>
                                          <a:rPr lang="zh-CN" alt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cs typeface="Times New Roman" panose="02020603050405020304" pitchFamily="18" charset="0"/>
                                          </a:rPr>
                                          <m:t>筛管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US" altLang="zh-CN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cs typeface="Times New Roman" panose="02020603050405020304" pitchFamily="18" charset="0"/>
                                          </a:rPr>
                                          <m:t>: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cs typeface="Times New Roman" panose="02020603050405020304" pitchFamily="18" charset="0"/>
                                          </a:rPr>
                                          <m:t>运输有机物</m:t>
                                        </m:r>
                                        <m:r>
                                          <a:rPr lang="zh-CN" alt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zh-CN" alt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zh-CN" alt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zh-CN" alt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zh-CN" alt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zh-CN" alt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zh-CN" alt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zh-CN" alt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  </m:t>
                                        </m:r>
                                        <m:r>
                                          <a:rPr lang="zh-CN" alt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mr>
                        </m:m>
                      </m:e>
                    </m:d>
                  </m:oMath>
                </a14:m>
                <a:endParaRPr lang="zh-CN" altLang="zh-CN" sz="3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3962" y="2695689"/>
                <a:ext cx="5526256" cy="2633606"/>
              </a:xfrm>
              <a:prstGeom prst="rect">
                <a:avLst/>
              </a:prstGeom>
              <a:blipFill rotWithShape="0">
                <a:blip r:embed="rId2"/>
                <a:stretch>
                  <a:fillRect l="-2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组合 5"/>
          <p:cNvGrpSpPr/>
          <p:nvPr/>
        </p:nvGrpSpPr>
        <p:grpSpPr>
          <a:xfrm>
            <a:off x="283008" y="2767185"/>
            <a:ext cx="5700341" cy="3254895"/>
            <a:chOff x="334963" y="2767185"/>
            <a:chExt cx="5700341" cy="3254895"/>
          </a:xfrm>
        </p:grpSpPr>
        <p:pic>
          <p:nvPicPr>
            <p:cNvPr id="3" name="ZS7QXR114.eps" descr="id:2147493666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4963" y="2767185"/>
              <a:ext cx="5700341" cy="249061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656509" y="5498860"/>
              <a:ext cx="305724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叶片的结构示意图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130333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下列叙述正确的是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图甲中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点是一天中有机物积累最多的时刻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图甲中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两点对应的是图三表示的过程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图甲中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A~B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不包括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段对应的是图四表示的过程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图甲中从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点到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不包括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点和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时段对应的是图二表示的过程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596478" y="121775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7373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点到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E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点光合作用强度大于呼吸作用强度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E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点以后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呼吸作用强度大于光合作用强度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E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点是一天中有机物积累最多的时刻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项错误。图三表示呼吸作用强度与光合作用强度相等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图甲中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E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两点对应的是图三表示的过程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项正确。图甲中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A~B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不包括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段表示光合作用强度小于呼吸作用强度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而图四表示呼吸作用强度小于光合作用强度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项错误。图甲中从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点到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E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不包括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点和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E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时段表示光合作用强度大于呼吸作用强度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而图二表示呼吸作用强度大于光合作用强度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983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某同学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按照</a:t>
            </a: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下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所示进行实验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结果发现甲瓶蜡烛火焰立刻熄灭了。下列有关叙述错误的是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实验必须在黑暗条件下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进行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种子呼吸吸收了氧气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种子呼吸释放了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二氧化碳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甲瓶种子的有机物被分解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130.eps" descr="id:214749385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1891291"/>
            <a:ext cx="7097131" cy="311978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939378" y="126944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2576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18554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种子的呼吸作用在有光、无光条件下均可进行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实验不是必须在黑暗条件下进行。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68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064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下图为验证植物呼吸作用的实验装置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实验时用黑布将整个装置遮盖起来。下列描述正确的是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用黑布遮盖的目的是排除蒸腾作用的干扰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实验的现象为澄清石灰水变浑浊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该实验说明植物呼吸作用产生氧气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该实验说明植物呼吸作用的主要场所是线粒体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131.eps" descr="id:214749386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5025" y="1305028"/>
            <a:ext cx="3641950" cy="254845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4306198" y="70535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5854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611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植物在光下能进行光合作用、呼吸作用、蒸腾作用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光合作用会吸收二氧化碳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影响对呼吸作用的观察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因此实验中用黑布遮盖的目的是排除光合作用对实验的干扰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项错误。黑暗环境中植物进行呼吸作用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释放二氧化碳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二氧化碳会使澄清石灰水变浑浊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项正确。该实验说明植物呼吸作用产生二氧化碳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呼吸作用不能产生氧气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项错误。植物呼吸作用的主要场所是线粒体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但通过该实验不能得到此结论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92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把从超市买来的新鲜蔬菜用保鲜袋装起来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再用保鲜机抽干空气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这样可以延长蔬菜的储藏时间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其主要原因是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保持了新鲜蔬菜的温度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降低了新鲜蔬菜的蒸腾作用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减少了新鲜蔬菜的损伤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抑制了新鲜蔬菜的呼吸作用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526714" y="156772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110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955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某生物小组通过绘制概念图理解植物三大生理作用的关系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如下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所示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。小组内同学针对概念图发表了不同的看法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其中分析错误的是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甲同学认为过程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是光合作用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是呼吸作用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乙同学认为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是氧气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丙同学认为过程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主要在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叶绿体中进行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丁同学认为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应该是光照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132.eps" descr="id:214749387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9552" y="1248189"/>
            <a:ext cx="5692897" cy="320245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0073962" y="62249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6682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过程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是光合作用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过程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是呼吸作用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是光照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是叶绿体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是产物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是线粒体。呼吸作用的主要场所是线粒体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呼吸作用过程主要在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线粒体中进行。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6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气孔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气孔通常是由一对半月形的保卫细胞围成的小孔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是植物蒸腾作用的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门户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也是气体交换的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窗口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气孔的张开和闭合受保卫细胞的控制。保卫细胞吸水膨胀时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气孔就张开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保卫细胞失水缩小时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气孔就关闭。通常情况下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白天气孔张开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夜间大多数气孔缩小或闭合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9464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植物吸收的水的去向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其中一部分被叶肉细胞用于光合作用等生命活动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其余绝大部分通过蒸腾作用散失到环境中。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植物蒸腾作用的意义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促进根对水的吸收。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拉动水和无机盐在体内运输。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降低叶片表面温度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避免被过高的气温灼伤。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82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73052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下列关于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观察叶片的结构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实验及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叶片结构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示意图的分析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制作叶的临时切片时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应挑选最薄的材料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中含有大量的叶绿体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属于薄壁组织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叶片的基本结构包括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叶脉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表皮和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叶属于器官的理由是由多种组织构成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如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输导组织、保护组织和薄壁组织等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S7QXR116.eps" descr="id:214749368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3291" y="1528473"/>
            <a:ext cx="4006145" cy="307744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1109105" y="84580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80161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上表皮与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下表皮合称表皮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表皮细胞扁平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排列紧密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没有叶绿体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具有保护作用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属于保护组织。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09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小方在针筒内装入适量清水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针孔处插入枝条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U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型管中加入适量红墨水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连接针筒和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U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型管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将针孔及连接处密封后放在适宜的环境中。一段时间后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,U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型管中的红墨水左边高于右边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如下图所示。出现该现象的主要原因是枝条进行了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光合作用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蒸腾作用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呼吸作用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光合作用和呼吸作用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ZS7QXR115.eps" descr="id:214749369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8166" y="2770544"/>
            <a:ext cx="4957915" cy="240286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243187" y="257803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农家有机肥的特点是含营养物质比较全面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它不仅含有氮、磷、钾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还含有钙、镁、硫、铁等元素。这些无机盐在农作物体内运输的基本路径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叶中导管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茎中导管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根中导管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根中导管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茎中导管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叶中导管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叶中筛管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茎中筛管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根中筛管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根中筛管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茎中筛管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叶中筛管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1057151" y="125898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079412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导管是植物体内运输水的结构。当根毛细胞从土壤中吸收的水通过一定方式进入根部的导管后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植物就通过根、茎、叶中的导管把水和无机盐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溶解在水中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运输到植物体的各个部分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即水和无机盐在植物体中运输的基本路径是根中导管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茎中导管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叶中导管。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955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科学家发现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树木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喝水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时会发出一种奇特的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噗噗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声。下列有关树木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喝水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的叙述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的水通过筛管向上运输到叶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的水绝大部分用于光合作用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喝水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的主要场所是根尖的根冠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喝水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的动力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主要来自蒸腾作用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导管自下而上运输水和无机盐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的水通过导管向上运输到叶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项错误。树木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的水绝大部分用于蒸腾作用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项错误。根吸收水和无机盐的主要部位是根尖的成熟区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成熟区生有大量的根毛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增加了根的吸收面积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喝水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的主要场所是根尖的成熟区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项错误。蒸腾作用拉动了水和无机盐在植物体内的运输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因此树木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喝水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的动力主要来自蒸腾作用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344623" y="62821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24" end="2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124" end="2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</TotalTime>
  <Words>2355</Words>
  <Application>Microsoft Office PowerPoint</Application>
  <PresentationFormat>宽屏</PresentationFormat>
  <Paragraphs>236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4" baseType="lpstr">
      <vt:lpstr>NEU-BZ-S92</vt:lpstr>
      <vt:lpstr>等线</vt:lpstr>
      <vt:lpstr>方正兰亭中黑_GBK</vt:lpstr>
      <vt:lpstr>方正书宋_GBK</vt:lpstr>
      <vt:lpstr>黑体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97</cp:revision>
  <dcterms:created xsi:type="dcterms:W3CDTF">2023-06-16T14:45:50Z</dcterms:created>
  <dcterms:modified xsi:type="dcterms:W3CDTF">2026-02-05T01:43:30Z</dcterms:modified>
</cp:coreProperties>
</file>