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</p:sldMasterIdLst>
  <p:notesMasterIdLst>
    <p:notesMasterId r:id="rId16"/>
  </p:notesMasterIdLst>
  <p:sldIdLst>
    <p:sldId id="974" r:id="rId3"/>
    <p:sldId id="962" r:id="rId4"/>
    <p:sldId id="965" r:id="rId5"/>
    <p:sldId id="966" r:id="rId6"/>
    <p:sldId id="977" r:id="rId7"/>
    <p:sldId id="978" r:id="rId8"/>
    <p:sldId id="980" r:id="rId9"/>
    <p:sldId id="991" r:id="rId10"/>
    <p:sldId id="986" r:id="rId11"/>
    <p:sldId id="987" r:id="rId12"/>
    <p:sldId id="988" r:id="rId13"/>
    <p:sldId id="990" r:id="rId14"/>
    <p:sldId id="975" r:id="rId1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8" orient="horz" pos="346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618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754" userDrawn="1">
          <p15:clr>
            <a:srgbClr val="A4A3A4"/>
          </p15:clr>
        </p15:guide>
        <p15:guide id="15" orient="horz" pos="1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54"/>
      </p:cViewPr>
      <p:guideLst>
        <p:guide pos="211"/>
        <p:guide orient="horz" pos="527"/>
        <p:guide orient="horz" pos="28"/>
        <p:guide orient="horz" pos="346"/>
        <p:guide orient="horz"/>
        <p:guide orient="horz" pos="73"/>
        <p:guide orient="horz" pos="618"/>
        <p:guide orient="horz" pos="845"/>
        <p:guide orient="horz" pos="981"/>
        <p:guide orient="horz" pos="754"/>
        <p:guide orient="horz" pos="16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14618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12672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46895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3055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18765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09866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章末</a:t>
            </a:r>
            <a:r>
              <a:rPr lang="zh-CN" altLang="en-US" sz="4656" b="1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整合</a:t>
            </a:r>
            <a:endParaRPr lang="zh-CN" altLang="en-US" sz="4656" b="1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382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69745"/>
            <a:ext cx="572143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小明日常营养摄入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情况</a:t>
            </a:r>
            <a:r>
              <a:rPr lang="zh-CN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见下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表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668601438"/>
              </p:ext>
            </p:extLst>
          </p:nvPr>
        </p:nvGraphicFramePr>
        <p:xfrm>
          <a:off x="381000" y="943509"/>
          <a:ext cx="11430000" cy="2560320"/>
        </p:xfrm>
        <a:graphic>
          <a:graphicData uri="http://schemas.openxmlformats.org/drawingml/2006/table">
            <a:tbl>
              <a:tblPr firstRow="1" firstCol="1" bandRow="1"/>
              <a:tblGrid>
                <a:gridCol w="2478110"/>
                <a:gridCol w="3773510"/>
                <a:gridCol w="517838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营养物质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实际摄入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量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克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天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推荐摄入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量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克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天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糖类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390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236~307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脂肪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95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42~63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蛋白质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75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71~95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膳食纤维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25~35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3631049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为消化系统的组成示意图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糖类中的淀粉在图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填字母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内初步消化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进入小肠后最终被分解为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根据表中数据可知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小明对营养物质中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的实际摄入量超出了推荐摄入量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使能量供给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大于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消耗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因此导致肥胖。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417124" y="3707718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A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317113" y="423093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葡萄糖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664621" y="4793819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糖类和脂肪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574330" y="535860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大于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6022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1774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医生推荐小明按照图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所示的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中国居民平衡膳食餐盘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调整饮食结构。该餐盘描述了一餐中的食物组成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其中占比较大的为谷薯类和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类。请你据此在图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中为小明选择最合理的一餐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填字母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除了调整饮食结构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小明还可以通过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写出一条即可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最终达到减重的目的。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050340" y="180618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蔬菜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14099" y="2387750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b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548603" y="291097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运动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883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70741"/>
            <a:ext cx="11430000" cy="56335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口腔内的唾液腺分泌唾液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唾液中含有唾液淀粉酶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能将淀粉初步消化为麦芽糖。因此糖类中的淀粉在图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口腔内初步消化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进入小肠后最终被胰液和肠液彻底分解为葡萄糖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才能被吸收进入血液。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由题表数据可知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小明每天糖类和脂肪的实际摄入量都高于推荐摄入量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使能量供给大于消耗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多余的能量转化为脂肪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堆积在体内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导致肥胖。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所示的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中国居民平衡膳食餐盘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强调谷薯类与蔬菜类的占比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旨在构建一个营养均衡的饮食结构。图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的各种营养物质的摄入比例最合理。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快走、游泳或骑自行车等有氧运动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能够帮助小明提高代谢速率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加速脂肪燃烧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最终达到减重的目的。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7299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3826363" y="2176914"/>
            <a:ext cx="3994996" cy="761988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知识</a:t>
            </a:r>
            <a:r>
              <a:rPr lang="en-US" altLang="zh-CN" sz="36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网络建构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3" action="ppaction://hlinksldjump"/>
          </p:cNvPr>
          <p:cNvSpPr/>
          <p:nvPr/>
        </p:nvSpPr>
        <p:spPr>
          <a:xfrm>
            <a:off x="3826363" y="3657616"/>
            <a:ext cx="3994996" cy="761988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中考</a:t>
            </a:r>
            <a:r>
              <a:rPr lang="en-US" altLang="zh-CN" sz="36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突破进阶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92356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知识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网络建构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pic>
        <p:nvPicPr>
          <p:cNvPr id="14" name="KS7QXR39-1.eps" descr="id:2147494854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2236" y="956172"/>
            <a:ext cx="8587528" cy="5611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968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中考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突破进阶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1202623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.(2025·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四川宜宾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某社区食堂为市民供应面条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主要原料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面粉、碱水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搭配菜为凉拌折耳根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含辣椒、酱油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、泡菜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腌制青菜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和绿豆汤。营养师对该餐进行食品安全与营养评估后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提出以下观点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碱水需控制用量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否则可能破坏面粉中维生素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en-US" altLang="zh-CN" baseline="-25000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的活性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泡菜腌制时间不足一周易导致亚硝酸盐含量过高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对身体有一定危害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缺少肉类、蛋、奶等优质蛋白质来源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绿豆汤能补充水分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同时能提供膳食纤维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6117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70741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根据科学原理和膳食指南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下列推理正确的是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属于食品安全问题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②④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属于合理营养问题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的提出需要以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人体必需营养素种类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为依据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中提到的优质蛋白质可作为生物体细胞的主要能源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的合理性需结合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膳食纤维的食物来源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进行分析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586588" y="281132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3113959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属于合理营养问题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属于食品安全问题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的提出需要以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人体必需营养素种类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为依据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中提到的优质蛋白质可作为构成生物体细胞的主要物质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项错误。膳食纤维大量存在于蔬菜、水果、海藻和粮食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特别是粗粮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等食物中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的合理性需结合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膳食纤维的食物来源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进行分析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7646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559666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.(2025·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四川眉山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国家卫健委宣布实施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体重管理年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”3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年行动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并推荐了科学减重的饮食指南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四川发布了体重管理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条。下列说法不恰当的是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适当增加精米精面等糖类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为建造和修复身体提供原料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低油、低盐饮食等健康生活方式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可减少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生活方式病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补充虾、蛋、奶类等食物可预防佝偻病、骨质疏松症等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三餐分配合理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食不过量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每天运动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利于保持健康体重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1129887" y="1121318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81000" y="3952646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糖类的主要功能是提供能量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建造和修复身体的原料应为蛋白质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而非糖类。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6172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271753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.(2025·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黑龙江齐齐哈尔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下图是人体消化系统的部分组成示意图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下列叙述正确的是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分泌的消化液含有消化脂肪的酶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米饭中的主要营养物质最终在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中被彻底分解成葡萄糖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误食的西瓜籽经过图中的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最终被排出体外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小肠内含有肠液、胰液、胆汁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是食物消化的主要场所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25T39.eps" descr="id:2147495011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91062" y="1105767"/>
            <a:ext cx="3009876" cy="2377785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2515823" y="847004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165674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366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肝能够分泌胆汁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胆汁不含消化酶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项错误。米饭中的主要营养物质最终在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小肠中被彻底分解成葡萄糖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而不是在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大肠中被分解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项错误。食物经过消化道的顺序是口腔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食管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大肠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肛门。所以误食的西瓜籽经过了口腔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食管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大肠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肛门后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最终被排出体外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3560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70436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.(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2024·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北京昌平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小明在体检时被告知肥胖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医生建议通过调整饮食结构控制体重。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27488" y="1724765"/>
            <a:ext cx="2105846" cy="3624425"/>
            <a:chOff x="227488" y="1570217"/>
            <a:chExt cx="2105846" cy="3624425"/>
          </a:xfrm>
        </p:grpSpPr>
        <p:pic>
          <p:nvPicPr>
            <p:cNvPr id="3" name="KS7QXR42.eps" descr="id:2147494882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7488" y="1570217"/>
              <a:ext cx="2105846" cy="2792950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918773" y="4671422"/>
              <a:ext cx="72327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dirty="0">
                  <a:solidFill>
                    <a:srgbClr val="000000"/>
                  </a:solidFill>
                </a:rPr>
                <a:t>1</a:t>
              </a:r>
              <a:endParaRPr lang="zh-CN" altLang="en-US" dirty="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622129" y="1724765"/>
            <a:ext cx="3353305" cy="3624425"/>
            <a:chOff x="2622129" y="1570217"/>
            <a:chExt cx="3353305" cy="3624425"/>
          </a:xfrm>
        </p:grpSpPr>
        <p:pic>
          <p:nvPicPr>
            <p:cNvPr id="4" name="KS7QXR43.eps" descr="id:2147494889;FounderCES"/>
            <p:cNvPicPr/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22129" y="1570217"/>
              <a:ext cx="3353305" cy="2792950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3937143" y="4671422"/>
              <a:ext cx="72327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dirty="0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dirty="0" smtClean="0">
                  <a:solidFill>
                    <a:srgbClr val="000000"/>
                  </a:solidFill>
                </a:rPr>
                <a:t>2</a:t>
              </a:r>
              <a:endParaRPr lang="zh-CN" altLang="en-US" dirty="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264229" y="2269358"/>
            <a:ext cx="5725865" cy="3079832"/>
            <a:chOff x="6264229" y="2114810"/>
            <a:chExt cx="5725865" cy="3079832"/>
          </a:xfrm>
        </p:grpSpPr>
        <p:pic>
          <p:nvPicPr>
            <p:cNvPr id="5" name="KS7QXR44.eps" descr="id:2147494896;FounderCES"/>
            <p:cNvPicPr/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64229" y="2114810"/>
              <a:ext cx="5725865" cy="1703763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8765523" y="4671422"/>
              <a:ext cx="72327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dirty="0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dirty="0">
                  <a:solidFill>
                    <a:srgbClr val="000000"/>
                  </a:solidFill>
                </a:rPr>
                <a:t>3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276897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311</TotalTime>
  <Words>789</Words>
  <Application>Microsoft Office PowerPoint</Application>
  <PresentationFormat>宽屏</PresentationFormat>
  <Paragraphs>74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NEU-BZ-S92</vt:lpstr>
      <vt:lpstr>等线</vt:lpstr>
      <vt:lpstr>方正书宋_GBK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80</cp:revision>
  <dcterms:created xsi:type="dcterms:W3CDTF">2023-06-16T14:45:50Z</dcterms:created>
  <dcterms:modified xsi:type="dcterms:W3CDTF">2026-02-05T02:57:18Z</dcterms:modified>
</cp:coreProperties>
</file>