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av" ContentType="audio/x-wav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  <p:sldMasterId id="2147483729" r:id="rId2"/>
  </p:sldMasterIdLst>
  <p:notesMasterIdLst>
    <p:notesMasterId r:id="rId23"/>
  </p:notesMasterIdLst>
  <p:sldIdLst>
    <p:sldId id="974" r:id="rId3"/>
    <p:sldId id="976" r:id="rId4"/>
    <p:sldId id="977" r:id="rId5"/>
    <p:sldId id="978" r:id="rId6"/>
    <p:sldId id="980" r:id="rId7"/>
    <p:sldId id="981" r:id="rId8"/>
    <p:sldId id="982" r:id="rId9"/>
    <p:sldId id="983" r:id="rId10"/>
    <p:sldId id="990" r:id="rId11"/>
    <p:sldId id="991" r:id="rId12"/>
    <p:sldId id="992" r:id="rId13"/>
    <p:sldId id="979" r:id="rId14"/>
    <p:sldId id="993" r:id="rId15"/>
    <p:sldId id="984" r:id="rId16"/>
    <p:sldId id="985" r:id="rId17"/>
    <p:sldId id="986" r:id="rId18"/>
    <p:sldId id="987" r:id="rId19"/>
    <p:sldId id="988" r:id="rId20"/>
    <p:sldId id="989" r:id="rId21"/>
    <p:sldId id="975" r:id="rId22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119" userDrawn="1">
          <p15:clr>
            <a:srgbClr val="A4A3A4"/>
          </p15:clr>
        </p15:guide>
        <p15:guide id="17" orient="horz" pos="61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54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119"/>
        <p:guide orient="horz" pos="61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2026-02-05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487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612672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23500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5" Type="http://schemas.openxmlformats.org/officeDocument/2006/relationships/audio" Target="../media/audio1.wav"/><Relationship Id="rId4" Type="http://schemas.openxmlformats.org/officeDocument/2006/relationships/slide" Target="../slides/slide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4" action="ppaction://hlinksldjump" highlightClick="1">
              <a:snd r:embed="rId5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371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0" r:id="rId1"/>
    <p:sldLayoutId id="2147483736" r:id="rId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9.em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57589" y="3939326"/>
            <a:ext cx="11429211" cy="1889772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4656" b="1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第三节　呼吸作用</a:t>
            </a:r>
          </a:p>
        </p:txBody>
      </p:sp>
    </p:spTree>
    <p:extLst>
      <p:ext uri="{BB962C8B-B14F-4D97-AF65-F5344CB8AC3E}">
        <p14:creationId xmlns:p14="http://schemas.microsoft.com/office/powerpoint/2010/main" val="4173825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6279"/>
            <a:ext cx="11430000" cy="619374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将萌发的种子置于密闭的瓶中。一段时间后将燃烧的蜡烛放入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蜡烛熄灭。这个现象说明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萌发的种子产生了二氧化碳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萌发的种子消耗了氧气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萌发的种子产生了水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D.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萌发的种子分解了有机物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新鲜水果用保鲜膜包裹可延长存放时间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主要是因为包裹后可以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不让水散失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阻挡细菌进入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减少水果皮的损伤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D.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抑制呼吸作用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596478" y="705356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10703860" y="3490120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56583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99304"/>
            <a:ext cx="11430000" cy="563359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下列有关植物呼吸作用的叙述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错误的是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其反应物是光合作用的产物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主要是在细胞的线粒体中进行的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实质是分解有机物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释放能量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D.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释放氧气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5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呼吸作用进行的时间是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只在白天进行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只在黑夜进行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白天和黑夜都能进行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D.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只在光下进行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7150169" y="230477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8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4562832" y="3006575"/>
            <a:ext cx="423514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634429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3" name="组合 2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平行四边形 5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矩形 3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0" name="图片 9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探究</a:t>
              </a:r>
              <a:r>
                <a:rPr lang="en-US" altLang="zh-CN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•</a:t>
              </a:r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重难解析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12" name="矩形 11"/>
          <p:cNvSpPr>
            <a:spLocks noChangeAspect="1"/>
          </p:cNvSpPr>
          <p:nvPr/>
        </p:nvSpPr>
        <p:spPr>
          <a:xfrm>
            <a:off x="381000" y="991466"/>
            <a:ext cx="11430000" cy="17125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方正兰亭中黑_GBK"/>
                <a:cs typeface="Times New Roman" panose="02020603050405020304" pitchFamily="18" charset="0"/>
              </a:rPr>
              <a:t>探究点　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方正兰亭中黑_GBK"/>
                <a:cs typeface="Times New Roman" panose="02020603050405020304" pitchFamily="18" charset="0"/>
              </a:rPr>
              <a:t>植物呼吸作用原理的应用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经验丰富的农民在下地窖前总是先吊进一盏油灯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油灯熄灭了就不能盲目下地窖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这是为什么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381000" y="2703986"/>
            <a:ext cx="11430000" cy="225350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氧气具有助燃的作用。农民在下地窖前先吊进一盏油灯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目的是判断地窖里的氧气是否充足。油灯正常燃烧说明氧气含量充足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人就可以下去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油灯熄灭说明氧气含量太低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二氧化碳含量太高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有窒息的风险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人暂时不能下去。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844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47004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农民常采用地窖储藏甘薯、白菜等农产品。为什么上述农产品能在地窖中储藏较长时间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1999371"/>
            <a:ext cx="11430000" cy="227267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地窖中温度较低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能够降低农产品的呼吸作用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减少有机物的消耗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地窖是密闭空间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储藏在地窖中的农产品通过呼吸作用逐渐消耗地窖中的氧气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并放出二氧化碳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导致地窖中氧气浓度降低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二氧化碳浓度升高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进而抑制了农产品的呼吸作用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减少了有机物的消耗。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7618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00315"/>
            <a:ext cx="11430000" cy="59035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方正正黑简体"/>
                <a:cs typeface="Times New Roman" panose="02020603050405020304" pitchFamily="18" charset="0"/>
              </a:rPr>
              <a:t>规律总结　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光合作用和呼吸作用的区别和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联系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表格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3844451343"/>
              </p:ext>
            </p:extLst>
          </p:nvPr>
        </p:nvGraphicFramePr>
        <p:xfrm>
          <a:off x="381000" y="891770"/>
          <a:ext cx="11430000" cy="4793996"/>
        </p:xfrm>
        <a:graphic>
          <a:graphicData uri="http://schemas.openxmlformats.org/drawingml/2006/table">
            <a:tbl>
              <a:tblPr firstRow="1" firstCol="1" bandRow="1"/>
              <a:tblGrid>
                <a:gridCol w="637309"/>
                <a:gridCol w="1309255"/>
                <a:gridCol w="4873336"/>
                <a:gridCol w="4610100"/>
              </a:tblGrid>
              <a:tr h="573347">
                <a:tc gridSpan="2"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比较项目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光合作用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呼吸作用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1220">
                <a:tc rowSpan="6"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altLang="en-US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区</a:t>
                      </a:r>
                    </a:p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altLang="en-US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别</a:t>
                      </a:r>
                      <a:endParaRPr lang="zh-CN" altLang="en-US" sz="28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仿宋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场所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叶绿体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主要是线粒体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831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条件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光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有光、无光都进行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657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原料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二氧化碳、水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有机物、氧气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366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产物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有机物、氧气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二氧化碳、水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997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实质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合成有机物</a:t>
                      </a:r>
                      <a:r>
                        <a:rPr lang="en-US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储存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能量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分解有机物</a:t>
                      </a:r>
                      <a:r>
                        <a:rPr lang="en-US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释放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能量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20909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反应式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二氧化碳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+</a:t>
                      </a:r>
                      <a:r>
                        <a:rPr lang="zh-CN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水</a:t>
                      </a:r>
                      <a:r>
                        <a:rPr lang="en-US" altLang="zh-CN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         </a:t>
                      </a:r>
                    </a:p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有机物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储存着能量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)+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氧气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有机物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储存着能量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)+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氧</a:t>
                      </a:r>
                      <a:r>
                        <a:rPr lang="en-US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→</a:t>
                      </a:r>
                    </a:p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二氧化碳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+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水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+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能量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4" name="图片 3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12670" y="4594427"/>
            <a:ext cx="790123" cy="4971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3184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4120338486"/>
              </p:ext>
            </p:extLst>
          </p:nvPr>
        </p:nvGraphicFramePr>
        <p:xfrm>
          <a:off x="381000" y="1084626"/>
          <a:ext cx="11430000" cy="3300337"/>
        </p:xfrm>
        <a:graphic>
          <a:graphicData uri="http://schemas.openxmlformats.org/drawingml/2006/table">
            <a:tbl>
              <a:tblPr firstRow="1" firstCol="1" bandRow="1"/>
              <a:tblGrid>
                <a:gridCol w="1780309"/>
                <a:gridCol w="5839691"/>
                <a:gridCol w="3810000"/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比较项目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光合作用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呼吸作用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88273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联系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①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呼吸作用分解的有机物是光合作用的产物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呼吸作用释放的能量是光合作用储存在有机物中的能量</a:t>
                      </a:r>
                      <a:r>
                        <a:rPr lang="en-US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;</a:t>
                      </a:r>
                    </a:p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 smtClean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②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植物进行光合作用时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原料的吸收和产物的运输所需要的能量来自呼吸作用</a:t>
                      </a:r>
                      <a:r>
                        <a:rPr lang="en-US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;</a:t>
                      </a:r>
                    </a:p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 smtClean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③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呼吸作用与光合作用是相互依存的关系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77633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5702"/>
            <a:ext cx="11430000" cy="62540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典型例题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下图表示某陆生植物叶肉细胞内两种能量转换器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用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Ⅰ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、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Ⅱ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表示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之间、细胞与外界之间的气体交换情况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①②③④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表示气体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箭头表示方向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下列分析正确的是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在植物体所有细胞中都能找到能量转换器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Ⅰ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、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Ⅱ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若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为二氧化碳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则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Ⅰ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表示线粒体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若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为二氧化碳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则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Ⅱ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代表叶绿体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为氧气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D.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若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为氧气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则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Ⅰ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代表叶绿体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为二氧化碳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ZS7QXR80.eps" descr="id:2147493343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49785" y="1903368"/>
            <a:ext cx="2892431" cy="2130346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2869114" y="1808163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455507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47004"/>
            <a:ext cx="11430000" cy="395313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叶绿体是光合作用的场所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能把光能转化为化学能储存在有机物中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是植物绿色部分的细胞特有的一种能量转换器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而植物的根等部位就没有叶绿体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,A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项错误。二氧化碳是光合作用的原料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若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为二氧化碳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则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Ⅰ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表示叶绿体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,B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项错误。叶绿体是光合作用的场所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线粒体是呼吸作用的主要场所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若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为二氧化碳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由箭头可知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Ⅱ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释放二氧化碳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被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Ⅰ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吸收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则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Ⅱ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代表线粒体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为氧气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,C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项错误。若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为氧气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Ⅰ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释放氧气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说明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Ⅰ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是叶绿体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Ⅰ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吸收外界的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Ⅱ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释放的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说明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是二氧化碳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,D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项正确。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6650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3542"/>
            <a:ext cx="11430000" cy="681417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对点训练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下图中甲、乙表示植物细胞中两种生理过程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,M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、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N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表示两种不同的物质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表示细胞中不同的结构。下列相关叙述正确的是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甲过程和乙过程能同时发生在叶肉细胞中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甲过程有能量的释放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乙过程有能量的储存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C.M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表示有机物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,N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表示二氧化碳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D.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结构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表示线粒体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结构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表示叶绿体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8916624" y="1190807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pic>
        <p:nvPicPr>
          <p:cNvPr id="6" name="25T03.eps" descr="id:2147493436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29911" y="1818554"/>
            <a:ext cx="5332179" cy="2498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7714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351829"/>
            <a:ext cx="11430000" cy="28328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甲过程和乙过程分别是光合作用和呼吸作用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叶肉细胞中有叶绿体和线粒体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故甲过程和乙过程能同时发生在叶肉细胞中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,A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项正确。甲过程是光合作用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有能量的储存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乙过程是呼吸作用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有能量的释放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,B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项错误。由题图可知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,M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表示二氧化碳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,N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表示有机物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,C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项错误。由题图可知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结构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表示叶绿体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结构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表示线粒体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,D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项错误。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8534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459813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目标</a:t>
            </a:r>
            <a:r>
              <a:rPr lang="en-US" altLang="zh-CN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•</a:t>
            </a:r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学习概览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382632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</a:t>
            </a:r>
            <a:r>
              <a:rPr lang="en-US" altLang="zh-CN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•</a:t>
            </a:r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自主预习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6487885" y="4459191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探究</a:t>
            </a:r>
            <a:r>
              <a:rPr lang="en-US" altLang="zh-CN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•</a:t>
            </a:r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重难解析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014769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3171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目标</a:t>
              </a:r>
              <a:r>
                <a:rPr lang="en-US" altLang="zh-CN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•</a:t>
              </a:r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学习概览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818554"/>
            <a:ext cx="11430000" cy="17125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描述呼吸作用的过程及实质。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科学思维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说出呼吸作用是生物的共同特征。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生命观念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举例说出呼吸作用原理的应用。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探究实践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</a:t>
              </a:r>
              <a:r>
                <a:rPr lang="en-US" altLang="zh-CN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•</a:t>
              </a:r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自主预习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848332"/>
            <a:ext cx="3595856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方正兰亭中黑_GBK"/>
                <a:cs typeface="Times New Roman" panose="02020603050405020304" pitchFamily="18" charset="0"/>
              </a:rPr>
              <a:t>一　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方正兰亭中黑_GBK"/>
                <a:cs typeface="Times New Roman" panose="02020603050405020304" pitchFamily="18" charset="0"/>
              </a:rPr>
              <a:t>呼吸作用的</a:t>
            </a:r>
            <a:r>
              <a:rPr lang="zh-CN" altLang="zh-CN" dirty="0" smtClean="0">
                <a:solidFill>
                  <a:srgbClr val="000000"/>
                </a:solidFill>
                <a:latin typeface="NEU-BZ-S92"/>
                <a:ea typeface="方正兰亭中黑_GBK"/>
                <a:cs typeface="Times New Roman" panose="02020603050405020304" pitchFamily="18" charset="0"/>
              </a:rPr>
              <a:t>过程</a:t>
            </a:r>
            <a:r>
              <a:rPr lang="en-US" altLang="zh-CN" dirty="0" smtClean="0">
                <a:solidFill>
                  <a:srgbClr val="000000"/>
                </a:solidFill>
                <a:latin typeface="NEU-BZ-S92"/>
                <a:ea typeface="方正兰亭中黑_GBK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表格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4148131382"/>
              </p:ext>
            </p:extLst>
          </p:nvPr>
        </p:nvGraphicFramePr>
        <p:xfrm>
          <a:off x="381000" y="1480036"/>
          <a:ext cx="11430000" cy="4832953"/>
        </p:xfrm>
        <a:graphic>
          <a:graphicData uri="http://schemas.openxmlformats.org/drawingml/2006/table">
            <a:tbl>
              <a:tblPr firstRow="1" firstCol="1" bandRow="1"/>
              <a:tblGrid>
                <a:gridCol w="2289464"/>
                <a:gridCol w="3667991"/>
                <a:gridCol w="2098963"/>
                <a:gridCol w="3373582"/>
              </a:tblGrid>
              <a:tr h="1065736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植物呼吸作用的有关实验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实验过程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实验现象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实验结论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67217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种子在萌发过程中的能量变化　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用两个暖水瓶装种子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甲瓶中装的是萌发的种子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乙瓶中装的是煮熟并晾凉的种子。向瓶中各插入一支温度计。过一段时间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观察温度计显示的温度变化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甲瓶中</a:t>
                      </a:r>
                      <a:r>
                        <a:rPr lang="zh-CN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温度计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显示</a:t>
                      </a:r>
                      <a:r>
                        <a:rPr lang="zh-CN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温度</a:t>
                      </a:r>
                      <a:endParaRPr lang="en-US" altLang="zh-CN" sz="2800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　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乙瓶中温度计显示温度不变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种子在萌发过程中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其中的</a:t>
                      </a:r>
                      <a:r>
                        <a:rPr lang="zh-CN" sz="28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　　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发生了变化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释放</a:t>
                      </a:r>
                      <a:r>
                        <a:rPr lang="zh-CN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出</a:t>
                      </a:r>
                      <a:endParaRPr lang="en-US" altLang="zh-CN" sz="2800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　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一部分用于</a:t>
                      </a:r>
                      <a:r>
                        <a:rPr lang="zh-CN" sz="28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　　　　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还有一部分</a:t>
                      </a:r>
                      <a:r>
                        <a:rPr lang="zh-CN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以</a:t>
                      </a:r>
                      <a:endParaRPr lang="en-US" altLang="zh-CN" sz="2800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的形式散失</a:t>
                      </a:r>
                      <a:r>
                        <a:rPr lang="zh-CN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了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矩形 3"/>
          <p:cNvSpPr/>
          <p:nvPr/>
        </p:nvSpPr>
        <p:spPr>
          <a:xfrm>
            <a:off x="6600557" y="3905145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升高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9798067" y="3125826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有机物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8678740" y="4154527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能量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9219094" y="4656965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种子萌发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8554049" y="5693014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热量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14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3140484358"/>
              </p:ext>
            </p:extLst>
          </p:nvPr>
        </p:nvGraphicFramePr>
        <p:xfrm>
          <a:off x="381000" y="187901"/>
          <a:ext cx="11430000" cy="6068224"/>
        </p:xfrm>
        <a:graphic>
          <a:graphicData uri="http://schemas.openxmlformats.org/drawingml/2006/table">
            <a:tbl>
              <a:tblPr firstRow="1" firstCol="1" bandRow="1"/>
              <a:tblGrid>
                <a:gridCol w="1565910"/>
                <a:gridCol w="3529099"/>
                <a:gridCol w="1839191"/>
                <a:gridCol w="4495800"/>
              </a:tblGrid>
              <a:tr h="1568163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植物呼吸作用的有关实验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实验过程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实验现象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实验结论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00061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种子在萌发过程中的物质变化　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演示实验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1: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瓶中装有萌发的</a:t>
                      </a:r>
                      <a:r>
                        <a:rPr lang="zh-CN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种子</a:t>
                      </a:r>
                      <a:r>
                        <a:rPr lang="en-US" altLang="zh-CN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实验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开始时阀门是关闭</a:t>
                      </a:r>
                      <a:r>
                        <a:rPr lang="zh-CN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的</a:t>
                      </a:r>
                      <a:r>
                        <a:rPr lang="en-US" altLang="zh-CN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一段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时间后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向瓶子里注入清水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打开阀门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使瓶内的气体进入试管。观察澄清的石灰水的变化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萌发的种子产生的气体能使试管中澄清的石灰水</a:t>
                      </a:r>
                      <a:r>
                        <a:rPr lang="zh-CN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变</a:t>
                      </a:r>
                      <a:endParaRPr lang="en-US" altLang="zh-CN" sz="2800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altLang="zh-CN" sz="2800" u="sng" dirty="0" smtClean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zh-CN" sz="28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澄清的石灰水变浑浊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说明种子在萌发过程中放出</a:t>
                      </a:r>
                      <a:r>
                        <a:rPr lang="zh-CN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了</a:t>
                      </a:r>
                      <a:endParaRPr lang="en-US" altLang="zh-CN" sz="2800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　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。科学实验证明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二氧化碳来自种子里的</a:t>
                      </a:r>
                      <a:r>
                        <a:rPr lang="zh-CN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有机物</a:t>
                      </a:r>
                      <a:r>
                        <a:rPr lang="en-US" altLang="zh-CN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有机物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在彻底分解时不仅产生二氧化碳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还产生水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矩形 2"/>
          <p:cNvSpPr/>
          <p:nvPr/>
        </p:nvSpPr>
        <p:spPr>
          <a:xfrm>
            <a:off x="5644593" y="5266354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浑浊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270185" y="3479118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二氧化碳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51738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1736812783"/>
              </p:ext>
            </p:extLst>
          </p:nvPr>
        </p:nvGraphicFramePr>
        <p:xfrm>
          <a:off x="381000" y="222596"/>
          <a:ext cx="11430000" cy="5863752"/>
        </p:xfrm>
        <a:graphic>
          <a:graphicData uri="http://schemas.openxmlformats.org/drawingml/2006/table">
            <a:tbl>
              <a:tblPr firstRow="1" firstCol="1" bandRow="1"/>
              <a:tblGrid>
                <a:gridCol w="1565910"/>
                <a:gridCol w="3497926"/>
                <a:gridCol w="2098964"/>
                <a:gridCol w="4267200"/>
              </a:tblGrid>
              <a:tr h="1626986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植物呼吸作用的有关实验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实验过程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实验现象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实验结论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36766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种子在萌发过程中的物质变化　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演示实验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2: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甲瓶装有萌发的种子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乙瓶装有等量的煮熟的种子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把甲、乙两瓶同时放到温暖的地方。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24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小时以后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观察蜡烛在甲、乙两瓶中的燃烧情况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甲瓶中的蜡烛</a:t>
                      </a:r>
                      <a:r>
                        <a:rPr lang="zh-CN" sz="28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　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乙瓶中的蜡烛正常燃烧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甲瓶中的</a:t>
                      </a:r>
                      <a:r>
                        <a:rPr lang="zh-CN" sz="28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　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被萌发的种子吸收了。科学实验证明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有机物在彻底分解成二氧化碳和水时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需要氧的参与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矩形 2"/>
          <p:cNvSpPr/>
          <p:nvPr/>
        </p:nvSpPr>
        <p:spPr>
          <a:xfrm>
            <a:off x="6112185" y="3437554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熄灭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9271021" y="2668627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氧气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01908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341455"/>
            <a:ext cx="3595856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方正兰亭中黑_GBK"/>
                <a:cs typeface="Times New Roman" panose="02020603050405020304" pitchFamily="18" charset="0"/>
              </a:rPr>
              <a:t>二　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方正兰亭中黑_GBK"/>
                <a:cs typeface="Times New Roman" panose="02020603050405020304" pitchFamily="18" charset="0"/>
              </a:rPr>
              <a:t>呼吸作用的</a:t>
            </a:r>
            <a:r>
              <a:rPr lang="zh-CN" altLang="zh-CN" dirty="0" smtClean="0">
                <a:solidFill>
                  <a:srgbClr val="000000"/>
                </a:solidFill>
                <a:latin typeface="NEU-BZ-S92"/>
                <a:ea typeface="方正兰亭中黑_GBK"/>
                <a:cs typeface="Times New Roman" panose="02020603050405020304" pitchFamily="18" charset="0"/>
              </a:rPr>
              <a:t>实质</a:t>
            </a:r>
            <a:r>
              <a:rPr lang="en-US" altLang="zh-CN" dirty="0" smtClean="0">
                <a:solidFill>
                  <a:srgbClr val="000000"/>
                </a:solidFill>
                <a:latin typeface="NEU-BZ-S92"/>
                <a:ea typeface="方正兰亭中黑_GBK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表格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3183212941"/>
              </p:ext>
            </p:extLst>
          </p:nvPr>
        </p:nvGraphicFramePr>
        <p:xfrm>
          <a:off x="381000" y="1077970"/>
          <a:ext cx="11430000" cy="4351856"/>
        </p:xfrm>
        <a:graphic>
          <a:graphicData uri="http://schemas.openxmlformats.org/drawingml/2006/table">
            <a:tbl>
              <a:tblPr firstRow="1" firstCol="1" bandRow="1"/>
              <a:tblGrid>
                <a:gridCol w="1177636"/>
                <a:gridCol w="10252364"/>
              </a:tblGrid>
              <a:tr h="1124897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概念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细胞利用</a:t>
                      </a:r>
                      <a:r>
                        <a:rPr lang="zh-CN" sz="2800" u="sng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将有机物分解成</a:t>
                      </a:r>
                      <a:r>
                        <a:rPr lang="zh-CN" sz="2800" u="sng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　　　　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和</a:t>
                      </a:r>
                      <a:r>
                        <a:rPr lang="zh-CN" sz="2800" u="sng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并且将储存在有机物中的能量释放出来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供生命活动利用的过程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9586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表达式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endParaRPr lang="en-US" altLang="zh-CN" sz="2800" u="sng" dirty="0" smtClean="0"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altLang="zh-CN" sz="2800" u="sng" dirty="0" smtClean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            </a:t>
                      </a:r>
                      <a:r>
                        <a:rPr lang="zh-CN" sz="28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　　　　　　　　　　　　</a:t>
                      </a:r>
                      <a:r>
                        <a:rPr lang="en-US" sz="28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7796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场所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主要是活细胞的</a:t>
                      </a:r>
                      <a:r>
                        <a:rPr lang="zh-CN" sz="2800" u="sng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　　　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中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49577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实质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分解</a:t>
                      </a:r>
                      <a:r>
                        <a:rPr lang="zh-CN" sz="28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　　　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释放</a:t>
                      </a:r>
                      <a:r>
                        <a:rPr lang="zh-CN" sz="28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　</a:t>
                      </a:r>
                      <a:r>
                        <a:rPr lang="en-US" sz="28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矩形 3"/>
          <p:cNvSpPr/>
          <p:nvPr/>
        </p:nvSpPr>
        <p:spPr>
          <a:xfrm>
            <a:off x="3132884" y="1112836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氧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719466" y="1112836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二氧化碳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9273911" y="1112836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水</a:t>
            </a:r>
            <a:endParaRPr lang="zh-CN" altLang="en-US" dirty="0"/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63662316"/>
              </p:ext>
            </p:extLst>
          </p:nvPr>
        </p:nvGraphicFramePr>
        <p:xfrm>
          <a:off x="1936773" y="2660767"/>
          <a:ext cx="9565385" cy="10215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2" name="文档" r:id="rId3" imgW="3826154" imgH="408614" progId="Word.Document.12">
                  <p:embed/>
                </p:oleObj>
              </mc:Choice>
              <mc:Fallback>
                <p:oleObj name="文档" r:id="rId3" imgW="3826154" imgH="40861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936773" y="2660767"/>
                        <a:ext cx="9565385" cy="102153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矩形 7"/>
          <p:cNvSpPr/>
          <p:nvPr/>
        </p:nvSpPr>
        <p:spPr>
          <a:xfrm>
            <a:off x="4477921" y="4102572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线粒体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2683799" y="4773953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有机物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5530293" y="4773953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能量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124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8" grpId="0"/>
      <p:bldP spid="9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343766"/>
            <a:ext cx="11430000" cy="40134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方正兰亭中黑_GBK"/>
                <a:cs typeface="Times New Roman" panose="02020603050405020304" pitchFamily="18" charset="0"/>
              </a:rPr>
              <a:t>三　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方正兰亭中黑_GBK"/>
                <a:cs typeface="Times New Roman" panose="02020603050405020304" pitchFamily="18" charset="0"/>
              </a:rPr>
              <a:t>呼吸作用原理的应用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农田适时松土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遇到涝害时及时排水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都是为了使植物的根得到充足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的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满足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作用的需要。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储藏粮食时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保持干燥和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储藏蔬菜、水果时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降低温度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或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浓度。上述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措施都是为了降低呼吸作用的强度。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方正正黑简体"/>
                <a:cs typeface="Times New Roman" panose="02020603050405020304" pitchFamily="18" charset="0"/>
              </a:rPr>
              <a:t>微思考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手伸进潮湿的粮食堆后会感到温度较高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储藏粮食都要先晒干。你知道这样做依据的原理分别是什么吗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19302" y="1504989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氧气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129994" y="1504989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呼吸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4637875" y="2058722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低温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19302" y="2618552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氧气</a:t>
            </a:r>
            <a:endParaRPr lang="zh-CN" altLang="en-US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381000" y="4276116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潮湿种子的呼吸作用旺盛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会产生大量的热量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粮食晒干可以使呼吸作用减弱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减少有机物的消耗。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4267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47004"/>
            <a:ext cx="11430000" cy="395313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方正兰亭中粗黑简体"/>
                <a:cs typeface="Times New Roman" panose="02020603050405020304" pitchFamily="18" charset="0"/>
              </a:rPr>
              <a:t>预习自测反馈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判断下列说法是否正确。正确的画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en-US" altLang="zh-CN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错误的画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“×”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浮在水面上的鸭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游动时不需要消耗能量。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种庄稼需要松土、储藏甘薯的窖需留有通风孔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这些都是呼吸作用原理在生产上的应用。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(3)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为了延长水果、蔬菜等的储存时间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应该尽量降低呼吸作用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以减少有机物的消耗。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7597574" y="2009536"/>
            <a:ext cx="543739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×</a:t>
            </a:r>
            <a:endParaRPr lang="zh-CN" altLang="en-US" sz="28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589245" y="3107892"/>
            <a:ext cx="420308" cy="6043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endParaRPr lang="zh-CN" altLang="en-US" sz="28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2882663" y="4217533"/>
            <a:ext cx="420308" cy="6043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538969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325</TotalTime>
  <Words>1103</Words>
  <Application>Microsoft Office PowerPoint</Application>
  <PresentationFormat>宽屏</PresentationFormat>
  <Paragraphs>176</Paragraphs>
  <Slides>20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40" baseType="lpstr">
      <vt:lpstr>NEU-BZ-S92</vt:lpstr>
      <vt:lpstr>等线</vt:lpstr>
      <vt:lpstr>方正兰亭中粗黑简体</vt:lpstr>
      <vt:lpstr>方正兰亭中黑_GBK</vt:lpstr>
      <vt:lpstr>方正书宋_GBK</vt:lpstr>
      <vt:lpstr>方正正黑简体</vt:lpstr>
      <vt:lpstr>仿宋</vt:lpstr>
      <vt:lpstr>黑体</vt:lpstr>
      <vt:lpstr>华文隶书</vt:lpstr>
      <vt:lpstr>楷体</vt:lpstr>
      <vt:lpstr>隶书</vt:lpstr>
      <vt:lpstr>宋体</vt:lpstr>
      <vt:lpstr>微软雅黑</vt:lpstr>
      <vt:lpstr>Arial</vt:lpstr>
      <vt:lpstr>Calibri</vt:lpstr>
      <vt:lpstr>Cambria Math</vt:lpstr>
      <vt:lpstr>Times New Roman</vt:lpstr>
      <vt:lpstr>1_Office 主题</vt:lpstr>
      <vt:lpstr>office</vt:lpstr>
      <vt:lpstr>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91</cp:revision>
  <dcterms:created xsi:type="dcterms:W3CDTF">2023-06-16T14:45:50Z</dcterms:created>
  <dcterms:modified xsi:type="dcterms:W3CDTF">2026-02-05T01:40:10Z</dcterms:modified>
</cp:coreProperties>
</file>