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</p:sldMasterIdLst>
  <p:notesMasterIdLst>
    <p:notesMasterId r:id="rId14"/>
  </p:notesMasterIdLst>
  <p:sldIdLst>
    <p:sldId id="974" r:id="rId3"/>
    <p:sldId id="962" r:id="rId4"/>
    <p:sldId id="965" r:id="rId5"/>
    <p:sldId id="966" r:id="rId6"/>
    <p:sldId id="978" r:id="rId7"/>
    <p:sldId id="980" r:id="rId8"/>
    <p:sldId id="981" r:id="rId9"/>
    <p:sldId id="984" r:id="rId10"/>
    <p:sldId id="982" r:id="rId11"/>
    <p:sldId id="983" r:id="rId12"/>
    <p:sldId id="975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8" orient="horz" pos="346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618" userDrawn="1">
          <p15:clr>
            <a:srgbClr val="A4A3A4"/>
          </p15:clr>
        </p15:guide>
        <p15:guide id="12" orient="horz" pos="754" userDrawn="1">
          <p15:clr>
            <a:srgbClr val="A4A3A4"/>
          </p15:clr>
        </p15:guide>
        <p15:guide id="13" orient="horz" pos="845" userDrawn="1">
          <p15:clr>
            <a:srgbClr val="A4A3A4"/>
          </p15:clr>
        </p15:guide>
        <p15:guide id="14" orient="horz" pos="981" userDrawn="1">
          <p15:clr>
            <a:srgbClr val="A4A3A4"/>
          </p15:clr>
        </p15:guide>
        <p15:guide id="15" orient="horz" pos="1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 pos="346"/>
        <p:guide orient="horz"/>
        <p:guide orient="horz" pos="73"/>
        <p:guide orient="horz" pos="618"/>
        <p:guide orient="horz" pos="754"/>
        <p:guide orient="horz" pos="845"/>
        <p:guide orient="horz" pos="981"/>
        <p:guide orient="horz" pos="11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14618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12672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46895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3055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18765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09866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8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  <p:sldLayoutId id="2147483734" r:id="rId5"/>
    <p:sldLayoutId id="2147483735" r:id="rId6"/>
    <p:sldLayoutId id="2147483736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章末</a:t>
            </a:r>
            <a:r>
              <a:rPr lang="zh-CN" altLang="en-US" sz="4656" b="1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整合</a:t>
            </a:r>
            <a:endParaRPr lang="zh-CN" altLang="en-US" sz="4656" b="1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73825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81000" y="1207366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图甲中杏花的花粉落到雌蕊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填序号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上的过程叫作传粉。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图乙中的杏是由图甲中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填序号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发育而来的。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杏花、银杏叶在结构层次上都属于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(4)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杏的种子有果皮包被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银杏的种子是裸露的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银杏属于种子植物中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的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植物。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398103" y="125416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①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701912" y="1808557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⑤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6444694" y="237256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器官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740085" y="348580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裸子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7650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3826363" y="2176914"/>
            <a:ext cx="3994996" cy="761988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知识</a:t>
            </a:r>
            <a:r>
              <a:rPr lang="en-US" altLang="zh-CN" sz="36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网络建构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3" action="ppaction://hlinksldjump"/>
          </p:cNvPr>
          <p:cNvSpPr/>
          <p:nvPr/>
        </p:nvSpPr>
        <p:spPr>
          <a:xfrm>
            <a:off x="3826363" y="3657616"/>
            <a:ext cx="3994996" cy="761988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中考</a:t>
            </a:r>
            <a:r>
              <a:rPr lang="en-US" altLang="zh-CN" sz="36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突破进阶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192356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知识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网络建构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pic>
        <p:nvPicPr>
          <p:cNvPr id="14" name="ZS7QXR43.eps" descr="id:2147492804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92578" y="924214"/>
            <a:ext cx="7806844" cy="5720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6968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中考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突破进阶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4" name="矩形 3"/>
          <p:cNvSpPr>
            <a:spLocks noChangeAspect="1"/>
          </p:cNvSpPr>
          <p:nvPr/>
        </p:nvSpPr>
        <p:spPr>
          <a:xfrm>
            <a:off x="381000" y="848332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.(2025·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广西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临种沃之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每窝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三升水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是我国古代农学巨著《齐民要术》对大豆播种的描述。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坎三升水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的目的是给种子提供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适宜的温度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适量的水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充足的空气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充足的肥料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8885451" y="1409342"/>
            <a:ext cx="423514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1000" y="4241312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种子萌发所需要的环境条件为适量的水、适宜的温度和充足的空气。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坎三升水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意思是每窝浇三升水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很明显是在给种子提供适量的水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满足种子萌发对水分的需求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项符合题意。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6117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81000" y="52244"/>
            <a:ext cx="11430000" cy="68141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.(2025·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河北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为研究玉米种子萌发的适宜温度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研究人员将玉米种子随机平分为四组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置于不同温度下培养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其他条件保持一致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测算胚根和胚芽的生长速度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结果如下图所示。下列说法错误的是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胚乳为胚根、胚芽生长提供营养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萌发时突破种皮的是胚芽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四种温度下胚根的生长速度都高于胚芽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种子萌发的最适温度是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30 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左右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25T17.eps" descr="id:2147492869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80226" y="1828337"/>
            <a:ext cx="4631548" cy="2624055"/>
          </a:xfrm>
          <a:prstGeom prst="rect">
            <a:avLst/>
          </a:prstGeom>
        </p:spPr>
      </p:pic>
      <p:sp>
        <p:nvSpPr>
          <p:cNvPr id="7" name="矩形 6"/>
          <p:cNvSpPr>
            <a:spLocks noChangeAspect="1"/>
          </p:cNvSpPr>
          <p:nvPr/>
        </p:nvSpPr>
        <p:spPr>
          <a:xfrm>
            <a:off x="7957087" y="1176193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46172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199304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.(2025·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河南平顶山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在花蕾期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把豌豆花甲去掉雌蕊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乙去掉雄蕊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丙不作处理。将甲、乙、丙三朵花分别用透明塑料袋罩上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扎紧袋口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结果是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甲不能结果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乙不能结果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丙能结果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甲不能结果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乙能结果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丙能结果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甲不能结果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乙不能结果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丙也不能结果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甲不能结果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乙能结果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丙不能结果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10870115" y="776420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81000" y="3592284"/>
            <a:ext cx="11430000" cy="22535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甲去掉雌蕊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导致无子房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无法发育成果实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乙去掉雄蕊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不能产生花粉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无法进行传粉和受精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也不能结果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丙不作处理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但用透明塑料袋罩上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扎紧袋口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豌豆是自花传粉的植物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扎紧袋口不影响其自身完成传粉和受精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能结果。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5674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81000" y="53542"/>
            <a:ext cx="11430000" cy="68141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.(2025·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山东泰安改编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菘蓝是我国广泛栽培的植物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其根可入药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俗称板蓝根。下列叙述错误的是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           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菘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蓝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植株</a:t>
            </a:r>
            <a:r>
              <a:rPr lang="zh-CN" altLang="en-US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                  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菘蓝花</a:t>
            </a:r>
            <a:r>
              <a:rPr lang="zh-CN" altLang="en-US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                       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菘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蓝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果实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菘蓝属于被子植物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具有根、茎、叶、花、果实和种子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菘蓝种子萌发时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所需的营养物质全部来自土壤中的有机物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种植菘蓝时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采取浸种、地膜覆盖等措施可提高种子发芽率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菘蓝开花后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花粉落到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上的过程叫传粉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受精后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发育成果实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4303060" y="626665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pic>
        <p:nvPicPr>
          <p:cNvPr id="7" name="25T18.eps" descr="id:2147492876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19703" y="1299874"/>
            <a:ext cx="2254703" cy="2534371"/>
          </a:xfrm>
          <a:prstGeom prst="rect">
            <a:avLst/>
          </a:prstGeom>
        </p:spPr>
      </p:pic>
      <p:pic>
        <p:nvPicPr>
          <p:cNvPr id="8" name="25T19.eps" descr="id:2147492883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03060" y="1299874"/>
            <a:ext cx="2830789" cy="2534371"/>
          </a:xfrm>
          <a:prstGeom prst="rect">
            <a:avLst/>
          </a:prstGeom>
        </p:spPr>
      </p:pic>
      <p:pic>
        <p:nvPicPr>
          <p:cNvPr id="9" name="25T20.eps" descr="id:2147492890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62503" y="1299872"/>
            <a:ext cx="2636452" cy="2534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8100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139308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种子萌发初期的营养物质主要来自种子自身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如子叶或胚乳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储存的有机物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而非土壤中的有机物。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9133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81000" y="200315"/>
            <a:ext cx="11430000" cy="16933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.(2025·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吉林长春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传语风光共流转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暂时相赏莫相违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。赏花时节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杏花竞相绽放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赏叶时节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银杏叶玲珑奇特。图甲为杏花的基本结构模式图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图乙和图丙分别为杏和银杏的部分结构图。请回答下列问题。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45259" y="2257138"/>
            <a:ext cx="3340101" cy="3263903"/>
            <a:chOff x="776432" y="2059709"/>
            <a:chExt cx="3340101" cy="3263903"/>
          </a:xfrm>
        </p:grpSpPr>
        <p:pic>
          <p:nvPicPr>
            <p:cNvPr id="6" name="25T21.eps" descr="id:2147492897;FounderCES"/>
            <p:cNvPicPr/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76432" y="2059709"/>
              <a:ext cx="3340101" cy="24291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1995076" y="4800392"/>
              <a:ext cx="90281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dirty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图甲</a:t>
              </a:r>
              <a:endParaRPr lang="zh-CN" altLang="en-US" dirty="0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704321" y="2257138"/>
            <a:ext cx="3165831" cy="3263903"/>
            <a:chOff x="4735494" y="2059709"/>
            <a:chExt cx="3165831" cy="3263903"/>
          </a:xfrm>
        </p:grpSpPr>
        <p:pic>
          <p:nvPicPr>
            <p:cNvPr id="7" name="25T22.eps" descr="id:2147492904;FounderCES"/>
            <p:cNvPicPr/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35494" y="2059709"/>
              <a:ext cx="3165831" cy="2429164"/>
            </a:xfrm>
            <a:prstGeom prst="rect">
              <a:avLst/>
            </a:prstGeom>
          </p:spPr>
        </p:pic>
        <p:sp>
          <p:nvSpPr>
            <p:cNvPr id="10" name="矩形 9"/>
            <p:cNvSpPr/>
            <p:nvPr/>
          </p:nvSpPr>
          <p:spPr>
            <a:xfrm>
              <a:off x="5867003" y="4800392"/>
              <a:ext cx="90281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dirty="0" smtClean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图</a:t>
              </a:r>
              <a:r>
                <a:rPr lang="zh-CN" altLang="en-US" dirty="0" smtClean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乙</a:t>
              </a:r>
              <a:endParaRPr lang="zh-CN" altLang="en-US" dirty="0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489113" y="2257138"/>
            <a:ext cx="2880618" cy="3263903"/>
            <a:chOff x="8520286" y="2059709"/>
            <a:chExt cx="2880618" cy="3263903"/>
          </a:xfrm>
        </p:grpSpPr>
        <p:pic>
          <p:nvPicPr>
            <p:cNvPr id="8" name="25T23.eps" descr="id:2147492911;FounderCES"/>
            <p:cNvPicPr/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520286" y="2059709"/>
              <a:ext cx="2880618" cy="2429164"/>
            </a:xfrm>
            <a:prstGeom prst="rect">
              <a:avLst/>
            </a:prstGeom>
          </p:spPr>
        </p:pic>
        <p:sp>
          <p:nvSpPr>
            <p:cNvPr id="11" name="矩形 10"/>
            <p:cNvSpPr/>
            <p:nvPr/>
          </p:nvSpPr>
          <p:spPr>
            <a:xfrm>
              <a:off x="9509189" y="4800392"/>
              <a:ext cx="90281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dirty="0" smtClean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图</a:t>
              </a:r>
              <a:r>
                <a:rPr lang="zh-CN" altLang="en-US" dirty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丙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223367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326</TotalTime>
  <Words>461</Words>
  <Application>Microsoft Office PowerPoint</Application>
  <PresentationFormat>宽屏</PresentationFormat>
  <Paragraphs>60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5" baseType="lpstr">
      <vt:lpstr>NEU-BZ-S92</vt:lpstr>
      <vt:lpstr>等线</vt:lpstr>
      <vt:lpstr>方正书宋_GBK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85</cp:revision>
  <dcterms:created xsi:type="dcterms:W3CDTF">2023-06-16T14:45:50Z</dcterms:created>
  <dcterms:modified xsi:type="dcterms:W3CDTF">2026-02-05T01:13:42Z</dcterms:modified>
</cp:coreProperties>
</file>