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0"/>
  </p:notesMasterIdLst>
  <p:sldIdLst>
    <p:sldId id="974" r:id="rId3"/>
    <p:sldId id="976" r:id="rId4"/>
    <p:sldId id="977" r:id="rId5"/>
    <p:sldId id="978" r:id="rId6"/>
    <p:sldId id="980" r:id="rId7"/>
    <p:sldId id="981" r:id="rId8"/>
    <p:sldId id="982" r:id="rId9"/>
    <p:sldId id="983" r:id="rId10"/>
    <p:sldId id="990" r:id="rId11"/>
    <p:sldId id="979" r:id="rId12"/>
    <p:sldId id="985" r:id="rId13"/>
    <p:sldId id="986" r:id="rId14"/>
    <p:sldId id="987" r:id="rId15"/>
    <p:sldId id="988" r:id="rId16"/>
    <p:sldId id="989" r:id="rId17"/>
    <p:sldId id="991" r:id="rId18"/>
    <p:sldId id="97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第五章　人体内废物的排出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0820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人体内废物的排出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小明最近参加了一个篮球训练营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每天训练结束后他都会感到非常口渴。训练营的教练建议他们每天至少喝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升水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并且在训练后要适当补充一些电解质饮料。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请思考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为什么小明在训练结束后会感到非常口渴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68364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口渴是身体需要水的信号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可能与排泄过程中水的丢失有关。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4275860"/>
            <a:ext cx="552106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小明应该怎样缓解口渴的感觉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552887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小明体内多余的水和无机盐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主要通过哪些方式排出体外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81000" y="4907564"/>
            <a:ext cx="39645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补充水和无机盐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1000" y="6121090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排尿、排汗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临床上医生可根据经验初步判断病人的病变部位。若两名患者分别出现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尿血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尿糖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的症状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请根据所学知识判断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他们的病变部位分别可能是哪些结构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272186"/>
            <a:ext cx="11430000" cy="2813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当肾小球发生病变时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其通透性增大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本不能滤过到肾小囊中的血细胞和大分子的蛋白质会进入肾小囊中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而肾小管不能重吸收血细胞和大分子的蛋白质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故出现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尿血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。若肾小管发生病变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则肾小管不能重新吸收全部葡萄糖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葡萄糖就会随尿液排出而出现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尿糖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。故这两名患者的病变部位分别可能是肾小球、肾小管。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768"/>
            <a:ext cx="45929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规律方法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人体排泄的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方式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93633708"/>
              </p:ext>
            </p:extLst>
          </p:nvPr>
        </p:nvGraphicFramePr>
        <p:xfrm>
          <a:off x="381000" y="1544833"/>
          <a:ext cx="11430000" cy="3156813"/>
        </p:xfrm>
        <a:graphic>
          <a:graphicData uri="http://schemas.openxmlformats.org/drawingml/2006/table">
            <a:tbl>
              <a:tblPr firstRow="1" firstCol="1" bandRow="1"/>
              <a:tblGrid>
                <a:gridCol w="1486437"/>
                <a:gridCol w="1326524"/>
                <a:gridCol w="2099256"/>
                <a:gridCol w="6517783"/>
              </a:tblGrid>
              <a:tr h="618816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排泄途径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排泄形式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排出的废物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145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主要排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泄途径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排尿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尿液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大部分的水、无机盐和尿素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604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其他排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泄途径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排汗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汗液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一部分水、少量尿素、无机盐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呼气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气体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二氧化碳、少量水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0999" y="556284"/>
            <a:ext cx="8312239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下图是尿的形成过程示意图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下列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说法错误的是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肾单位中属于循环系统的结构是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中的液体与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中的相比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氧和尿素的含量均明显减少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中的液体是原尿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中的液体是尿液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过程分别表示肾小囊的滤过作用和肾小管的重吸收作用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02.eps" descr="id:214749604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0476" y="1821042"/>
            <a:ext cx="2883540" cy="320263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950268" y="113885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为入球小动脉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为肾小管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为肾小球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为肾小囊。肾单位中属于循环系统的结构是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肾小球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中的液体为动脉血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中的液体为静脉血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中的液体中氧和尿素的含量均明显减少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肾小囊中的液体是原尿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肾小管中的液体是尿液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过程表示肾小球和肾小囊内壁的滤过作用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过程表示肾小管的重吸收作用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493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某同学在学习尿液的形成过程时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利用常见的材料和用具设计了肾单位的结构和功能原理模型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并绘制成下图所示的草图。下列分析正确的是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上有一些小孔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血细胞可以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通过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中的液体是原尿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其中不含葡萄糖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模拟的结构具有重吸收作用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中形成的尿液流入膀胱中暂时储存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03.eps" descr="id:214749605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9254" y="1809471"/>
            <a:ext cx="3213492" cy="263652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1140278" y="119417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355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模拟肾小球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该部位的中空细软管上有一些小孔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模拟的生理过程是肾小球的滤过作用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血细胞和大分子的蛋白质不可以通过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模拟肾小囊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其中的液体是原尿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原尿中含有葡萄糖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模拟肾小管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有重吸收作用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能吸收大部分水、部分无机盐和全部葡萄糖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模拟毛细血管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里面是血液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集合管内的才是尿液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19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2104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描述排泄的概念及排泄的途径。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描述泌尿系统的组成及功能。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描述尿的形成过程、排尿的过程及意义。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基础知识梳理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排泄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以及多余的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等排出体外的过程叫作排泄。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泌尿系统的组成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747937"/>
              </p:ext>
            </p:extLst>
          </p:nvPr>
        </p:nvGraphicFramePr>
        <p:xfrm>
          <a:off x="470267" y="3705879"/>
          <a:ext cx="11302983" cy="248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5" imgW="4521193" imgH="992300" progId="Word.Document.12">
                  <p:embed/>
                </p:oleObj>
              </mc:Choice>
              <mc:Fallback>
                <p:oleObj name="文档" r:id="rId5" imgW="4521193" imgH="992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0267" y="3705879"/>
                        <a:ext cx="11302983" cy="248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789567" y="20168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尿素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04766" y="201674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01936" y="20167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018749" y="201674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无机盐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493245" y="38488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483285" y="44230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输送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272144" y="49834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膀胱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272144" y="55482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尿道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4" grpId="0"/>
      <p:bldP spid="15" grpId="0"/>
      <p:bldP spid="16" grpId="0"/>
      <p:bldP spid="17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588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三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尿的形成和排出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构成肾的结构功能单位是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由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等部分组成。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肾单位中的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和紧贴着它的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内壁起滤过作用。当血液流经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除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血浆中的一部分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和尿素等物质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都可以经过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滤过到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形成原尿。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5740" y="146342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肾单位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34531" y="146342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肾小球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45502" y="146342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肾小囊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3840" y="20178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肾小管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75149" y="257221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肾小球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730276" y="257221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肾小囊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60619" y="313818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肾小球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27173" y="313531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血细胞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096414" y="313531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大分子的蛋白质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382266" y="36806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745383" y="368065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无机盐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748586" y="36851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葡萄糖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204053" y="423371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肾小球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564466" y="423371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肾小囊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446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当原尿流经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全部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、大部分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部分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等被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重新吸收。这些被重新吸收的物质进入包绕在肾小管外面的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送回到血液里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而剩下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等形成了尿液。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肾中形成的尿液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流入膀胱暂时储存。当膀胱内的尿液储存到一定量时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人就会产生尿意。排尿时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尿液经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排出体外。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人体排尿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不仅起到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而且对调节体内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的平衡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维持组织细胞的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也有重要作用。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98503" y="62161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肾小管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85" y="62161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葡萄糖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22056" y="62161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05253" y="116562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无机盐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61710" y="116562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肾小管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17025" y="173560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毛细血管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48920" y="22836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887552" y="228360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无机盐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351395" y="22836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尿素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149435" y="284198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输尿管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522876" y="33963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尿道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076138" y="394558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排出废物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0094794" y="39495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39767" y="450517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无机盐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802800" y="450517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正常生理功能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四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其他排泄途径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人体细胞产生各种废物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其中二氧化碳由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系统排出体外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产生的尿素等废物主要由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系统形成尿液排出体外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还有一部分尿素由皮肤通过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排出体外。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汗腺分为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分泌部位于真皮或皮下组织内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产生的汗液经导管排到皮肤的表面。汗液的主要成分是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还有少量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等物质。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0885" y="14632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呼吸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6803" y="20176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泌尿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89567" y="25616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汗腺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86776" y="31235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分泌部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06840" y="31235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导管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559237" y="367790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0476" y="422190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尿素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534821" y="422814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无机盐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呼吸和排泄是人体重要的生理活动。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血液流经肾小球后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血液中尿素含量增加。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正常情况下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原尿中的葡萄糖能够被肾小管全部重吸收。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尿液的形成是连续的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而尿液的排出是间歇的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这是由于膀胱能暂时储存尿液。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尿检中出现血尿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可能是肾小管发生病变。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进入肾小球的血液是动脉血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流出肾小球的血液也是动脉血。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841600" y="148518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97574" y="2058406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786784" y="259116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170247" y="3702994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97574" y="4287614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493365" y="4815298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211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下图是尿的形成过程示意图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请据图回答下列问题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血液中的某些物质从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滤过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成为原尿。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原尿经过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作用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形成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尿液。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若一人尿液中检测出有葡萄糖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推测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可能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发生了病变。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内的血液中明显减少的成分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ES7QXR01.eps" descr="id:214749599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5305" y="1156990"/>
            <a:ext cx="2925141" cy="39688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15971" y="950990"/>
            <a:ext cx="2249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肾小球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6103" y="1515774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肾小囊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42003" y="2061207"/>
            <a:ext cx="2249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肾小管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49522" y="205081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重吸收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35321" y="37181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肾小管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21046" y="48226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尿素、氧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182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</TotalTime>
  <Words>746</Words>
  <Application>Microsoft Office PowerPoint</Application>
  <PresentationFormat>宽屏</PresentationFormat>
  <Paragraphs>154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85</cp:revision>
  <dcterms:created xsi:type="dcterms:W3CDTF">2023-06-16T14:45:50Z</dcterms:created>
  <dcterms:modified xsi:type="dcterms:W3CDTF">2026-02-05T03:15:32Z</dcterms:modified>
</cp:coreProperties>
</file>