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28"/>
  </p:notesMasterIdLst>
  <p:sldIdLst>
    <p:sldId id="974" r:id="rId3"/>
    <p:sldId id="976" r:id="rId4"/>
    <p:sldId id="977" r:id="rId5"/>
    <p:sldId id="978" r:id="rId6"/>
    <p:sldId id="980" r:id="rId7"/>
    <p:sldId id="981" r:id="rId8"/>
    <p:sldId id="982" r:id="rId9"/>
    <p:sldId id="1000" r:id="rId10"/>
    <p:sldId id="983" r:id="rId11"/>
    <p:sldId id="990" r:id="rId12"/>
    <p:sldId id="991" r:id="rId13"/>
    <p:sldId id="992" r:id="rId14"/>
    <p:sldId id="979" r:id="rId15"/>
    <p:sldId id="984" r:id="rId16"/>
    <p:sldId id="993" r:id="rId17"/>
    <p:sldId id="985" r:id="rId18"/>
    <p:sldId id="986" r:id="rId19"/>
    <p:sldId id="987" r:id="rId20"/>
    <p:sldId id="988" r:id="rId21"/>
    <p:sldId id="989" r:id="rId22"/>
    <p:sldId id="995" r:id="rId23"/>
    <p:sldId id="997" r:id="rId24"/>
    <p:sldId id="998" r:id="rId25"/>
    <p:sldId id="999" r:id="rId26"/>
    <p:sldId id="975" r:id="rId27"/>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845" userDrawn="1">
          <p15:clr>
            <a:srgbClr val="A4A3A4"/>
          </p15:clr>
        </p15:guide>
        <p15:guide id="13" orient="horz" pos="981" userDrawn="1">
          <p15:clr>
            <a:srgbClr val="A4A3A4"/>
          </p15:clr>
        </p15:guide>
        <p15:guide id="14" orient="horz" pos="1139" userDrawn="1">
          <p15:clr>
            <a:srgbClr val="A4A3A4"/>
          </p15:clr>
        </p15:guide>
        <p15:guide id="15" orient="horz" pos="346" userDrawn="1">
          <p15:clr>
            <a:srgbClr val="A4A3A4"/>
          </p15:clr>
        </p15:guide>
        <p15:guide id="16" orient="horz" pos="119" userDrawn="1">
          <p15:clr>
            <a:srgbClr val="A4A3A4"/>
          </p15:clr>
        </p15:guide>
        <p15:guide id="17" orient="horz" pos="6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guide orient="horz" pos="73"/>
        <p:guide orient="horz" pos="210"/>
        <p:guide orient="horz" pos="845"/>
        <p:guide orient="horz" pos="981"/>
        <p:guide orient="horz" pos="1139"/>
        <p:guide orient="horz" pos="346"/>
        <p:guide orient="horz" pos="119"/>
        <p:guide orient="horz" pos="6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25</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第二节　植株的生长</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3766"/>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沙漠中的骆驼刺有着发达的根系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根的生长依靠下图中的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①②</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②③</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latin typeface="NEU-BZ-S92"/>
                <a:cs typeface="宋体" panose="02010600030101010101" pitchFamily="2" charset="-122"/>
              </a:rPr>
              <a:t>①③</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③④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ZS7QXR19.eps" descr="id:2147492266;FounderCES"/>
          <p:cNvPicPr>
            <a:picLocks noChangeAspect="1"/>
          </p:cNvPicPr>
          <p:nvPr/>
        </p:nvPicPr>
        <p:blipFill>
          <a:blip r:embed="rId2">
            <a:clrChange>
              <a:clrFrom>
                <a:srgbClr val="FFFFFF"/>
              </a:clrFrom>
              <a:clrTo>
                <a:srgbClr val="FFFFFF">
                  <a:alpha val="0"/>
                </a:srgbClr>
              </a:clrTo>
            </a:clrChange>
          </a:blip>
          <a:stretch>
            <a:fillRect/>
          </a:stretch>
        </p:blipFill>
        <p:spPr>
          <a:xfrm>
            <a:off x="4132396" y="1035293"/>
            <a:ext cx="3927208" cy="4002325"/>
          </a:xfrm>
          <a:prstGeom prst="rect">
            <a:avLst/>
          </a:prstGeom>
        </p:spPr>
      </p:pic>
      <p:sp>
        <p:nvSpPr>
          <p:cNvPr id="4" name="矩形 3"/>
          <p:cNvSpPr>
            <a:spLocks noChangeAspect="1"/>
          </p:cNvSpPr>
          <p:nvPr/>
        </p:nvSpPr>
        <p:spPr>
          <a:xfrm>
            <a:off x="9643987" y="374939"/>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Tree>
    <p:extLst>
      <p:ext uri="{BB962C8B-B14F-4D97-AF65-F5344CB8AC3E}">
        <p14:creationId xmlns:p14="http://schemas.microsoft.com/office/powerpoint/2010/main" val="2904810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9666"/>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明前茶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两片芽。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清明前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茶树的叶芽发育成枝条。绿茶的新叶是由哪个结构发育而来的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花芽</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幼叶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芽轴</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芽原基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752342" y="1132657"/>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
        <p:nvSpPr>
          <p:cNvPr id="4" name="矩形 3"/>
          <p:cNvSpPr>
            <a:spLocks noChangeAspect="1"/>
          </p:cNvSpPr>
          <p:nvPr/>
        </p:nvSpPr>
        <p:spPr>
          <a:xfrm>
            <a:off x="381000" y="2832339"/>
            <a:ext cx="11430000" cy="1712520"/>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花芽将来发育成花</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项不符合题意。幼叶能够不断长大</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将来发育成叶</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项符合题意。芽轴将来发育成茎</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项不符合题意。芽原基将来发育成芽</a:t>
            </a:r>
            <a:r>
              <a:rPr lang="en-US" altLang="zh-CN" dirty="0">
                <a:solidFill>
                  <a:srgbClr val="000000"/>
                </a:solidFill>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项不符合题意。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466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9666"/>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三元复合肥是一种通用的肥料</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含有植物生长需要量最多的三种无机盐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可以促进农作物及花卉的生长、开花和结果。三元复合肥含有的三种无机盐是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含钙、铁、锌的无机盐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含碳、氢、氧的无机盐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含氮、磷、钾的无机盐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含氮、碳、钾的无机盐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809242" y="1699490"/>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Tree>
    <p:extLst>
      <p:ext uri="{BB962C8B-B14F-4D97-AF65-F5344CB8AC3E}">
        <p14:creationId xmlns:p14="http://schemas.microsoft.com/office/powerpoint/2010/main" val="30603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849849"/>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探究点一　</a:t>
            </a:r>
            <a:r>
              <a:rPr lang="zh-CN" altLang="zh-CN" dirty="0">
                <a:solidFill>
                  <a:srgbClr val="000000"/>
                </a:solidFill>
                <a:latin typeface="NEU-BZ-S92"/>
                <a:ea typeface="方正兰亭中黑_GBK"/>
                <a:cs typeface="Times New Roman" panose="02020603050405020304" pitchFamily="18" charset="0"/>
              </a:rPr>
              <a:t>幼根的生长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某生物兴趣小组的同学做了以下两个实验。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实验一</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选两株生长健壮且生长状态相同的大豆幼苗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一株不做任何处理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另一株切掉根尖</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在相同且适宜的条件下培养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观察幼根的生长情况</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并测量其长度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结果如表</a:t>
            </a:r>
            <a:r>
              <a:rPr lang="en-US" altLang="zh-CN" dirty="0">
                <a:solidFill>
                  <a:srgbClr val="000000"/>
                </a:solidFill>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所示。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表</a:t>
            </a:r>
            <a:r>
              <a:rPr lang="en-US" altLang="zh-CN" b="1" dirty="0" smtClean="0">
                <a:solidFill>
                  <a:srgbClr val="000000"/>
                </a:solidFill>
                <a:cs typeface="Times New Roman" panose="02020603050405020304" pitchFamily="18" charset="0"/>
              </a:rPr>
              <a:t>1                                                  </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单位</a:t>
            </a:r>
            <a:r>
              <a:rPr lang="en-US" altLang="zh-CN" dirty="0">
                <a:solidFill>
                  <a:srgbClr val="000000"/>
                </a:solidFill>
                <a:cs typeface="Times New Roman" panose="02020603050405020304" pitchFamily="18" charset="0"/>
              </a:rPr>
              <a:t>:cm</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表格 12"/>
          <p:cNvGraphicFramePr>
            <a:graphicFrameLocks noGrp="1" noChangeAspect="1"/>
          </p:cNvGraphicFramePr>
          <p:nvPr>
            <p:extLst>
              <p:ext uri="{D42A27DB-BD31-4B8C-83A1-F6EECF244321}">
                <p14:modId xmlns:p14="http://schemas.microsoft.com/office/powerpoint/2010/main" val="4233336343"/>
              </p:ext>
            </p:extLst>
          </p:nvPr>
        </p:nvGraphicFramePr>
        <p:xfrm>
          <a:off x="381000" y="4253220"/>
          <a:ext cx="11430000" cy="2048256"/>
        </p:xfrm>
        <a:graphic>
          <a:graphicData uri="http://schemas.openxmlformats.org/drawingml/2006/table">
            <a:tbl>
              <a:tblPr firstRow="1" firstCol="1" bandRow="1"/>
              <a:tblGrid>
                <a:gridCol w="3810000"/>
                <a:gridCol w="3810000"/>
                <a:gridCol w="3810000"/>
              </a:tblGrid>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切掉根尖的幼根</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altLang="en-US"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未切掉根尖的幼根</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第一天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第二天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第三天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4.2</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701"/>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将若干生长健壮且生长状态相同的大豆幼苗放在相同且适宜的条件下培养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观察根尖各部分的生长情况</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并测量各部分的长度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结果如表</a:t>
            </a:r>
            <a:r>
              <a:rPr lang="en-US" altLang="zh-CN" dirty="0">
                <a:solidFill>
                  <a:srgbClr val="000000"/>
                </a:solidFill>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所示。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表</a:t>
            </a:r>
            <a:r>
              <a:rPr lang="en-US" altLang="zh-CN" b="1" dirty="0" smtClean="0">
                <a:solidFill>
                  <a:srgbClr val="000000"/>
                </a:solidFill>
                <a:cs typeface="Times New Roman" panose="02020603050405020304" pitchFamily="18" charset="0"/>
              </a:rPr>
              <a:t>2                                              </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单位</a:t>
            </a:r>
            <a:r>
              <a:rPr lang="en-US" altLang="zh-CN" dirty="0">
                <a:solidFill>
                  <a:srgbClr val="000000"/>
                </a:solidFill>
                <a:cs typeface="Times New Roman" panose="02020603050405020304" pitchFamily="18" charset="0"/>
              </a:rPr>
              <a:t>:mm</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254760982"/>
              </p:ext>
            </p:extLst>
          </p:nvPr>
        </p:nvGraphicFramePr>
        <p:xfrm>
          <a:off x="381000" y="2957903"/>
          <a:ext cx="11430000" cy="2048256"/>
        </p:xfrm>
        <a:graphic>
          <a:graphicData uri="http://schemas.openxmlformats.org/drawingml/2006/table">
            <a:tbl>
              <a:tblPr firstRow="1" firstCol="1" bandRow="1"/>
              <a:tblGrid>
                <a:gridCol w="2286000"/>
                <a:gridCol w="2286000"/>
                <a:gridCol w="2206336"/>
                <a:gridCol w="2365664"/>
                <a:gridCol w="2286000"/>
              </a:tblGrid>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根冠</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分生区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伸长区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成熟区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第一天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第二天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第三天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3.8</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2.2</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531849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3766"/>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分析上面两个表格</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思考下列问题。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由表</a:t>
            </a: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可知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幼根生长最快的部位是</a:t>
            </a:r>
            <a:r>
              <a:rPr lang="zh-CN" altLang="zh-CN" u="sng" dirty="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smtClean="0">
                <a:solidFill>
                  <a:srgbClr val="000000"/>
                </a:solidFill>
                <a:cs typeface="Times New Roman" panose="02020603050405020304" pitchFamily="18" charset="0"/>
              </a:rPr>
              <a:t>由</a:t>
            </a:r>
            <a:r>
              <a:rPr lang="zh-CN" altLang="zh-CN" dirty="0">
                <a:solidFill>
                  <a:srgbClr val="000000"/>
                </a:solidFill>
                <a:cs typeface="Times New Roman" panose="02020603050405020304" pitchFamily="18" charset="0"/>
              </a:rPr>
              <a:t>表</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可知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根尖生长最快的部位是</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实验一存在不严谨之处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请指出并提出改进建议。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87594" y="956882"/>
            <a:ext cx="902811" cy="523220"/>
          </a:xfrm>
          <a:prstGeom prst="rect">
            <a:avLst/>
          </a:prstGeom>
        </p:spPr>
        <p:txBody>
          <a:bodyPr wrap="none">
            <a:spAutoFit/>
          </a:bodyPr>
          <a:lstStyle/>
          <a:p>
            <a:r>
              <a:rPr lang="zh-CN" altLang="zh-CN" dirty="0">
                <a:solidFill>
                  <a:srgbClr val="FF0000"/>
                </a:solidFill>
                <a:ea typeface="楷体" panose="02010609060101010101" pitchFamily="49" charset="-122"/>
                <a:cs typeface="Times New Roman" panose="02020603050405020304" pitchFamily="18" charset="0"/>
              </a:rPr>
              <a:t>根尖</a:t>
            </a:r>
            <a:endParaRPr lang="zh-CN" altLang="en-US" dirty="0"/>
          </a:p>
        </p:txBody>
      </p:sp>
      <p:sp>
        <p:nvSpPr>
          <p:cNvPr id="4" name="矩形 3"/>
          <p:cNvSpPr/>
          <p:nvPr/>
        </p:nvSpPr>
        <p:spPr>
          <a:xfrm>
            <a:off x="5911867" y="1532388"/>
            <a:ext cx="1261884" cy="523220"/>
          </a:xfrm>
          <a:prstGeom prst="rect">
            <a:avLst/>
          </a:prstGeom>
        </p:spPr>
        <p:txBody>
          <a:bodyPr wrap="none">
            <a:spAutoFit/>
          </a:bodyPr>
          <a:lstStyle/>
          <a:p>
            <a:r>
              <a:rPr lang="zh-CN" altLang="zh-CN" dirty="0">
                <a:solidFill>
                  <a:srgbClr val="FF0000"/>
                </a:solidFill>
                <a:ea typeface="楷体" panose="02010609060101010101" pitchFamily="49" charset="-122"/>
                <a:cs typeface="Times New Roman" panose="02020603050405020304" pitchFamily="18" charset="0"/>
              </a:rPr>
              <a:t>伸长区</a:t>
            </a:r>
            <a:endParaRPr lang="zh-CN" altLang="en-US" dirty="0"/>
          </a:p>
        </p:txBody>
      </p:sp>
      <p:sp>
        <p:nvSpPr>
          <p:cNvPr id="5" name="矩形 4"/>
          <p:cNvSpPr>
            <a:spLocks noChangeAspect="1"/>
          </p:cNvSpPr>
          <p:nvPr/>
        </p:nvSpPr>
        <p:spPr>
          <a:xfrm>
            <a:off x="381000" y="2627160"/>
            <a:ext cx="11430000" cy="1133195"/>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只用了两株大豆幼苗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结果存在偶然性。应选取多株幼苗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均分成两组。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81000" y="3760355"/>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特别</a:t>
            </a:r>
            <a:r>
              <a:rPr lang="zh-CN" altLang="zh-CN" dirty="0" smtClean="0">
                <a:solidFill>
                  <a:srgbClr val="000000"/>
                </a:solidFill>
                <a:ea typeface="方正正黑简体"/>
                <a:cs typeface="Times New Roman" panose="02020603050405020304" pitchFamily="18" charset="0"/>
              </a:rPr>
              <a:t>提醒</a:t>
            </a:r>
            <a:r>
              <a:rPr lang="en-US" altLang="zh-CN" dirty="0" smtClean="0">
                <a:solidFill>
                  <a:srgbClr val="000000"/>
                </a:solidFill>
                <a:ea typeface="方正正黑简体"/>
                <a:cs typeface="Times New Roman" panose="02020603050405020304" pitchFamily="18" charset="0"/>
              </a:rPr>
              <a:t>  </a:t>
            </a:r>
            <a:r>
              <a:rPr lang="en-US" altLang="zh-CN" b="1" dirty="0" smtClean="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成熟区有很多根毛</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这大大增加了根吸收水和无机盐的表面积。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根尖中能吸收水和无机盐的部位有成熟区和伸长区</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其中成熟区是主要部位。</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36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016"/>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洋葱被称为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蔬菜皇后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其营养成分丰富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对癌症、心血管疾病等有预防</a:t>
            </a:r>
            <a:r>
              <a:rPr lang="zh-CN" altLang="zh-CN" dirty="0" smtClean="0">
                <a:solidFill>
                  <a:srgbClr val="000000"/>
                </a:solidFill>
                <a:cs typeface="Times New Roman" panose="02020603050405020304" pitchFamily="18" charset="0"/>
              </a:rPr>
              <a:t>作用</a:t>
            </a:r>
            <a:r>
              <a:rPr lang="zh-CN" altLang="en-US" dirty="0" smtClean="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下</a:t>
            </a:r>
            <a:r>
              <a:rPr lang="zh-CN" altLang="zh-CN" dirty="0">
                <a:solidFill>
                  <a:srgbClr val="000000"/>
                </a:solidFill>
                <a:cs typeface="Times New Roman" panose="02020603050405020304" pitchFamily="18" charset="0"/>
              </a:rPr>
              <a:t>图表示洋葱根尖的结构</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dirty="0" smtClean="0">
                <a:solidFill>
                  <a:srgbClr val="000000"/>
                </a:solidFill>
                <a:cs typeface="Times New Roman" panose="02020603050405020304" pitchFamily="18" charset="0"/>
              </a:rPr>
              <a:t>下列</a:t>
            </a:r>
            <a:r>
              <a:rPr lang="zh-CN" altLang="zh-CN" dirty="0">
                <a:solidFill>
                  <a:srgbClr val="000000"/>
                </a:solidFill>
                <a:cs typeface="Times New Roman" panose="02020603050405020304" pitchFamily="18" charset="0"/>
              </a:rPr>
              <a:t>说法错误的是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根冠具有保护作用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err="1">
                <a:solidFill>
                  <a:srgbClr val="000000"/>
                </a:solidFill>
                <a:cs typeface="Times New Roman" panose="02020603050405020304" pitchFamily="18" charset="0"/>
              </a:rPr>
              <a:t>B.a</a:t>
            </a:r>
            <a:r>
              <a:rPr lang="zh-CN" altLang="zh-CN" dirty="0">
                <a:solidFill>
                  <a:srgbClr val="000000"/>
                </a:solidFill>
                <a:cs typeface="Times New Roman" panose="02020603050405020304" pitchFamily="18" charset="0"/>
              </a:rPr>
              <a:t>区部分表皮细胞会形成根毛</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dirty="0" smtClean="0">
                <a:solidFill>
                  <a:srgbClr val="000000"/>
                </a:solidFill>
                <a:cs typeface="Times New Roman" panose="02020603050405020304" pitchFamily="18" charset="0"/>
              </a:rPr>
              <a:t>扩大</a:t>
            </a:r>
            <a:r>
              <a:rPr lang="zh-CN" altLang="zh-CN" dirty="0">
                <a:solidFill>
                  <a:srgbClr val="000000"/>
                </a:solidFill>
                <a:cs typeface="Times New Roman" panose="02020603050405020304" pitchFamily="18" charset="0"/>
              </a:rPr>
              <a:t>了吸收面积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幼根的生长主要依赖于</a:t>
            </a: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区和</a:t>
            </a: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err="1">
                <a:solidFill>
                  <a:srgbClr val="000000"/>
                </a:solidFill>
                <a:cs typeface="Times New Roman" panose="02020603050405020304" pitchFamily="18" charset="0"/>
              </a:rPr>
              <a:t>D.c</a:t>
            </a:r>
            <a:r>
              <a:rPr lang="zh-CN" altLang="zh-CN" dirty="0">
                <a:solidFill>
                  <a:srgbClr val="000000"/>
                </a:solidFill>
                <a:cs typeface="Times New Roman" panose="02020603050405020304" pitchFamily="18" charset="0"/>
              </a:rPr>
              <a:t>区细胞能进行</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过程</a:t>
            </a:r>
            <a:r>
              <a:rPr lang="en-US" altLang="zh-CN" dirty="0" smtClean="0">
                <a:solidFill>
                  <a:srgbClr val="000000"/>
                </a:solidFill>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dirty="0" smtClean="0">
                <a:solidFill>
                  <a:srgbClr val="000000"/>
                </a:solidFill>
                <a:cs typeface="Times New Roman" panose="02020603050405020304" pitchFamily="18" charset="0"/>
              </a:rPr>
              <a:t>所以</a:t>
            </a: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区属于分生组织</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ZS7QXR20.eps" descr="id:2147492317;FounderCES"/>
          <p:cNvPicPr/>
          <p:nvPr/>
        </p:nvPicPr>
        <p:blipFill>
          <a:blip r:embed="rId2">
            <a:clrChange>
              <a:clrFrom>
                <a:srgbClr val="FFFFFF"/>
              </a:clrFrom>
              <a:clrTo>
                <a:srgbClr val="FFFFFF">
                  <a:alpha val="0"/>
                </a:srgbClr>
              </a:clrTo>
            </a:clrChange>
          </a:blip>
          <a:stretch>
            <a:fillRect/>
          </a:stretch>
        </p:blipFill>
        <p:spPr>
          <a:xfrm>
            <a:off x="5917225" y="1891291"/>
            <a:ext cx="5789865" cy="3148301"/>
          </a:xfrm>
          <a:prstGeom prst="rect">
            <a:avLst/>
          </a:prstGeom>
        </p:spPr>
      </p:pic>
      <p:sp>
        <p:nvSpPr>
          <p:cNvPr id="4" name="矩形 3"/>
          <p:cNvSpPr>
            <a:spLocks noChangeAspect="1"/>
          </p:cNvSpPr>
          <p:nvPr/>
        </p:nvSpPr>
        <p:spPr>
          <a:xfrm>
            <a:off x="3575697" y="1891291"/>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Tree>
    <p:extLst>
      <p:ext uri="{BB962C8B-B14F-4D97-AF65-F5344CB8AC3E}">
        <p14:creationId xmlns:p14="http://schemas.microsoft.com/office/powerpoint/2010/main" val="32776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18554"/>
            <a:ext cx="11430000" cy="1152367"/>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幼根的生长一方面靠分生区</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细胞的分裂增加细胞的数量</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另一方面主要靠伸长区</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细胞的伸长增加细胞的体积</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55070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8437"/>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对点训练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移栽植物时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我们要特别注意保护根</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避免根毛和幼根折断或脱落。下图是植物根尖各部分细胞示意图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其中吸收水和分裂产生新细胞的部位分别</a:t>
            </a:r>
            <a:r>
              <a:rPr lang="zh-CN" altLang="zh-CN" dirty="0" smtClean="0">
                <a:solidFill>
                  <a:srgbClr val="000000"/>
                </a:solidFill>
                <a:cs typeface="Times New Roman" panose="02020603050405020304" pitchFamily="18" charset="0"/>
              </a:rPr>
              <a:t>是</a:t>
            </a:r>
            <a:endParaRPr lang="en-US" altLang="zh-CN" dirty="0" smtClean="0">
              <a:solidFill>
                <a:srgbClr val="000000"/>
              </a:solidFill>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A.1</a:t>
            </a:r>
            <a:r>
              <a:rPr lang="zh-CN" altLang="zh-CN" dirty="0">
                <a:solidFill>
                  <a:srgbClr val="000000"/>
                </a:solidFill>
                <a:cs typeface="Times New Roman" panose="02020603050405020304" pitchFamily="18" charset="0"/>
              </a:rPr>
              <a:t>和</a:t>
            </a:r>
            <a:r>
              <a:rPr lang="en-US" altLang="zh-CN" dirty="0">
                <a:solidFill>
                  <a:srgbClr val="000000"/>
                </a:solidFill>
                <a:cs typeface="Times New Roman" panose="02020603050405020304" pitchFamily="18" charset="0"/>
              </a:rPr>
              <a:t>4</a:t>
            </a:r>
            <a:r>
              <a:rPr lang="zh-CN"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B.2</a:t>
            </a:r>
            <a:r>
              <a:rPr lang="zh-CN" altLang="zh-CN" dirty="0">
                <a:solidFill>
                  <a:srgbClr val="000000"/>
                </a:solidFill>
                <a:cs typeface="Times New Roman" panose="02020603050405020304" pitchFamily="18" charset="0"/>
              </a:rPr>
              <a:t>和</a:t>
            </a:r>
            <a:r>
              <a:rPr lang="en-US" altLang="zh-CN" dirty="0">
                <a:solidFill>
                  <a:srgbClr val="000000"/>
                </a:solidFill>
                <a:cs typeface="Times New Roman" panose="02020603050405020304" pitchFamily="18" charset="0"/>
              </a:rPr>
              <a:t>3</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C.3</a:t>
            </a:r>
            <a:r>
              <a:rPr lang="zh-CN" altLang="zh-CN" dirty="0">
                <a:solidFill>
                  <a:srgbClr val="000000"/>
                </a:solidFill>
                <a:cs typeface="Times New Roman" panose="02020603050405020304" pitchFamily="18" charset="0"/>
              </a:rPr>
              <a:t>和</a:t>
            </a:r>
            <a:r>
              <a:rPr lang="en-US" altLang="zh-CN" dirty="0">
                <a:solidFill>
                  <a:srgbClr val="000000"/>
                </a:solidFill>
                <a:cs typeface="Times New Roman" panose="02020603050405020304" pitchFamily="18" charset="0"/>
              </a:rPr>
              <a:t>4	</a:t>
            </a:r>
            <a:r>
              <a:rPr lang="en-US" altLang="zh-CN" dirty="0" smtClean="0">
                <a:solidFill>
                  <a:srgbClr val="000000"/>
                </a:solidFill>
                <a:cs typeface="Times New Roman" panose="02020603050405020304" pitchFamily="18" charset="0"/>
              </a:rPr>
              <a:t>	D.2</a:t>
            </a:r>
            <a:r>
              <a:rPr lang="zh-CN" altLang="zh-CN" dirty="0">
                <a:solidFill>
                  <a:srgbClr val="000000"/>
                </a:solidFill>
                <a:cs typeface="Times New Roman" panose="02020603050405020304" pitchFamily="18" charset="0"/>
              </a:rPr>
              <a:t>和</a:t>
            </a:r>
            <a:r>
              <a:rPr lang="en-US" altLang="zh-CN" dirty="0">
                <a:solidFill>
                  <a:srgbClr val="000000"/>
                </a:solidFill>
                <a:cs typeface="Times New Roman" panose="02020603050405020304" pitchFamily="18" charset="0"/>
              </a:rPr>
              <a:t>4</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ZS7QXR21.eps" descr="id:2147492331;FounderCES"/>
          <p:cNvPicPr>
            <a:picLocks noChangeAspect="1"/>
          </p:cNvPicPr>
          <p:nvPr/>
        </p:nvPicPr>
        <p:blipFill>
          <a:blip r:embed="rId2">
            <a:clrChange>
              <a:clrFrom>
                <a:srgbClr val="FFFFFF"/>
              </a:clrFrom>
              <a:clrTo>
                <a:srgbClr val="FFFFFF">
                  <a:alpha val="0"/>
                </a:srgbClr>
              </a:clrTo>
            </a:clrChange>
          </a:blip>
          <a:stretch>
            <a:fillRect/>
          </a:stretch>
        </p:blipFill>
        <p:spPr>
          <a:xfrm>
            <a:off x="2547435" y="2229188"/>
            <a:ext cx="7097131" cy="1988607"/>
          </a:xfrm>
          <a:prstGeom prst="rect">
            <a:avLst/>
          </a:prstGeom>
        </p:spPr>
      </p:pic>
      <p:sp>
        <p:nvSpPr>
          <p:cNvPr id="4" name="矩形 3"/>
          <p:cNvSpPr>
            <a:spLocks noChangeAspect="1"/>
          </p:cNvSpPr>
          <p:nvPr/>
        </p:nvSpPr>
        <p:spPr>
          <a:xfrm>
            <a:off x="11057151" y="1874778"/>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Tree>
    <p:extLst>
      <p:ext uri="{BB962C8B-B14F-4D97-AF65-F5344CB8AC3E}">
        <p14:creationId xmlns:p14="http://schemas.microsoft.com/office/powerpoint/2010/main" val="318665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67729"/>
            <a:ext cx="11430000" cy="1712520"/>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dirty="0">
                <a:solidFill>
                  <a:srgbClr val="000000"/>
                </a:solidFill>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是伸长区细胞</a:t>
            </a:r>
            <a:r>
              <a:rPr lang="en-US" altLang="zh-CN" dirty="0">
                <a:solidFill>
                  <a:srgbClr val="000000"/>
                </a:solidFill>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是成熟区细胞</a:t>
            </a:r>
            <a:r>
              <a:rPr lang="en-US" altLang="zh-CN" dirty="0">
                <a:solidFill>
                  <a:srgbClr val="000000"/>
                </a:solidFill>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是分生区细胞</a:t>
            </a:r>
            <a:r>
              <a:rPr lang="en-US" altLang="zh-CN" dirty="0">
                <a:solidFill>
                  <a:srgbClr val="000000"/>
                </a:solidFill>
                <a:cs typeface="Times New Roman" panose="02020603050405020304" pitchFamily="18" charset="0"/>
              </a:rPr>
              <a:t>,4</a:t>
            </a:r>
            <a:r>
              <a:rPr lang="zh-CN" altLang="zh-CN" dirty="0">
                <a:solidFill>
                  <a:srgbClr val="000000"/>
                </a:solidFill>
                <a:ea typeface="楷体" panose="02010609060101010101" pitchFamily="49" charset="-122"/>
                <a:cs typeface="Times New Roman" panose="02020603050405020304" pitchFamily="18" charset="0"/>
              </a:rPr>
              <a:t>是根冠细胞。其中</a:t>
            </a:r>
            <a:r>
              <a:rPr lang="en-US" altLang="zh-CN" dirty="0">
                <a:solidFill>
                  <a:srgbClr val="000000"/>
                </a:solidFill>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成熟区的部分表皮细胞向外突出形成根毛</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是根吸收水和无机盐的主要部位。</a:t>
            </a:r>
            <a:r>
              <a:rPr lang="en-US" altLang="zh-CN" dirty="0">
                <a:solidFill>
                  <a:srgbClr val="000000"/>
                </a:solidFill>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分生区细胞排列紧密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具有旺盛的分裂能力。</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77144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9666"/>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探究点二　</a:t>
            </a:r>
            <a:r>
              <a:rPr lang="zh-CN" altLang="zh-CN" dirty="0">
                <a:solidFill>
                  <a:srgbClr val="000000"/>
                </a:solidFill>
                <a:latin typeface="NEU-BZ-S92"/>
                <a:ea typeface="方正兰亭中黑_GBK"/>
                <a:cs typeface="Times New Roman" panose="02020603050405020304" pitchFamily="18" charset="0"/>
              </a:rPr>
              <a:t>植株生长需要的营养物质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李伯伯在菜园种植了黄瓜和番茄等。几名路过的学生对李伯伯的菜园充满了好奇</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他们经常围在菜园边</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观察蔬菜的生长情况</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并向李伯伯提出了许多问题。李伯伯耐心解答</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并引导他们思考蔬菜生长与环境之间的关系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鼓励他们探索更多关于农业生产的知识。请结合相关知识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思考下列问题。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农谚说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有收无收在于水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多收少收在于肥。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这种说法有道理吗</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3952646"/>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有收无收在于水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多收少收在于肥。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这种说法有一定道理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因为水和无机盐对植物生长至关重要</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不可缺少。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853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9666"/>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种植白菜、花生和马铃薯分别需要多施哪种无机盐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为什么</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2304246"/>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一次施肥过多会造成什么后果</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应如何补救</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151879"/>
            <a:ext cx="11430000" cy="1152367"/>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白菜应多施含氮的无机盐以促进茎、叶正常发育</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花生应多施含磷的无机盐</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以利于果实成熟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马铃薯应多施含钾的无机盐</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以促进淀粉形成。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1000" y="2896459"/>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一次施肥过多</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可能会造成烧苗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可及时浇水补救。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81000" y="3488672"/>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特别</a:t>
            </a:r>
            <a:r>
              <a:rPr lang="zh-CN" altLang="zh-CN" dirty="0" smtClean="0">
                <a:solidFill>
                  <a:srgbClr val="000000"/>
                </a:solidFill>
                <a:ea typeface="方正正黑简体"/>
                <a:cs typeface="Times New Roman" panose="02020603050405020304" pitchFamily="18" charset="0"/>
              </a:rPr>
              <a:t>提醒</a:t>
            </a:r>
            <a:r>
              <a:rPr lang="en-US" altLang="zh-CN" dirty="0" smtClean="0">
                <a:solidFill>
                  <a:srgbClr val="000000"/>
                </a:solidFill>
                <a:ea typeface="方正正黑简体"/>
                <a:cs typeface="Times New Roman" panose="02020603050405020304" pitchFamily="18" charset="0"/>
              </a:rPr>
              <a:t>  </a:t>
            </a:r>
            <a:r>
              <a:rPr lang="en-US" altLang="zh-CN" b="1" dirty="0" smtClean="0">
                <a:solidFill>
                  <a:srgbClr val="000000"/>
                </a:solidFill>
                <a:cs typeface="Times New Roman" panose="02020603050405020304" pitchFamily="18" charset="0"/>
              </a:rPr>
              <a:t>1</a:t>
            </a:r>
            <a:r>
              <a:rPr lang="en-US" altLang="zh-CN" dirty="0" smtClean="0">
                <a:solidFill>
                  <a:srgbClr val="000000"/>
                </a:solidFill>
                <a:cs typeface="Times New Roman" panose="02020603050405020304" pitchFamily="18" charset="0"/>
              </a:rPr>
              <a:t>.</a:t>
            </a:r>
            <a:r>
              <a:rPr lang="zh-CN" altLang="zh-CN" dirty="0" smtClean="0">
                <a:solidFill>
                  <a:srgbClr val="000000"/>
                </a:solidFill>
                <a:ea typeface="仿宋" panose="02010609060101010101" pitchFamily="49" charset="-122"/>
                <a:cs typeface="Times New Roman" panose="02020603050405020304" pitchFamily="18" charset="0"/>
              </a:rPr>
              <a:t>植物</a:t>
            </a:r>
            <a:r>
              <a:rPr lang="zh-CN" altLang="zh-CN" dirty="0">
                <a:solidFill>
                  <a:srgbClr val="000000"/>
                </a:solidFill>
                <a:ea typeface="仿宋" panose="02010609060101010101" pitchFamily="49" charset="-122"/>
                <a:cs typeface="Times New Roman" panose="02020603050405020304" pitchFamily="18" charset="0"/>
              </a:rPr>
              <a:t>在生长的不同时期</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对水和无机盐的需要量是不同的</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如小麦在灌浆期的需水量远大于返青期。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植物在生长的不同时期</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对同一种无机盐的需要量不同。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7242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4841"/>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学校实验田中某植物的产量总是比邻近地块的低。为寻找原因</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同学们将肥力均匀的实验田分成面积相等的四块后进行种植实验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结果见下表。下列说法错误的是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370121650"/>
              </p:ext>
            </p:extLst>
          </p:nvPr>
        </p:nvGraphicFramePr>
        <p:xfrm>
          <a:off x="381000" y="2400532"/>
          <a:ext cx="11430000" cy="1536192"/>
        </p:xfrm>
        <a:graphic>
          <a:graphicData uri="http://schemas.openxmlformats.org/drawingml/2006/table">
            <a:tbl>
              <a:tblPr firstRow="1" firstCol="1" bandRow="1"/>
              <a:tblGrid>
                <a:gridCol w="3131127"/>
                <a:gridCol w="2213264"/>
                <a:gridCol w="2286000"/>
                <a:gridCol w="2306782"/>
                <a:gridCol w="1492827"/>
              </a:tblGrid>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地块</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乙</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丙</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丁</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施肥情况</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含磷</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的无机盐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含氮</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的无机盐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含钾</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的无机盐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不施肥</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植物的</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收获量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千克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68.11</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48.83</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47.72</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45.22</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81000" y="4041801"/>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植物生长需要量最多的无机盐是含氮的、含磷的和含钾的无机盐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同学们提出的问题可能是实验田中可能缺少某种无机盐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丁组的设置对实验无必要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该实验的结论是实验田主要缺少含磷的无机盐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232796" y="1743387"/>
            <a:ext cx="423514" cy="604909"/>
          </a:xfrm>
          <a:prstGeom prst="rect">
            <a:avLst/>
          </a:prstGeom>
        </p:spPr>
        <p:txBody>
          <a:bodyPr wrap="none">
            <a:spAutoFit/>
          </a:bodyPr>
          <a:lstStyle/>
          <a:p>
            <a:pPr>
              <a:lnSpc>
                <a:spcPct val="130000"/>
              </a:lnSpc>
            </a:pPr>
            <a:r>
              <a:rPr lang="en-US" altLang="zh-CN" sz="2800" smtClean="0">
                <a:solidFill>
                  <a:srgbClr val="FF0000"/>
                </a:solidFill>
                <a:latin typeface="Times New Roman" panose="02020603050405020304" pitchFamily="18" charset="0"/>
              </a:rPr>
              <a:t>C</a:t>
            </a:r>
            <a:endParaRPr lang="zh-CN" altLang="en-US" sz="2800" dirty="0"/>
          </a:p>
        </p:txBody>
      </p:sp>
    </p:spTree>
    <p:extLst>
      <p:ext uri="{BB962C8B-B14F-4D97-AF65-F5344CB8AC3E}">
        <p14:creationId xmlns:p14="http://schemas.microsoft.com/office/powerpoint/2010/main" val="386340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18554"/>
            <a:ext cx="11430000" cy="1152367"/>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甲、乙、丙三组是实验组</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丁组是对照组</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与其他三组形成对照</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从而使实验结果具有说服力</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项错误</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28050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1466"/>
            <a:ext cx="11430000" cy="283282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对点训练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秸秆还田是一项培肥地力的增产措施。秸秆在被微生物分解后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能为农作物提供</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无机盐</a:t>
            </a:r>
            <a:r>
              <a:rPr lang="en-US" altLang="zh-CN" dirty="0">
                <a:solidFill>
                  <a:srgbClr val="000000"/>
                </a:solidFill>
                <a:cs typeface="Times New Roman" panose="02020603050405020304" pitchFamily="18" charset="0"/>
              </a:rPr>
              <a:t>	B.</a:t>
            </a:r>
            <a:r>
              <a:rPr lang="zh-CN" altLang="zh-CN" dirty="0">
                <a:solidFill>
                  <a:srgbClr val="000000"/>
                </a:solidFill>
                <a:cs typeface="Times New Roman" panose="02020603050405020304" pitchFamily="18" charset="0"/>
              </a:rPr>
              <a:t>有机物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维生素</a:t>
            </a:r>
            <a:r>
              <a:rPr lang="en-US" altLang="zh-CN" dirty="0">
                <a:solidFill>
                  <a:srgbClr val="000000"/>
                </a:solidFill>
                <a:cs typeface="Times New Roman" panose="02020603050405020304" pitchFamily="18" charset="0"/>
              </a:rPr>
              <a:t>	D.</a:t>
            </a:r>
            <a:r>
              <a:rPr lang="zh-CN" altLang="zh-CN" dirty="0">
                <a:solidFill>
                  <a:srgbClr val="000000"/>
                </a:solidFill>
                <a:cs typeface="Times New Roman" panose="02020603050405020304" pitchFamily="18" charset="0"/>
              </a:rPr>
              <a:t>氧气</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809242" y="2130374"/>
            <a:ext cx="444352" cy="596574"/>
          </a:xfrm>
          <a:prstGeom prst="rect">
            <a:avLst/>
          </a:prstGeom>
        </p:spPr>
        <p:txBody>
          <a:bodyPr wrap="none">
            <a:spAutoFit/>
          </a:bodyPr>
          <a:lstStyle/>
          <a:p>
            <a:pPr>
              <a:lnSpc>
                <a:spcPct val="130000"/>
              </a:lnSpc>
            </a:pPr>
            <a:r>
              <a:rPr lang="en-US" altLang="zh-CN" sz="2800" smtClean="0">
                <a:solidFill>
                  <a:srgbClr val="FF0000"/>
                </a:solidFill>
                <a:latin typeface="Times New Roman" panose="02020603050405020304" pitchFamily="18" charset="0"/>
              </a:rPr>
              <a:t>A</a:t>
            </a:r>
            <a:endParaRPr lang="zh-CN" altLang="en-US" sz="2800" dirty="0"/>
          </a:p>
        </p:txBody>
      </p:sp>
    </p:spTree>
    <p:extLst>
      <p:ext uri="{BB962C8B-B14F-4D97-AF65-F5344CB8AC3E}">
        <p14:creationId xmlns:p14="http://schemas.microsoft.com/office/powerpoint/2010/main" val="182663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5" name="组合 14"/>
          <p:cNvGrpSpPr/>
          <p:nvPr/>
        </p:nvGrpSpPr>
        <p:grpSpPr>
          <a:xfrm>
            <a:off x="3623017" y="103438"/>
            <a:ext cx="5746314" cy="66987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目标</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学习概览</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2160091"/>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描述幼根的生长和枝条的发育过程。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科学思维</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说出植株生长需要的营养物质。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科学思维</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897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856260"/>
            <a:ext cx="2829791" cy="1772793"/>
          </a:xfrm>
          <a:prstGeom prst="rect">
            <a:avLst/>
          </a:prstGeom>
        </p:spPr>
        <p:txBody>
          <a:bodyPr wrap="square">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基础知识梳理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smtClean="0">
                <a:solidFill>
                  <a:srgbClr val="000000"/>
                </a:solidFill>
                <a:ea typeface="方正兰亭中黑_GBK"/>
                <a:cs typeface="Times New Roman" panose="02020603050405020304" pitchFamily="18" charset="0"/>
              </a:rPr>
              <a:t>一</a:t>
            </a:r>
            <a:r>
              <a:rPr lang="zh-CN" altLang="zh-CN" dirty="0">
                <a:solidFill>
                  <a:srgbClr val="000000"/>
                </a:solidFill>
                <a:ea typeface="方正兰亭中黑_GBK"/>
                <a:cs typeface="Times New Roman" panose="02020603050405020304" pitchFamily="18" charset="0"/>
              </a:rPr>
              <a:t>　</a:t>
            </a:r>
            <a:r>
              <a:rPr lang="zh-CN" altLang="zh-CN" dirty="0">
                <a:solidFill>
                  <a:srgbClr val="000000"/>
                </a:solidFill>
                <a:latin typeface="NEU-BZ-S92"/>
                <a:ea typeface="方正兰亭中黑_GBK"/>
                <a:cs typeface="Times New Roman" panose="02020603050405020304" pitchFamily="18" charset="0"/>
              </a:rPr>
              <a:t>幼根的生长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根尖的结构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ZS7QXR136.eps" descr="id:2147492217;FounderCES"/>
          <p:cNvPicPr>
            <a:picLocks noChangeAspect="1"/>
          </p:cNvPicPr>
          <p:nvPr/>
        </p:nvPicPr>
        <p:blipFill>
          <a:blip r:embed="rId3">
            <a:clrChange>
              <a:clrFrom>
                <a:srgbClr val="FFFFFF"/>
              </a:clrFrom>
              <a:clrTo>
                <a:srgbClr val="FFFFFF">
                  <a:alpha val="0"/>
                </a:srgbClr>
              </a:clrTo>
            </a:clrChange>
          </a:blip>
          <a:stretch>
            <a:fillRect/>
          </a:stretch>
        </p:blipFill>
        <p:spPr>
          <a:xfrm>
            <a:off x="3743564" y="967560"/>
            <a:ext cx="4704873" cy="5758773"/>
          </a:xfrm>
          <a:prstGeom prst="rect">
            <a:avLst/>
          </a:prstGeom>
        </p:spPr>
      </p:pic>
      <p:sp>
        <p:nvSpPr>
          <p:cNvPr id="3" name="矩形 2"/>
          <p:cNvSpPr/>
          <p:nvPr/>
        </p:nvSpPr>
        <p:spPr>
          <a:xfrm>
            <a:off x="6142619" y="2548793"/>
            <a:ext cx="697627" cy="400110"/>
          </a:xfrm>
          <a:prstGeom prst="rect">
            <a:avLst/>
          </a:prstGeom>
        </p:spPr>
        <p:txBody>
          <a:bodyPr wrap="none">
            <a:spAutoFit/>
          </a:bodyPr>
          <a:lstStyle/>
          <a:p>
            <a:r>
              <a:rPr lang="zh-CN" altLang="zh-CN" sz="2000" dirty="0">
                <a:solidFill>
                  <a:srgbClr val="FF0000"/>
                </a:solidFill>
                <a:cs typeface="Times New Roman" panose="02020603050405020304" pitchFamily="18" charset="0"/>
              </a:rPr>
              <a:t>根毛</a:t>
            </a:r>
            <a:endParaRPr lang="zh-CN" altLang="en-US" sz="2000" dirty="0"/>
          </a:p>
        </p:txBody>
      </p:sp>
      <p:sp>
        <p:nvSpPr>
          <p:cNvPr id="4" name="矩形 3"/>
          <p:cNvSpPr/>
          <p:nvPr/>
        </p:nvSpPr>
        <p:spPr>
          <a:xfrm>
            <a:off x="8007291" y="1763438"/>
            <a:ext cx="441146" cy="400110"/>
          </a:xfrm>
          <a:prstGeom prst="rect">
            <a:avLst/>
          </a:prstGeom>
        </p:spPr>
        <p:txBody>
          <a:bodyPr wrap="none">
            <a:spAutoFit/>
          </a:bodyPr>
          <a:lstStyle/>
          <a:p>
            <a:r>
              <a:rPr lang="zh-CN" altLang="zh-CN" sz="2000" dirty="0">
                <a:solidFill>
                  <a:srgbClr val="FF0000"/>
                </a:solidFill>
                <a:cs typeface="Times New Roman" panose="02020603050405020304" pitchFamily="18" charset="0"/>
              </a:rPr>
              <a:t>水</a:t>
            </a:r>
            <a:endParaRPr lang="zh-CN" altLang="en-US" sz="2000" dirty="0"/>
          </a:p>
        </p:txBody>
      </p:sp>
      <p:sp>
        <p:nvSpPr>
          <p:cNvPr id="5" name="矩形 4"/>
          <p:cNvSpPr/>
          <p:nvPr/>
        </p:nvSpPr>
        <p:spPr>
          <a:xfrm>
            <a:off x="7294539" y="2029525"/>
            <a:ext cx="954107" cy="400110"/>
          </a:xfrm>
          <a:prstGeom prst="rect">
            <a:avLst/>
          </a:prstGeom>
        </p:spPr>
        <p:txBody>
          <a:bodyPr wrap="none">
            <a:spAutoFit/>
          </a:bodyPr>
          <a:lstStyle/>
          <a:p>
            <a:r>
              <a:rPr lang="zh-CN" altLang="zh-CN" sz="2000" dirty="0" smtClean="0">
                <a:solidFill>
                  <a:srgbClr val="FF0000"/>
                </a:solidFill>
                <a:cs typeface="Times New Roman" panose="02020603050405020304" pitchFamily="18" charset="0"/>
              </a:rPr>
              <a:t>无机盐</a:t>
            </a:r>
            <a:endParaRPr lang="zh-CN" altLang="en-US" sz="2000" dirty="0"/>
          </a:p>
        </p:txBody>
      </p:sp>
      <p:sp>
        <p:nvSpPr>
          <p:cNvPr id="6" name="矩形 5"/>
          <p:cNvSpPr/>
          <p:nvPr/>
        </p:nvSpPr>
        <p:spPr>
          <a:xfrm>
            <a:off x="6357536" y="3981017"/>
            <a:ext cx="441146" cy="400110"/>
          </a:xfrm>
          <a:prstGeom prst="rect">
            <a:avLst/>
          </a:prstGeom>
        </p:spPr>
        <p:txBody>
          <a:bodyPr wrap="none">
            <a:spAutoFit/>
          </a:bodyPr>
          <a:lstStyle/>
          <a:p>
            <a:r>
              <a:rPr lang="zh-CN" altLang="zh-CN" sz="2000" dirty="0">
                <a:solidFill>
                  <a:srgbClr val="FF0000"/>
                </a:solidFill>
                <a:cs typeface="Times New Roman" panose="02020603050405020304" pitchFamily="18" charset="0"/>
              </a:rPr>
              <a:t>小</a:t>
            </a:r>
            <a:endParaRPr lang="zh-CN" altLang="en-US" sz="2000" dirty="0"/>
          </a:p>
        </p:txBody>
      </p:sp>
      <p:sp>
        <p:nvSpPr>
          <p:cNvPr id="15" name="矩形 14"/>
          <p:cNvSpPr/>
          <p:nvPr/>
        </p:nvSpPr>
        <p:spPr>
          <a:xfrm>
            <a:off x="6078211" y="4279017"/>
            <a:ext cx="697627" cy="400110"/>
          </a:xfrm>
          <a:prstGeom prst="rect">
            <a:avLst/>
          </a:prstGeom>
        </p:spPr>
        <p:txBody>
          <a:bodyPr wrap="none">
            <a:spAutoFit/>
          </a:bodyPr>
          <a:lstStyle/>
          <a:p>
            <a:r>
              <a:rPr lang="zh-CN" altLang="zh-CN" sz="2000" dirty="0">
                <a:solidFill>
                  <a:srgbClr val="FF0000"/>
                </a:solidFill>
                <a:cs typeface="Times New Roman" panose="02020603050405020304" pitchFamily="18" charset="0"/>
              </a:rPr>
              <a:t>紧密</a:t>
            </a:r>
            <a:endParaRPr lang="zh-CN" altLang="en-US" sz="2000" dirty="0"/>
          </a:p>
        </p:txBody>
      </p:sp>
      <p:sp>
        <p:nvSpPr>
          <p:cNvPr id="16" name="矩形 15"/>
          <p:cNvSpPr/>
          <p:nvPr/>
        </p:nvSpPr>
        <p:spPr>
          <a:xfrm>
            <a:off x="6532996" y="5289179"/>
            <a:ext cx="441146" cy="400110"/>
          </a:xfrm>
          <a:prstGeom prst="rect">
            <a:avLst/>
          </a:prstGeom>
        </p:spPr>
        <p:txBody>
          <a:bodyPr wrap="none">
            <a:spAutoFit/>
          </a:bodyPr>
          <a:lstStyle/>
          <a:p>
            <a:r>
              <a:rPr lang="zh-CN" altLang="zh-CN" sz="2000" dirty="0">
                <a:solidFill>
                  <a:srgbClr val="FF0000"/>
                </a:solidFill>
                <a:cs typeface="Times New Roman" panose="02020603050405020304" pitchFamily="18" charset="0"/>
              </a:rPr>
              <a:t>大</a:t>
            </a:r>
            <a:endParaRPr lang="zh-CN" altLang="en-US" sz="2000"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1466"/>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幼根的生长一方面靠</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细胞的分裂增加细胞的数量</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另一方面主要靠</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细胞</a:t>
            </a:r>
            <a:r>
              <a:rPr lang="zh-CN" altLang="zh-CN" dirty="0">
                <a:solidFill>
                  <a:srgbClr val="000000"/>
                </a:solidFill>
                <a:cs typeface="Times New Roman" panose="02020603050405020304" pitchFamily="18" charset="0"/>
              </a:rPr>
              <a:t>的伸长增加细胞的体积。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微思考</a:t>
            </a: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小华想移栽一株辣椒</a:t>
            </a:r>
            <a:r>
              <a:rPr lang="en-US" altLang="zh-CN" dirty="0">
                <a:solidFill>
                  <a:srgbClr val="000000"/>
                </a:solidFill>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爷爷</a:t>
            </a:r>
            <a:r>
              <a:rPr lang="zh-CN" altLang="zh-CN" dirty="0">
                <a:solidFill>
                  <a:srgbClr val="000000"/>
                </a:solidFill>
                <a:ea typeface="楷体" panose="02010609060101010101" pitchFamily="49" charset="-122"/>
                <a:cs typeface="Times New Roman" panose="02020603050405020304" pitchFamily="18" charset="0"/>
              </a:rPr>
              <a:t>告诉他根部要带土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你知道这是为什么吗</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363622" y="1045902"/>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分生区</a:t>
            </a:r>
            <a:endParaRPr lang="zh-CN" altLang="en-US" dirty="0"/>
          </a:p>
        </p:txBody>
      </p:sp>
      <p:sp>
        <p:nvSpPr>
          <p:cNvPr id="4" name="矩形 3"/>
          <p:cNvSpPr/>
          <p:nvPr/>
        </p:nvSpPr>
        <p:spPr>
          <a:xfrm>
            <a:off x="2191921" y="1600295"/>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伸长区</a:t>
            </a:r>
            <a:endParaRPr lang="zh-CN" altLang="en-US" dirty="0"/>
          </a:p>
        </p:txBody>
      </p:sp>
      <p:sp>
        <p:nvSpPr>
          <p:cNvPr id="5" name="矩形 4"/>
          <p:cNvSpPr>
            <a:spLocks noChangeAspect="1"/>
          </p:cNvSpPr>
          <p:nvPr/>
        </p:nvSpPr>
        <p:spPr>
          <a:xfrm>
            <a:off x="381000" y="3249582"/>
            <a:ext cx="3964547" cy="652486"/>
          </a:xfrm>
          <a:prstGeom prst="rect">
            <a:avLst/>
          </a:prstGeom>
        </p:spPr>
        <p:txBody>
          <a:bodyPr wrap="none">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保护幼根和根毛</a:t>
            </a:r>
            <a:r>
              <a:rPr lang="zh-CN" altLang="zh-CN" dirty="0" smtClean="0">
                <a:solidFill>
                  <a:srgbClr val="000000"/>
                </a:solidFill>
                <a:ea typeface="楷体" panose="02010609060101010101" pitchFamily="49" charset="-122"/>
                <a:cs typeface="Times New Roman" panose="02020603050405020304" pitchFamily="18" charset="0"/>
              </a:rPr>
              <a:t>。</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8292"/>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mtClean="0">
                <a:solidFill>
                  <a:srgbClr val="000000"/>
                </a:solidFill>
                <a:ea typeface="方正兰亭中黑_GBK"/>
                <a:cs typeface="Times New Roman" panose="02020603050405020304" pitchFamily="18" charset="0"/>
              </a:rPr>
              <a:t>二　</a:t>
            </a:r>
            <a:r>
              <a:rPr lang="zh-CN" altLang="zh-CN" smtClean="0">
                <a:solidFill>
                  <a:srgbClr val="000000"/>
                </a:solidFill>
                <a:latin typeface="NEU-BZ-S92"/>
                <a:ea typeface="方正兰亭中黑_GBK"/>
                <a:cs typeface="Times New Roman" panose="02020603050405020304" pitchFamily="18" charset="0"/>
              </a:rPr>
              <a:t>枝条的发育</a:t>
            </a:r>
            <a:endParaRPr lang="zh-CN"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smtClean="0">
                <a:solidFill>
                  <a:srgbClr val="000000"/>
                </a:solidFill>
                <a:cs typeface="Times New Roman" panose="02020603050405020304" pitchFamily="18" charset="0"/>
              </a:rPr>
              <a:t>1</a:t>
            </a:r>
            <a:r>
              <a:rPr lang="en-US" altLang="zh-CN" smtClean="0">
                <a:solidFill>
                  <a:srgbClr val="000000"/>
                </a:solidFill>
                <a:cs typeface="Times New Roman" panose="02020603050405020304" pitchFamily="18" charset="0"/>
              </a:rPr>
              <a:t>.</a:t>
            </a:r>
            <a:r>
              <a:rPr lang="zh-CN" altLang="zh-CN" smtClean="0">
                <a:solidFill>
                  <a:srgbClr val="000000"/>
                </a:solidFill>
                <a:cs typeface="Times New Roman" panose="02020603050405020304" pitchFamily="18" charset="0"/>
              </a:rPr>
              <a:t>叶芽的结构及其发育示意图</a:t>
            </a:r>
            <a:endParaRPr lang="en-US" altLang="zh-CN"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smtClean="0">
                <a:solidFill>
                  <a:srgbClr val="000000"/>
                </a:solidFill>
                <a:cs typeface="Times New Roman" panose="02020603050405020304" pitchFamily="18" charset="0"/>
              </a:rPr>
              <a:t>2</a:t>
            </a:r>
            <a:r>
              <a:rPr lang="en-US" altLang="zh-CN" smtClean="0">
                <a:solidFill>
                  <a:srgbClr val="000000"/>
                </a:solidFill>
                <a:cs typeface="Times New Roman" panose="02020603050405020304" pitchFamily="18" charset="0"/>
              </a:rPr>
              <a:t>.</a:t>
            </a:r>
            <a:r>
              <a:rPr lang="zh-CN" altLang="zh-CN" smtClean="0">
                <a:solidFill>
                  <a:srgbClr val="000000"/>
                </a:solidFill>
                <a:cs typeface="Times New Roman" panose="02020603050405020304" pitchFamily="18" charset="0"/>
              </a:rPr>
              <a:t>植株的芽按照着生位置可以分为</a:t>
            </a:r>
            <a:r>
              <a:rPr lang="zh-CN" altLang="zh-CN" u="sng" smtClean="0">
                <a:solidFill>
                  <a:srgbClr val="000000"/>
                </a:solidFill>
                <a:uFill>
                  <a:solidFill>
                    <a:srgbClr val="000000"/>
                  </a:solidFill>
                </a:uFill>
                <a:cs typeface="Times New Roman" panose="02020603050405020304" pitchFamily="18" charset="0"/>
              </a:rPr>
              <a:t>　　　　　</a:t>
            </a:r>
            <a:r>
              <a:rPr lang="zh-CN" altLang="zh-CN" smtClean="0">
                <a:solidFill>
                  <a:srgbClr val="000000"/>
                </a:solidFill>
                <a:cs typeface="Times New Roman" panose="02020603050405020304" pitchFamily="18" charset="0"/>
              </a:rPr>
              <a:t>和</a:t>
            </a:r>
            <a:r>
              <a:rPr lang="zh-CN" altLang="zh-CN" u="sng" smtClean="0">
                <a:solidFill>
                  <a:srgbClr val="000000"/>
                </a:solidFill>
                <a:uFill>
                  <a:solidFill>
                    <a:srgbClr val="000000"/>
                  </a:solidFill>
                </a:uFill>
                <a:cs typeface="Times New Roman" panose="02020603050405020304" pitchFamily="18" charset="0"/>
              </a:rPr>
              <a:t>　　　　　</a:t>
            </a:r>
            <a:r>
              <a:rPr lang="zh-CN" altLang="zh-CN" smtClean="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ZS7QXR18.eps" descr="id:2147492238;FounderCES"/>
          <p:cNvPicPr>
            <a:picLocks noChangeAspect="1"/>
          </p:cNvPicPr>
          <p:nvPr/>
        </p:nvPicPr>
        <p:blipFill>
          <a:blip r:embed="rId2">
            <a:clrChange>
              <a:clrFrom>
                <a:srgbClr val="FFFFFF"/>
              </a:clrFrom>
              <a:clrTo>
                <a:srgbClr val="FFFFFF">
                  <a:alpha val="0"/>
                </a:srgbClr>
              </a:clrTo>
            </a:clrChange>
          </a:blip>
          <a:stretch>
            <a:fillRect/>
          </a:stretch>
        </p:blipFill>
        <p:spPr>
          <a:xfrm>
            <a:off x="2476109" y="1419903"/>
            <a:ext cx="7239783" cy="3619004"/>
          </a:xfrm>
          <a:prstGeom prst="rect">
            <a:avLst/>
          </a:prstGeom>
        </p:spPr>
      </p:pic>
      <p:sp>
        <p:nvSpPr>
          <p:cNvPr id="4" name="矩形 3"/>
          <p:cNvSpPr/>
          <p:nvPr/>
        </p:nvSpPr>
        <p:spPr>
          <a:xfrm>
            <a:off x="4865276" y="180816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幼叶</a:t>
            </a:r>
            <a:endParaRPr lang="zh-CN" altLang="en-US" dirty="0"/>
          </a:p>
        </p:txBody>
      </p:sp>
      <p:sp>
        <p:nvSpPr>
          <p:cNvPr id="5" name="矩形 4"/>
          <p:cNvSpPr/>
          <p:nvPr/>
        </p:nvSpPr>
        <p:spPr>
          <a:xfrm>
            <a:off x="6808376" y="1808163"/>
            <a:ext cx="543739" cy="523220"/>
          </a:xfrm>
          <a:prstGeom prst="rect">
            <a:avLst/>
          </a:prstGeom>
        </p:spPr>
        <p:txBody>
          <a:bodyPr wrap="none">
            <a:spAutoFit/>
          </a:bodyPr>
          <a:lstStyle/>
          <a:p>
            <a:r>
              <a:rPr lang="zh-CN" altLang="zh-CN" dirty="0" smtClean="0">
                <a:solidFill>
                  <a:srgbClr val="FF0000"/>
                </a:solidFill>
                <a:cs typeface="Times New Roman" panose="02020603050405020304" pitchFamily="18" charset="0"/>
              </a:rPr>
              <a:t>叶</a:t>
            </a:r>
            <a:endParaRPr lang="zh-CN" altLang="en-US" dirty="0"/>
          </a:p>
        </p:txBody>
      </p:sp>
      <p:sp>
        <p:nvSpPr>
          <p:cNvPr id="6" name="矩形 5"/>
          <p:cNvSpPr/>
          <p:nvPr/>
        </p:nvSpPr>
        <p:spPr>
          <a:xfrm>
            <a:off x="4844493" y="234999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芽轴</a:t>
            </a:r>
            <a:endParaRPr lang="zh-CN" altLang="en-US" dirty="0"/>
          </a:p>
        </p:txBody>
      </p:sp>
      <p:sp>
        <p:nvSpPr>
          <p:cNvPr id="7" name="矩形 6"/>
          <p:cNvSpPr/>
          <p:nvPr/>
        </p:nvSpPr>
        <p:spPr>
          <a:xfrm>
            <a:off x="6818766" y="2349997"/>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茎</a:t>
            </a:r>
            <a:endParaRPr lang="zh-CN" altLang="en-US" dirty="0"/>
          </a:p>
        </p:txBody>
      </p:sp>
      <p:sp>
        <p:nvSpPr>
          <p:cNvPr id="8" name="矩形 7"/>
          <p:cNvSpPr/>
          <p:nvPr/>
        </p:nvSpPr>
        <p:spPr>
          <a:xfrm>
            <a:off x="4664956" y="3136009"/>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芽原基</a:t>
            </a:r>
            <a:endParaRPr lang="zh-CN" altLang="en-US" dirty="0"/>
          </a:p>
        </p:txBody>
      </p:sp>
      <p:sp>
        <p:nvSpPr>
          <p:cNvPr id="9" name="矩形 8"/>
          <p:cNvSpPr/>
          <p:nvPr/>
        </p:nvSpPr>
        <p:spPr>
          <a:xfrm>
            <a:off x="6808376" y="3136009"/>
            <a:ext cx="543739" cy="523220"/>
          </a:xfrm>
          <a:prstGeom prst="rect">
            <a:avLst/>
          </a:prstGeom>
        </p:spPr>
        <p:txBody>
          <a:bodyPr wrap="none">
            <a:spAutoFit/>
          </a:bodyPr>
          <a:lstStyle/>
          <a:p>
            <a:r>
              <a:rPr lang="zh-CN" altLang="zh-CN" dirty="0" smtClean="0">
                <a:solidFill>
                  <a:srgbClr val="FF0000"/>
                </a:solidFill>
                <a:cs typeface="Times New Roman" panose="02020603050405020304" pitchFamily="18" charset="0"/>
              </a:rPr>
              <a:t>芽</a:t>
            </a:r>
            <a:endParaRPr lang="zh-CN" altLang="en-US" dirty="0"/>
          </a:p>
        </p:txBody>
      </p:sp>
      <p:sp>
        <p:nvSpPr>
          <p:cNvPr id="10" name="矩形 9"/>
          <p:cNvSpPr/>
          <p:nvPr/>
        </p:nvSpPr>
        <p:spPr>
          <a:xfrm>
            <a:off x="6177434" y="5238724"/>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顶芽</a:t>
            </a:r>
            <a:endParaRPr lang="zh-CN" altLang="en-US" dirty="0"/>
          </a:p>
        </p:txBody>
      </p:sp>
      <p:sp>
        <p:nvSpPr>
          <p:cNvPr id="11" name="矩形 10"/>
          <p:cNvSpPr/>
          <p:nvPr/>
        </p:nvSpPr>
        <p:spPr>
          <a:xfrm>
            <a:off x="8263103" y="5238724"/>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侧芽</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91466"/>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三　</a:t>
            </a:r>
            <a:r>
              <a:rPr lang="zh-CN" altLang="zh-CN" dirty="0">
                <a:solidFill>
                  <a:srgbClr val="000000"/>
                </a:solidFill>
                <a:latin typeface="NEU-BZ-S92"/>
                <a:ea typeface="方正兰亭中黑_GBK"/>
                <a:cs typeface="Times New Roman" panose="02020603050405020304" pitchFamily="18" charset="0"/>
              </a:rPr>
              <a:t>植株生长需要的营养物质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植物生长需要量最多的是含</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的、含</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的和含</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的无机盐。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肥料的作用主要是为植物的生长提供</a:t>
            </a:r>
            <a:r>
              <a:rPr lang="zh-CN" altLang="zh-CN" u="sng" dirty="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如果缺少某种无机盐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植株就不能正常生长</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会出现相应的</a:t>
            </a:r>
            <a:r>
              <a:rPr lang="zh-CN" altLang="zh-CN" u="sng" dirty="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5418885" y="1593744"/>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氮</a:t>
            </a:r>
            <a:endParaRPr lang="zh-CN" altLang="en-US" dirty="0"/>
          </a:p>
        </p:txBody>
      </p:sp>
      <p:sp>
        <p:nvSpPr>
          <p:cNvPr id="4" name="矩形 3"/>
          <p:cNvSpPr/>
          <p:nvPr/>
        </p:nvSpPr>
        <p:spPr>
          <a:xfrm>
            <a:off x="7975048" y="1593744"/>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磷</a:t>
            </a:r>
            <a:endParaRPr lang="zh-CN" altLang="en-US" dirty="0"/>
          </a:p>
        </p:txBody>
      </p:sp>
      <p:sp>
        <p:nvSpPr>
          <p:cNvPr id="5" name="矩形 4"/>
          <p:cNvSpPr/>
          <p:nvPr/>
        </p:nvSpPr>
        <p:spPr>
          <a:xfrm>
            <a:off x="10290514" y="1593744"/>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钾</a:t>
            </a:r>
            <a:endParaRPr lang="zh-CN" altLang="en-US" dirty="0"/>
          </a:p>
        </p:txBody>
      </p:sp>
      <p:sp>
        <p:nvSpPr>
          <p:cNvPr id="6" name="矩形 5"/>
          <p:cNvSpPr/>
          <p:nvPr/>
        </p:nvSpPr>
        <p:spPr>
          <a:xfrm>
            <a:off x="7117212" y="2708851"/>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无机盐</a:t>
            </a:r>
            <a:endParaRPr lang="zh-CN" altLang="en-US" dirty="0"/>
          </a:p>
        </p:txBody>
      </p:sp>
      <p:sp>
        <p:nvSpPr>
          <p:cNvPr id="7" name="矩形 6"/>
          <p:cNvSpPr/>
          <p:nvPr/>
        </p:nvSpPr>
        <p:spPr>
          <a:xfrm>
            <a:off x="9849499" y="327363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症状</a:t>
            </a:r>
            <a:endParaRPr lang="zh-CN" altLang="en-US" dirty="0"/>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43766"/>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smtClean="0">
                <a:solidFill>
                  <a:srgbClr val="000000"/>
                </a:solidFill>
                <a:ea typeface="方正正黑简体"/>
                <a:cs typeface="Times New Roman" panose="02020603050405020304" pitchFamily="18" charset="0"/>
              </a:rPr>
              <a:t>微</a:t>
            </a:r>
            <a:r>
              <a:rPr lang="zh-CN" altLang="zh-CN" dirty="0">
                <a:solidFill>
                  <a:srgbClr val="000000"/>
                </a:solidFill>
                <a:ea typeface="方正正黑简体"/>
                <a:cs typeface="Times New Roman" panose="02020603050405020304" pitchFamily="18" charset="0"/>
              </a:rPr>
              <a:t>思考</a:t>
            </a: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假设你是一位植物种植爱好者</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你在自家的花园里种植了一些蔬菜和花卉。最近</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你发现有些植株的生长状况并不理想</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有的植株</a:t>
            </a:r>
            <a:r>
              <a:rPr lang="zh-CN" altLang="zh-CN" dirty="0" smtClean="0">
                <a:solidFill>
                  <a:srgbClr val="000000"/>
                </a:solidFill>
                <a:ea typeface="楷体" panose="02010609060101010101" pitchFamily="49" charset="-122"/>
                <a:cs typeface="Times New Roman" panose="02020603050405020304" pitchFamily="18" charset="0"/>
              </a:rPr>
              <a:t>矮小</a:t>
            </a:r>
            <a:r>
              <a:rPr lang="zh-CN" altLang="en-US" dirty="0" smtClean="0">
                <a:solidFill>
                  <a:srgbClr val="000000"/>
                </a:solidFill>
                <a:ea typeface="楷体" panose="02010609060101010101" pitchFamily="49"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瘦弱</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叶片发黄</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有的植株叶片上出现紫色。请你思考一下</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这些植株可能缺乏哪些无机盐</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2616439"/>
            <a:ext cx="1101584" cy="590354"/>
          </a:xfrm>
          <a:prstGeom prst="rect">
            <a:avLst/>
          </a:prstGeom>
        </p:spPr>
        <p:txBody>
          <a:bodyPr wrap="none">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表格 4"/>
          <p:cNvGraphicFramePr>
            <a:graphicFrameLocks noGrp="1" noChangeAspect="1"/>
          </p:cNvGraphicFramePr>
          <p:nvPr>
            <p:extLst>
              <p:ext uri="{D42A27DB-BD31-4B8C-83A1-F6EECF244321}">
                <p14:modId xmlns:p14="http://schemas.microsoft.com/office/powerpoint/2010/main" val="3654171830"/>
              </p:ext>
            </p:extLst>
          </p:nvPr>
        </p:nvGraphicFramePr>
        <p:xfrm>
          <a:off x="381000" y="3284649"/>
          <a:ext cx="11430000" cy="1536192"/>
        </p:xfrm>
        <a:graphic>
          <a:graphicData uri="http://schemas.openxmlformats.org/drawingml/2006/table">
            <a:tbl>
              <a:tblPr firstRow="1" firstCol="1" bandRow="1"/>
              <a:tblGrid>
                <a:gridCol w="6248400"/>
                <a:gridCol w="5181600"/>
              </a:tblGrid>
              <a:tr h="0">
                <a:tc>
                  <a:txBody>
                    <a:bodyPr/>
                    <a:lstStyle/>
                    <a:p>
                      <a:pPr>
                        <a:lnSpc>
                          <a:spcPct val="120000"/>
                        </a:lnSpc>
                        <a:spcAft>
                          <a:spcPts val="0"/>
                        </a:spcAft>
                        <a:tabLst>
                          <a:tab pos="1029335" algn="l"/>
                          <a:tab pos="1850390" algn="l"/>
                          <a:tab pos="2538095" algn="l"/>
                          <a:tab pos="3221990"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症状</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缺乏的无机盐</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植株矮小瘦弱</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叶片发黄</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含氮的无机盐</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植株矮小</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叶片上出现紫色</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029335" algn="l"/>
                          <a:tab pos="1850390" algn="l"/>
                          <a:tab pos="2538095" algn="l"/>
                          <a:tab pos="3221990"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含磷的无机盐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5076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5006"/>
            <a:ext cx="11430000" cy="4013406"/>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预习自测反馈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判断下列说法是否正确。正确的画</a:t>
            </a:r>
            <a:r>
              <a:rPr lang="en-US" altLang="zh-CN" dirty="0">
                <a:solidFill>
                  <a:srgbClr val="000000"/>
                </a:solidFill>
                <a:cs typeface="Times New Roman" panose="02020603050405020304" pitchFamily="18" charset="0"/>
              </a:rPr>
              <a:t>“</a:t>
            </a:r>
            <a:r>
              <a:rPr lang="en-US" altLang="zh-CN" dirty="0">
                <a:solidFill>
                  <a:srgbClr val="000000"/>
                </a:solidFill>
                <a:latin typeface="Cambria Math" panose="02040503050406030204" pitchFamily="18" charset="0"/>
                <a:ea typeface="NEU-BZ-S92"/>
                <a:cs typeface="Times New Roman" panose="02020603050405020304" pitchFamily="18" charset="0"/>
              </a:rPr>
              <a:t>√</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错误的画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在植物开花结果时期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可以施用更多含磷和硼的无机盐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有利于多挂果、多结实。</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俗话说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根深才能叶茂。</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根深</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与根尖的分生区和伸长区使根不断生长有关</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叶茂</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与根尖的成熟区不断吸收水和无机盐有关。</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t>
            </a: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芽中的芽轴发育成芽。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169409" y="2240489"/>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
        <p:nvSpPr>
          <p:cNvPr id="5" name="矩形 4"/>
          <p:cNvSpPr>
            <a:spLocks noChangeAspect="1"/>
          </p:cNvSpPr>
          <p:nvPr/>
        </p:nvSpPr>
        <p:spPr>
          <a:xfrm>
            <a:off x="9682036" y="3362707"/>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
        <p:nvSpPr>
          <p:cNvPr id="6" name="矩形 5"/>
          <p:cNvSpPr>
            <a:spLocks noChangeAspect="1"/>
          </p:cNvSpPr>
          <p:nvPr/>
        </p:nvSpPr>
        <p:spPr>
          <a:xfrm>
            <a:off x="4660665" y="3946321"/>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321</TotalTime>
  <Words>1184</Words>
  <Application>Microsoft Office PowerPoint</Application>
  <PresentationFormat>宽屏</PresentationFormat>
  <Paragraphs>199</Paragraphs>
  <Slides>25</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25</vt:i4>
      </vt:variant>
    </vt:vector>
  </HeadingPairs>
  <TitlesOfParts>
    <vt:vector size="44" baseType="lpstr">
      <vt:lpstr>NEU-BZ-S92</vt:lpstr>
      <vt:lpstr>等线</vt:lpstr>
      <vt:lpstr>方正兰亭中粗黑简体</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101</cp:revision>
  <dcterms:created xsi:type="dcterms:W3CDTF">2023-06-16T14:45:50Z</dcterms:created>
  <dcterms:modified xsi:type="dcterms:W3CDTF">2026-02-05T01:10:23Z</dcterms:modified>
</cp:coreProperties>
</file>