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  <p:sldMasterId id="2147483729" r:id="rId2"/>
  </p:sldMasterIdLst>
  <p:notesMasterIdLst>
    <p:notesMasterId r:id="rId23"/>
  </p:notesMasterIdLst>
  <p:sldIdLst>
    <p:sldId id="974" r:id="rId3"/>
    <p:sldId id="976" r:id="rId4"/>
    <p:sldId id="977" r:id="rId5"/>
    <p:sldId id="978" r:id="rId6"/>
    <p:sldId id="980" r:id="rId7"/>
    <p:sldId id="981" r:id="rId8"/>
    <p:sldId id="982" r:id="rId9"/>
    <p:sldId id="983" r:id="rId10"/>
    <p:sldId id="990" r:id="rId11"/>
    <p:sldId id="991" r:id="rId12"/>
    <p:sldId id="992" r:id="rId13"/>
    <p:sldId id="993" r:id="rId14"/>
    <p:sldId id="994" r:id="rId15"/>
    <p:sldId id="995" r:id="rId16"/>
    <p:sldId id="979" r:id="rId17"/>
    <p:sldId id="984" r:id="rId18"/>
    <p:sldId id="997" r:id="rId19"/>
    <p:sldId id="998" r:id="rId20"/>
    <p:sldId id="999" r:id="rId21"/>
    <p:sldId id="975" r:id="rId22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11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54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11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2026-02-05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487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612672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23500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5" Type="http://schemas.openxmlformats.org/officeDocument/2006/relationships/audio" Target="../media/audio1.wav"/><Relationship Id="rId4" Type="http://schemas.openxmlformats.org/officeDocument/2006/relationships/slide" Target="../slides/slide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4" action="ppaction://hlinksldjump" highlightClick="1">
              <a:snd r:embed="rId5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371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0" r:id="rId1"/>
    <p:sldLayoutId id="2147483736" r:id="rId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1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57589" y="3939326"/>
            <a:ext cx="11429211" cy="1889772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4656" b="1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第二节　光合作用</a:t>
            </a:r>
          </a:p>
        </p:txBody>
      </p:sp>
    </p:spTree>
    <p:extLst>
      <p:ext uri="{BB962C8B-B14F-4D97-AF65-F5344CB8AC3E}">
        <p14:creationId xmlns:p14="http://schemas.microsoft.com/office/powerpoint/2010/main" val="4173825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818554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方正正黑简体"/>
                <a:cs typeface="Times New Roman" panose="02020603050405020304" pitchFamily="18" charset="0"/>
              </a:rPr>
              <a:t>微思考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正其行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通其风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对作物的种植有何意义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?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2410767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可以促进空气流通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使作物获得充足的二氧化碳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保证作物有效地进行光合作用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进而提高作物的产量。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5164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1850"/>
            <a:ext cx="3595856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方正兰亭中黑_GBK"/>
                <a:cs typeface="Times New Roman" panose="02020603050405020304" pitchFamily="18" charset="0"/>
              </a:rPr>
              <a:t>三　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方正兰亭中黑_GBK"/>
                <a:cs typeface="Times New Roman" panose="02020603050405020304" pitchFamily="18" charset="0"/>
              </a:rPr>
              <a:t>光合作用的</a:t>
            </a:r>
            <a:r>
              <a:rPr lang="zh-CN" altLang="zh-CN" dirty="0" smtClean="0">
                <a:solidFill>
                  <a:srgbClr val="000000"/>
                </a:solidFill>
                <a:latin typeface="NEU-BZ-S92"/>
                <a:ea typeface="方正兰亭中黑_GBK"/>
                <a:cs typeface="Times New Roman" panose="02020603050405020304" pitchFamily="18" charset="0"/>
              </a:rPr>
              <a:t>实质</a:t>
            </a:r>
            <a:r>
              <a:rPr lang="en-US" altLang="zh-CN" dirty="0" smtClean="0">
                <a:solidFill>
                  <a:srgbClr val="000000"/>
                </a:solidFill>
                <a:latin typeface="NEU-BZ-S92"/>
                <a:ea typeface="方正兰亭中黑_GBK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表格 3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255975791"/>
              </p:ext>
            </p:extLst>
          </p:nvPr>
        </p:nvGraphicFramePr>
        <p:xfrm>
          <a:off x="381000" y="708596"/>
          <a:ext cx="11430000" cy="5498453"/>
        </p:xfrm>
        <a:graphic>
          <a:graphicData uri="http://schemas.openxmlformats.org/drawingml/2006/table">
            <a:tbl>
              <a:tblPr firstRow="1" firstCol="1" bandRow="1"/>
              <a:tblGrid>
                <a:gridCol w="1203251"/>
                <a:gridCol w="10226749"/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项目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主要内容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61033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实质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植物通过</a:t>
                      </a:r>
                      <a:r>
                        <a:rPr lang="zh-CN" sz="28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　　　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利用光能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将</a:t>
                      </a:r>
                      <a:r>
                        <a:rPr lang="zh-CN" sz="28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　　　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和水合成为储存着能量的</a:t>
                      </a:r>
                      <a:r>
                        <a:rPr lang="zh-CN" sz="28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　　　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如淀粉</a:t>
                      </a:r>
                      <a:r>
                        <a:rPr lang="en-US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),</a:t>
                      </a:r>
                      <a:r>
                        <a:rPr lang="zh-CN" altLang="en-US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并且</a:t>
                      </a:r>
                      <a:r>
                        <a:rPr lang="zh-CN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释放出</a:t>
                      </a:r>
                      <a:r>
                        <a:rPr lang="zh-CN" sz="28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　　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的</a:t>
                      </a:r>
                      <a:r>
                        <a:rPr lang="zh-CN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过程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0850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表达式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</a:t>
                      </a:r>
                      <a:endParaRPr lang="en-US" altLang="zh-CN" sz="2800" u="sng" dirty="0" smtClean="0"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　　　　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12283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物质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转变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把二氧化碳和水等无机物合成为淀粉等</a:t>
                      </a:r>
                      <a:r>
                        <a:rPr lang="zh-CN" sz="28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　　　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并释放</a:t>
                      </a:r>
                      <a:r>
                        <a:rPr lang="zh-CN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氧气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04573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能量</a:t>
                      </a:r>
                      <a:endParaRPr lang="en-US" altLang="zh-CN" sz="2800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转化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　　　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转化为储存在有机物中的</a:t>
                      </a:r>
                      <a:r>
                        <a:rPr lang="zh-CN" sz="28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　　　</a:t>
                      </a:r>
                      <a:r>
                        <a:rPr lang="en-US" sz="28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38611"/>
          <a:stretch/>
        </p:blipFill>
        <p:spPr>
          <a:xfrm>
            <a:off x="1869749" y="2628710"/>
            <a:ext cx="7305442" cy="95446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28439" y="1268701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叶绿体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405266" y="1274552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二氧化碳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3833685" y="1787381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有机物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9175191" y="1787381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氧气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2763463" y="2853548"/>
            <a:ext cx="218200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二氧化碳</a:t>
            </a:r>
            <a:r>
              <a:rPr lang="en-US" altLang="zh-CN" dirty="0">
                <a:solidFill>
                  <a:srgbClr val="FF0000"/>
                </a:solidFill>
              </a:rPr>
              <a:t>+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水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6533628" y="2527478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光能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7769040" y="2844330"/>
            <a:ext cx="218200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有机物</a:t>
            </a:r>
            <a:r>
              <a:rPr lang="en-US" altLang="zh-CN" dirty="0">
                <a:solidFill>
                  <a:srgbClr val="FF0000"/>
                </a:solidFill>
              </a:rPr>
              <a:t>+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氧气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8114740" y="4162889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有机物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2178928" y="5329062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光能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8163789" y="5329062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化学能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209744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47149"/>
            <a:ext cx="11430000" cy="40134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方正兰亭中黑_GBK"/>
                <a:cs typeface="Times New Roman" panose="02020603050405020304" pitchFamily="18" charset="0"/>
              </a:rPr>
              <a:t>四　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方正兰亭中黑_GBK"/>
                <a:cs typeface="Times New Roman" panose="02020603050405020304" pitchFamily="18" charset="0"/>
              </a:rPr>
              <a:t>有机物的运输及其作用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叶片光合作用制造的有机物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经叶脉、叶柄、茎等结构中的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运输到植物体各处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为细胞的生命活动提供能量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并参与构建植物细胞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进而构成各种组织、器官和整个植物体。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方正兰亭中黑_GBK"/>
                <a:cs typeface="Times New Roman" panose="02020603050405020304" pitchFamily="18" charset="0"/>
              </a:rPr>
              <a:t>五　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方正兰亭中黑_GBK"/>
                <a:cs typeface="Times New Roman" panose="02020603050405020304" pitchFamily="18" charset="0"/>
              </a:rPr>
              <a:t>光合作用原理在农业生产上的应用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在农业生产上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为提高作物产量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需要采取多种措施保证作物有效地进行光合作用。例如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能够使作物充分利用单位面积上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的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697049" y="1448462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筛管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778422" y="4221824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合理密植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0158845" y="4221824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光照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68091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343766"/>
            <a:ext cx="11430000" cy="563359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方正兰亭中粗黑简体"/>
                <a:cs typeface="Times New Roman" panose="02020603050405020304" pitchFamily="18" charset="0"/>
              </a:rPr>
              <a:t>预习自测反馈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判断下列说法是否正确。正确的画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en-US" altLang="zh-CN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错误的画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“×”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进行光合作用的器官是叶绿体。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植物的光合作用是每时每刻进行着的。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(3)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在生产过程中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为了提高植物光合作用的强度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获得蔬菜的丰收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有些菜农在大棚里增施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气肥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这种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气肥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实质上就是氧气。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(4)“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合理密植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既可确保植物叶片充分利用单位面积上的光照又不相互遮挡。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(5)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光合作用能制造有机物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释放氧气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并将有机物中的能量释放出来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 algn="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6090892" y="1487266"/>
            <a:ext cx="543739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×</a:t>
            </a:r>
            <a:endParaRPr lang="zh-CN" altLang="en-US" sz="28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7150764" y="2045941"/>
            <a:ext cx="543739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×</a:t>
            </a:r>
            <a:endParaRPr lang="zh-CN" altLang="en-US" sz="28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8875655" y="3150171"/>
            <a:ext cx="543739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×</a:t>
            </a:r>
            <a:endParaRPr lang="zh-CN" altLang="en-US" sz="28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1459109" y="4248168"/>
            <a:ext cx="420308" cy="6043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endParaRPr lang="zh-CN" altLang="en-US" sz="28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10985009" y="5386453"/>
            <a:ext cx="543739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×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981269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5555"/>
            <a:ext cx="11430000" cy="62540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下图是某植物叶片进行光合作用的示意图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表示两种气体。请据图回答下列问题。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图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中</a:t>
            </a:r>
            <a:r>
              <a:rPr lang="en-US" altLang="zh-CN" dirty="0">
                <a:solidFill>
                  <a:srgbClr val="000000"/>
                </a:solidFill>
              </a:rPr>
              <a:t>[</a:t>
            </a:r>
            <a:r>
              <a:rPr lang="zh-CN" altLang="zh-CN" dirty="0">
                <a:solidFill>
                  <a:srgbClr val="000000"/>
                </a:solidFill>
                <a:cs typeface="宋体" panose="02010600030101010101" pitchFamily="2" charset="-122"/>
              </a:rPr>
              <a:t>①</a:t>
            </a:r>
            <a:r>
              <a:rPr lang="en-US" altLang="zh-CN" dirty="0" smtClean="0">
                <a:solidFill>
                  <a:srgbClr val="000000"/>
                </a:solidFill>
              </a:rPr>
              <a:t>]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代表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的气体是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</a:rPr>
              <a:t>[</a:t>
            </a:r>
            <a:r>
              <a:rPr lang="zh-CN" altLang="zh-CN" dirty="0" smtClean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en-US" altLang="zh-CN" dirty="0" smtClean="0">
                <a:solidFill>
                  <a:srgbClr val="000000"/>
                </a:solidFill>
              </a:rPr>
              <a:t>]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代表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的气体是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叶肉细胞内含有较多的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有利于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叶片进行光合作用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。绿色植物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进行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光合作用时的能量变化是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               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　　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(3)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叶片的叶脉中含有导管和筛管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其中光合作用所需的水通过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运输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制造的有机物通过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运输到植物体各处。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(4)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种植作物既不能过稀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也不能过密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应该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这样做能提高光合作用的效率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进而提高产量。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ZS7QXR66.eps" descr="id:2147493100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781531" y="763876"/>
            <a:ext cx="2047976" cy="254476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384403" y="1285337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二氧化碳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450419" y="1839730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氧气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4511985" y="2393164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叶绿体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5246837" y="3496476"/>
            <a:ext cx="592982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光能转化为储存在有机物中的化学能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10081512" y="4062060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导管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3987842" y="4609777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筛管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6989630" y="5174561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合理密植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47516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3" name="组合 2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平行四边形 5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矩形 3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0" name="图片 9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探究</a:t>
              </a:r>
              <a:r>
                <a:rPr lang="en-US" altLang="zh-CN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•</a:t>
              </a:r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重难解析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12" name="矩形 11"/>
          <p:cNvSpPr>
            <a:spLocks noChangeAspect="1"/>
          </p:cNvSpPr>
          <p:nvPr/>
        </p:nvSpPr>
        <p:spPr>
          <a:xfrm>
            <a:off x="381000" y="1349518"/>
            <a:ext cx="11430000" cy="227267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方正兰亭中黑_GBK"/>
                <a:cs typeface="Times New Roman" panose="02020603050405020304" pitchFamily="18" charset="0"/>
              </a:rPr>
              <a:t>探究点　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方正兰亭中黑_GBK"/>
                <a:cs typeface="Times New Roman" panose="02020603050405020304" pitchFamily="18" charset="0"/>
              </a:rPr>
              <a:t>植物的光合作用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张叔叔是一位园艺爱好者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在自家花园里种植了几种植物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包括长寿花、郁金香和薰衣草等。在他的悉心照料下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花园里百花齐放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一片生机盎然。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上述植物进行光合作用时的原料是什么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产物又是什么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381000" y="3622191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原料是水和二氧化碳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产物是有机物和氧气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zh-CN" altLang="en-US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844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>
            <a:spLocks noChangeAspect="1"/>
          </p:cNvSpPr>
          <p:nvPr/>
        </p:nvSpPr>
        <p:spPr>
          <a:xfrm>
            <a:off x="381000" y="199016"/>
            <a:ext cx="4644220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请简述光合作用的实质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381000" y="2003869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(3)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请列举可以提高植物的光合作用效率的措施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381000" y="851502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光合作用的实质是植物通过叶绿体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利用光能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将二氧化碳和水合成为储存着能量的有机物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并且释放出氧气的过程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zh-CN" altLang="en-US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381000" y="2596082"/>
            <a:ext cx="11430000" cy="113319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可以采取延长光照时间、合理施肥、合理灌溉、提高二氧化碳浓度等措施来提高植物的光合作用效率。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381000" y="3729277"/>
            <a:ext cx="11430000" cy="227267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方正正黑简体"/>
                <a:cs typeface="Times New Roman" panose="02020603050405020304" pitchFamily="18" charset="0"/>
              </a:rPr>
              <a:t>拓展延伸　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影响光合作用效率的因素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二氧化碳浓度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在一定范围内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二氧化碳浓度越高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光合作用效率越高。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光照强度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在一定范围内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光照越强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植物的光合作用效率越高。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(3)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温度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在一定范围内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随着温度的升高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光合作用增强。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31849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47004"/>
            <a:ext cx="11430000" cy="395313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典型例题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大棚种植草莓既可提高产量又可延长采摘期。下列有关大棚种植草莓的叙述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正确的是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向大棚中通入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气肥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目的是提高氧气量以增产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适当施加有机肥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可提高草莓根对有机物的吸收量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适当增加光照强度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可提高草莓的光合作用强度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D.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只要加大草莓的种植密度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就可提高草莓的产量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962632" y="1978417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9019423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47004"/>
            <a:ext cx="11430000" cy="395313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气肥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是二氧化碳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二氧化碳是光合作用的原料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向大棚中通入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气肥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目的是提高二氧化碳浓度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进而提高光合作用效率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使草莓增产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,A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项错误。有机肥会被微生物分解成无机盐等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施加有机肥是为了给草莓提供无机盐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, B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项错误。光是进行光合作用的条件之一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适当增加光照强度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可以提高大棚内草莓光合作用的效率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从而达到提高产量的目的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,C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项正确。合理密植能充分利用光照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增强光合作用强度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提高产量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加大草莓植株的种植密度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叶片互相遮挡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不能充分利用光照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不能提高产量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,D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项错误。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0933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343766"/>
            <a:ext cx="11430000" cy="51337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对点训练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现代化温室的发明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让北方的人们即使在滴水成冰、日照缩短的冬天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也能吃上鲜嫩的蔬菜。下列措施中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能够提高温室中蔬菜产量的措施有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适当提高光照强度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合理密植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适当增加二氧化碳浓度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多施肥、多撒药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</a:t>
            </a:r>
            <a:r>
              <a:rPr lang="zh-CN" altLang="zh-CN" dirty="0" smtClean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en-US" altLang="zh-CN" dirty="0" smtClean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B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①②④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①③</a:t>
            </a:r>
            <a:r>
              <a:rPr lang="zh-CN" altLang="zh-CN" dirty="0" smtClean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en-US" altLang="zh-CN" dirty="0" smtClean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D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②③④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10786987" y="1457921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756538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459813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目标</a:t>
            </a:r>
            <a:r>
              <a:rPr lang="en-US" altLang="zh-CN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•</a:t>
            </a:r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学习概览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382632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</a:t>
            </a:r>
            <a:r>
              <a:rPr lang="en-US" altLang="zh-CN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•</a:t>
            </a:r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自主预习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6487885" y="4459191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探究</a:t>
            </a:r>
            <a:r>
              <a:rPr lang="en-US" altLang="zh-CN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•</a:t>
            </a:r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重难解析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014769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3171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目标</a:t>
              </a:r>
              <a:r>
                <a:rPr lang="en-US" altLang="zh-CN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•</a:t>
              </a:r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学习概览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988305"/>
            <a:ext cx="11430000" cy="395313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阐明绿色植物通过光合作用制造有机物。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科学思维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运用实验的方法探究绿叶在光下制造有机物。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探究实践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运用实验的方法独立设计并完成探究活动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二氧化碳是光合作用必需的原料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探究实践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阐明光合作用的概念和实质。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科学思维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5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说出有机物的运输及其作用。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生命观念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6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举例说出光合作用原理在农业生产上的应用。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探究实践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</a:t>
              </a:r>
              <a:r>
                <a:rPr lang="en-US" altLang="zh-CN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•</a:t>
              </a:r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自主预习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991466"/>
            <a:ext cx="11430000" cy="449411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方正兰亭中粗黑简体"/>
                <a:cs typeface="Times New Roman" panose="02020603050405020304" pitchFamily="18" charset="0"/>
              </a:rPr>
              <a:t>基础知识梳理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方正兰亭中黑_GBK"/>
                <a:cs typeface="Times New Roman" panose="02020603050405020304" pitchFamily="18" charset="0"/>
              </a:rPr>
              <a:t>一　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方正兰亭中黑_GBK"/>
                <a:cs typeface="Times New Roman" panose="02020603050405020304" pitchFamily="18" charset="0"/>
              </a:rPr>
              <a:t>绿叶在光下制造有机物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实验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探究绿叶在光下制造有机物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方法步骤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暗处理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将盆栽的天竺葵在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放置一昼夜。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设置对照实验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用黑纸片把叶片的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从上下两面遮盖起来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然后将盆栽植物移到阳光下照射。几小时后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摘下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去掉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的黑纸片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095652" y="3281690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黑暗处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275549" y="3822251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一部分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934724" y="4372735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叶片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0164639" y="4372735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遮光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343766"/>
            <a:ext cx="11430000" cy="51337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脱色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将叶片放在盛有酒精的小烧杯中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水浴加热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使叶片含有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的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溶解在酒精中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叶片变成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色。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漂洗、染色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用清水漂洗叶片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再将叶片放到培养皿里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向叶片滴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加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⑤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观察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稍停片刻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用清水冲掉碘液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观察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</a:t>
            </a:r>
            <a:r>
              <a:rPr lang="en-US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   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的变化。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结论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叶片的见光部分产生了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;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是植物制造有机物不可缺少的条件。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既是生产有机物的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车间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也是将光能转变为化学能的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能量转换器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50158" y="939511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叶绿素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821240" y="939511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黄白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29694" y="2058476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碘液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6501258" y="2611609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叶片颜色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5696549" y="3167390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淀粉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7585403" y="3167390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光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1360649" y="4279217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叶绿体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51738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4841"/>
            <a:ext cx="11430000" cy="17125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方正兰亭中黑_GBK"/>
                <a:cs typeface="Times New Roman" panose="02020603050405020304" pitchFamily="18" charset="0"/>
              </a:rPr>
              <a:t>二　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方正兰亭中黑_GBK"/>
                <a:cs typeface="Times New Roman" panose="02020603050405020304" pitchFamily="18" charset="0"/>
              </a:rPr>
              <a:t>光合作用吸收二氧化碳释放氧气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普里斯特利的实验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实验过程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表格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2543904388"/>
              </p:ext>
            </p:extLst>
          </p:nvPr>
        </p:nvGraphicFramePr>
        <p:xfrm>
          <a:off x="381000" y="1818554"/>
          <a:ext cx="11430000" cy="4460859"/>
        </p:xfrm>
        <a:graphic>
          <a:graphicData uri="http://schemas.openxmlformats.org/drawingml/2006/table">
            <a:tbl>
              <a:tblPr firstRow="1" firstCol="1" bandRow="1"/>
              <a:tblGrid>
                <a:gridCol w="5230091"/>
                <a:gridCol w="3512127"/>
                <a:gridCol w="2687782"/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处理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现象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原因分析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50336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将一支点燃的蜡烛放到密闭的玻璃罩中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蜡烛不久就</a:t>
                      </a:r>
                      <a:r>
                        <a:rPr lang="zh-CN" sz="2800" u="sng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</a:t>
                      </a:r>
                      <a:r>
                        <a:rPr lang="en-US" sz="2800" u="sng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缺氧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3799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将一只小鼠放到密闭的玻璃罩中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小鼠很快</a:t>
                      </a:r>
                      <a:r>
                        <a:rPr lang="zh-CN" sz="2800" u="sng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</a:t>
                      </a:r>
                      <a:r>
                        <a:rPr lang="en-US" sz="2800" u="sng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缺氧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10435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将一盆植物和一支点燃的蜡烛放到同一个密闭的玻璃罩中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蜡烛</a:t>
                      </a:r>
                      <a:r>
                        <a:rPr lang="zh-CN" sz="28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　　　　</a:t>
                      </a:r>
                      <a:r>
                        <a:rPr lang="en-US" sz="28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植物吸收二氧化碳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释放氧气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94225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将一盆植物和一只小鼠放到同一个密闭的玻璃罩中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小鼠</a:t>
                      </a:r>
                      <a:r>
                        <a:rPr lang="zh-CN" sz="28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　　</a:t>
                      </a:r>
                      <a:r>
                        <a:rPr lang="en-US" altLang="zh-CN" sz="2800" u="sng" dirty="0" smtClean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  </a:t>
                      </a:r>
                      <a:r>
                        <a:rPr lang="zh-CN" sz="28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植物吸收二氧化碳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释放氧气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矩形 3"/>
          <p:cNvSpPr/>
          <p:nvPr/>
        </p:nvSpPr>
        <p:spPr>
          <a:xfrm>
            <a:off x="7566912" y="2627063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熄灭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177852" y="3507547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死亡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6756433" y="4348305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没有熄灭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6321733" y="5438444"/>
            <a:ext cx="26981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能够正常地活着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01908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59666"/>
            <a:ext cx="11430000" cy="34532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实验结论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植物能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因蜡烛燃烧或动物呼吸而变得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的空气。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后来的科学实验结论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蜡烛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燃烧</a:t>
            </a:r>
            <a:r>
              <a:rPr lang="zh-CN" altLang="en-US" dirty="0">
                <a:solidFill>
                  <a:srgbClr val="000000"/>
                </a:solidFill>
                <a:cs typeface="Times New Roman" panose="02020603050405020304" pitchFamily="18" charset="0"/>
              </a:rPr>
              <a:t>和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动物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呼吸都会消耗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、产生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而植物的光合作用能够消耗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en-US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     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、释放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方正正黑简体"/>
                <a:cs typeface="Times New Roman" panose="02020603050405020304" pitchFamily="18" charset="0"/>
              </a:rPr>
              <a:t>微思考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鱼缸中养一些水草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有利于小鱼的生活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主要原因是什么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955821" y="1156709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更新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8335840" y="1156709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污浊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162016" y="2265510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氧气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296174" y="2265510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二氧化碳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2386444" y="2832668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二氧化碳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5509484" y="2832668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氧气</a:t>
            </a:r>
            <a:endParaRPr lang="zh-CN" altLang="en-US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381000" y="3941469"/>
            <a:ext cx="11430000" cy="121264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水草能进行光合作用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释放氧气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从而提高了水中溶解氧的含量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满足了鱼呼吸的需要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水草还是某些鱼的食物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24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91466"/>
            <a:ext cx="11430000" cy="28328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金鱼藻在光下释放氧气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氧气具有助燃的作用。快要熄灭的卫生香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或竹签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遇到金鱼藻在光下释放的气体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立刻燃烧起来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说明这种气体是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。如果将装置放在黑暗中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就看不到这一现象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说明金鱼藻只有在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才能产生氧气。由此可见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也是光合作用的产物。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964239" y="2156660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氧气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964238" y="2708084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光</a:t>
            </a:r>
            <a:r>
              <a:rPr lang="zh-CN" altLang="zh-CN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下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134939" y="3272868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氧气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24267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7578"/>
            <a:ext cx="11430000" cy="62540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二氧化碳是光合作用必需的原料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实验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装置示意图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在上述实验装置中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一个小烧杯中放的是氢氧化钠溶液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氢氧化钠溶液可以吸收容器里的二氧化碳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没有二氧化碳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叶片就不能制造出淀粉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另一个小烧杯中放的是清水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清水不能吸收容器里的二氧化碳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叶片吸收了二氧化碳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就制造出了淀粉。由此可见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是植物进行光合作用的原料。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ZS7QXR65.eps" descr="id:2147493050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63302" y="771821"/>
            <a:ext cx="5865397" cy="270046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025749" y="5733946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二氧化碳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97406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343</TotalTime>
  <Words>923</Words>
  <Application>Microsoft Office PowerPoint</Application>
  <PresentationFormat>宽屏</PresentationFormat>
  <Paragraphs>179</Paragraphs>
  <Slides>20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20</vt:i4>
      </vt:variant>
    </vt:vector>
  </HeadingPairs>
  <TitlesOfParts>
    <vt:vector size="39" baseType="lpstr">
      <vt:lpstr>NEU-BZ-S92</vt:lpstr>
      <vt:lpstr>等线</vt:lpstr>
      <vt:lpstr>方正兰亭中粗黑简体</vt:lpstr>
      <vt:lpstr>方正兰亭中黑_GBK</vt:lpstr>
      <vt:lpstr>方正书宋_GBK</vt:lpstr>
      <vt:lpstr>方正正黑简体</vt:lpstr>
      <vt:lpstr>仿宋</vt:lpstr>
      <vt:lpstr>黑体</vt:lpstr>
      <vt:lpstr>华文隶书</vt:lpstr>
      <vt:lpstr>楷体</vt:lpstr>
      <vt:lpstr>隶书</vt:lpstr>
      <vt:lpstr>宋体</vt:lpstr>
      <vt:lpstr>微软雅黑</vt:lpstr>
      <vt:lpstr>Arial</vt:lpstr>
      <vt:lpstr>Calibri</vt:lpstr>
      <vt:lpstr>Cambria Math</vt:lpstr>
      <vt:lpstr>Times New Roman</vt:lpstr>
      <vt:lpstr>1_Office 主题</vt:lpstr>
      <vt:lpstr>office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94</cp:revision>
  <dcterms:created xsi:type="dcterms:W3CDTF">2023-06-16T14:45:50Z</dcterms:created>
  <dcterms:modified xsi:type="dcterms:W3CDTF">2026-02-05T01:03:14Z</dcterms:modified>
</cp:coreProperties>
</file>