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</p:sldMasterIdLst>
  <p:notesMasterIdLst>
    <p:notesMasterId r:id="rId22"/>
  </p:notesMasterIdLst>
  <p:sldIdLst>
    <p:sldId id="974" r:id="rId3"/>
    <p:sldId id="976" r:id="rId4"/>
    <p:sldId id="977" r:id="rId5"/>
    <p:sldId id="978" r:id="rId6"/>
    <p:sldId id="980" r:id="rId7"/>
    <p:sldId id="981" r:id="rId8"/>
    <p:sldId id="982" r:id="rId9"/>
    <p:sldId id="983" r:id="rId10"/>
    <p:sldId id="990" r:id="rId11"/>
    <p:sldId id="991" r:id="rId12"/>
    <p:sldId id="992" r:id="rId13"/>
    <p:sldId id="993" r:id="rId14"/>
    <p:sldId id="979" r:id="rId15"/>
    <p:sldId id="985" r:id="rId16"/>
    <p:sldId id="986" r:id="rId17"/>
    <p:sldId id="987" r:id="rId18"/>
    <p:sldId id="988" r:id="rId19"/>
    <p:sldId id="989" r:id="rId20"/>
    <p:sldId id="975" r:id="rId2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78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267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audio" Target="../media/audio1.wav"/><Relationship Id="rId4" Type="http://schemas.openxmlformats.org/officeDocument/2006/relationships/slide" Target="../slides/slid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6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第一节　流动的组织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——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血液</a:t>
            </a:r>
          </a:p>
        </p:txBody>
      </p:sp>
    </p:spTree>
    <p:extLst>
      <p:ext uri="{BB962C8B-B14F-4D97-AF65-F5344CB8AC3E}">
        <p14:creationId xmlns:p14="http://schemas.microsoft.com/office/powerpoint/2010/main" val="417382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6987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血红蛋白与氧结合或分离取决于血液中的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二氧化碳含量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氧含量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血红蛋白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含量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血红蛋白与氧结合的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能力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血红蛋白是一种含铁的蛋白质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它在氧含量高的地方容易与氧结合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在氧含量低的地方又容易与氧分离。因此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血红蛋白与氧结合或分离取决于血液中的氧含量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在人体的血液循环中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对运载血细胞、营养物质和代谢废物起重要作用的是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红细胞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白细胞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血小板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血浆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420332" y="21776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445559" y="411436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950741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下列有关白细胞的叙述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错误的是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无细胞核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通常比红细胞大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比红细胞的数量少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能吞噬入侵的病菌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白细胞通常比红细胞大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数量少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有细胞核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能够吞噬病菌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075218" y="86778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45903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279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一场交通事故导致一位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型血的人受伤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急需输血。现有四位自愿献血者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其中最合适的献血者是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周某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,35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岁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型血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林某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,14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岁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,O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型血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肖某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,66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岁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,O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型血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孙某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,32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岁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型血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734791" y="70080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527577"/>
            <a:ext cx="11430000" cy="28136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输血时以输同型血为原则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受血者为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型血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最合适的献血者应为周某。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O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型血的人为万能献血者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在缺少同型血的情况下可以少量输入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O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型血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但献血者林某年龄未达到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周岁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所以林某不是合适的献血者。献血者肖某年龄已超过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60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周岁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不是合适的献血者。献血者孙某血型为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不是合适的献血者。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6976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8480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探究点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血液的组成及相关成分的功能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在一次学校组织的户外活动中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小杰不慎摔伤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手臂上出现了一个伤口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血流不止。同学们紧急施救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事后老师询问了同学们关于止血的知识。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血液的组成及功能是什么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3121153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血液由血浆和血细胞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包括红细胞、白细胞、血小板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组成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血浆可运载血细胞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运输维持人体生命活动所需的物质和体内产生的废物。红细胞运输氧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白细胞吞噬病菌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血小板促进止血和凝血。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81000" y="4833673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受伤后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伤口流出的脓液主要成分是什么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81000" y="5425886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由于白细胞吞噬病菌后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自己也会死亡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所以伤口流出的脓液主要由死亡的白细胞和病菌组成。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2750"/>
            <a:ext cx="11430000" cy="5903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规律方法　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不同血细胞的形态结构、功能及异常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情况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374677270"/>
              </p:ext>
            </p:extLst>
          </p:nvPr>
        </p:nvGraphicFramePr>
        <p:xfrm>
          <a:off x="381000" y="832888"/>
          <a:ext cx="11430000" cy="5120640"/>
        </p:xfrm>
        <a:graphic>
          <a:graphicData uri="http://schemas.openxmlformats.org/drawingml/2006/table">
            <a:tbl>
              <a:tblPr firstRow="1" firstCol="1" bandRow="1"/>
              <a:tblGrid>
                <a:gridCol w="1383406"/>
                <a:gridCol w="2884867"/>
                <a:gridCol w="2279561"/>
                <a:gridCol w="4882166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名称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形态结构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功能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异常情况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红细胞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呈两面凹的圆饼状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富含血红蛋白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成熟的红细胞无细胞核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运输氧和部分二氧化碳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红细胞数小于正常值时贫血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血红蛋白含量小于正常值时也会有此症状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白细胞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通常比红细胞大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有细胞核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吞噬病菌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对人体有防御和保护作用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有致病菌的感染时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白细胞数会大于正常值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血小板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体积最小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形状不规则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无细胞核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有加速凝血和止血的作用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血小板数小于正常值时血流不止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大于正常值时易形成血栓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763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4212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典型例题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下图是显微镜下的人血涂片示意图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下列说法正确的是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图中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有细胞核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而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没有细胞核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图中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的主要功能是运输氧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图中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具有凝血和止血的功能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图中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能运载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还能运输营养物质和废物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KS7QXR73.eps" descr="id:2147495427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40568" y="1431591"/>
            <a:ext cx="3310864" cy="247267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9020532" y="69317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55507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题图中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白细胞有细胞核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成熟的红细胞和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血小板中没有细胞核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红细胞的主要功能是运输氧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是白细胞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能将进入人体内的病菌包围、吞噬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血浆能运载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还能运输营养物质和废物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65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4212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下图表示人体中血液的成分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下列叙述错误的是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的形态是两面凹的圆饼状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成熟的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中没有细胞核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具有细胞核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能变形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的功能是吞噬侵入体内的病菌和异物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三种细胞都体现了结构与功能相适应的特点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KS7QXR74.eps" descr="id:2147495441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84424" y="1355590"/>
            <a:ext cx="5023153" cy="2546265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7950269" y="703300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137714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红细胞的形态是两面凹的圆饼状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成熟的红细胞中没有细胞核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白细胞具有细胞核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能变形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可将侵入机体的病菌包围、吞噬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血小板的功能是止血和加速凝血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项错误。三种细胞都体现了结构与功能相适应的特点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8534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描述血液分层实验及血液的组成。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探究实践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描述血浆的成分及功能。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科学思维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比较三类血细胞的异同及其功能。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科学思维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描述人的血型及输血的注意事项。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生命观念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570217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粗黑简体"/>
                <a:cs typeface="Times New Roman" panose="02020603050405020304" pitchFamily="18" charset="0"/>
              </a:rPr>
              <a:t>基础知识梳理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一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血液的组成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血液就是由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包括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组成的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72161" y="273772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血浆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537375" y="273772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血细胞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304342" y="273772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红细胞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787676" y="273772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白细胞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872600" y="329211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血小板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8486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血浆的组成及功能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血浆成分中约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90%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其余是溶解在水中的各种物质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包括通过消化道吸收的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、细胞排出的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。此外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血浆中还含有调节生命活动的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、与凝血及抵御疾病相关的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血浆的主要作用是运载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维持人体生命活动所需的物质和体内产生的废物。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27839" y="145289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水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812485" y="200728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营养物质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478002" y="200728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代谢废物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286275" y="256240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激素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805567" y="256240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血浆蛋白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685725" y="312791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血细胞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564800" y="312359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运输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173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6995"/>
            <a:ext cx="377539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血细胞的组成及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功能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083078240"/>
              </p:ext>
            </p:extLst>
          </p:nvPr>
        </p:nvGraphicFramePr>
        <p:xfrm>
          <a:off x="381000" y="699464"/>
          <a:ext cx="11430000" cy="5107377"/>
        </p:xfrm>
        <a:graphic>
          <a:graphicData uri="http://schemas.openxmlformats.org/drawingml/2006/table">
            <a:tbl>
              <a:tblPr firstRow="1" firstCol="1" bandRow="1"/>
              <a:tblGrid>
                <a:gridCol w="1198418"/>
                <a:gridCol w="4516582"/>
                <a:gridCol w="3473003"/>
                <a:gridCol w="2241997"/>
              </a:tblGrid>
              <a:tr h="106494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类型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大小、形态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是否有血红蛋白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及</a:t>
                      </a:r>
                      <a:endParaRPr lang="en-US" altLang="zh-CN" sz="28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细胞核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功能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4437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红细胞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呈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　　　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状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具有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成熟的红细胞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细胞核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运输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2800" u="sng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lang="en-US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1667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白细胞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体积通常较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形状不规则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可变形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无血红蛋白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有细胞核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altLang="zh-CN" sz="2800" u="none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____________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endParaRPr lang="en-US" altLang="zh-CN" sz="2800" u="sng" dirty="0" smtClean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病菌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633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血小板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体积最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形状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en-US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无血红蛋白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无细胞核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altLang="zh-CN" sz="2800" u="sng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加速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凝血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5924926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血液不仅具有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还具有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作用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91067" y="2356899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两面凹的圆饼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249403" y="184407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血红蛋白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337012" y="235689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无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635121" y="235689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氧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656523" y="356573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大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9645106" y="361769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包围、吞噬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779594" y="496501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小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280494" y="496501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不规则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9863303" y="470340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止血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134591" y="598352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运输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6758140" y="598352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防御和保护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微思考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静脉输液结束后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用棉球按压针口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以防止持续出血。这一过程中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能够促进凝血的是血液中的什么物质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504196"/>
            <a:ext cx="252825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血小板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2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4465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二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输血与献血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.ABO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血型系统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包括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。如果输入异型血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有可能发生红细胞凝集和溶血反应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因此输血时要以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为原则。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献血能够拯救某些患者的生命。从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1998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年起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我国实行无偿献血制度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提倡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周岁的健康公民自愿献血。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微思考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所有人都适合无偿献血吗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13390" y="1168113"/>
            <a:ext cx="39549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A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型、</a:t>
            </a:r>
            <a:r>
              <a:rPr lang="en-US" altLang="zh-CN" dirty="0">
                <a:solidFill>
                  <a:srgbClr val="FF0000"/>
                </a:solidFill>
              </a:rPr>
              <a:t>B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型、</a:t>
            </a:r>
            <a:r>
              <a:rPr lang="en-US" altLang="zh-CN" dirty="0">
                <a:solidFill>
                  <a:srgbClr val="FF0000"/>
                </a:solidFill>
              </a:rPr>
              <a:t>AB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型和</a:t>
            </a:r>
            <a:r>
              <a:rPr lang="en-US" altLang="zh-CN" dirty="0">
                <a:solidFill>
                  <a:srgbClr val="FF0000"/>
                </a:solidFill>
              </a:rPr>
              <a:t>O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型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410711" y="173398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输同型血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75612" y="3416774"/>
            <a:ext cx="10967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18~55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4496816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只有健康的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符合献血标准的人才可以无偿献血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426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粗黑简体"/>
                <a:cs typeface="Times New Roman" panose="02020603050405020304" pitchFamily="18" charset="0"/>
              </a:rPr>
              <a:t>预习自测反馈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判断下列说法是否正确。正确的画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错误的画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“×”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人体的血液由血浆和红细胞组成。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红细胞中的血红蛋白是含钙的蛋白质。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白细胞数大于正常值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说明人体内可能有致病菌的感染。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血小板数小于正常值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出血时容易止血。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433792" y="2009536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150765" y="2560544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9792618" y="3107892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244283" y="3670928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657885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198</TotalTime>
  <Words>864</Words>
  <Application>Microsoft Office PowerPoint</Application>
  <PresentationFormat>宽屏</PresentationFormat>
  <Paragraphs>158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8" baseType="lpstr">
      <vt:lpstr>NEU-BZ-S92</vt:lpstr>
      <vt:lpstr>等线</vt:lpstr>
      <vt:lpstr>方正兰亭中粗黑简体</vt:lpstr>
      <vt:lpstr>方正兰亭中黑_GBK</vt:lpstr>
      <vt:lpstr>方正书宋_GBK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81</cp:revision>
  <dcterms:created xsi:type="dcterms:W3CDTF">2023-06-16T14:45:50Z</dcterms:created>
  <dcterms:modified xsi:type="dcterms:W3CDTF">2026-02-05T03:04:55Z</dcterms:modified>
</cp:coreProperties>
</file>