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24"/>
  </p:notesMasterIdLst>
  <p:sldIdLst>
    <p:sldId id="974" r:id="rId3"/>
    <p:sldId id="962" r:id="rId4"/>
    <p:sldId id="965" r:id="rId5"/>
    <p:sldId id="966" r:id="rId6"/>
    <p:sldId id="989" r:id="rId7"/>
    <p:sldId id="977" r:id="rId8"/>
    <p:sldId id="978" r:id="rId9"/>
    <p:sldId id="984" r:id="rId10"/>
    <p:sldId id="979" r:id="rId11"/>
    <p:sldId id="980" r:id="rId12"/>
    <p:sldId id="981" r:id="rId13"/>
    <p:sldId id="990" r:id="rId14"/>
    <p:sldId id="992" r:id="rId15"/>
    <p:sldId id="982" r:id="rId16"/>
    <p:sldId id="991" r:id="rId17"/>
    <p:sldId id="983" r:id="rId18"/>
    <p:sldId id="986" r:id="rId19"/>
    <p:sldId id="993" r:id="rId20"/>
    <p:sldId id="987" r:id="rId21"/>
    <p:sldId id="988" r:id="rId22"/>
    <p:sldId id="975" r:id="rId23"/>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8" orient="horz" pos="346" userDrawn="1">
          <p15:clr>
            <a:srgbClr val="A4A3A4"/>
          </p15:clr>
        </p15:guide>
        <p15:guide id="9" orient="horz" userDrawn="1">
          <p15:clr>
            <a:srgbClr val="A4A3A4"/>
          </p15:clr>
        </p15:guide>
        <p15:guide id="10" orient="horz" pos="73" userDrawn="1">
          <p15:clr>
            <a:srgbClr val="A4A3A4"/>
          </p15:clr>
        </p15:guide>
        <p15:guide id="11" orient="horz" pos="618" userDrawn="1">
          <p15:clr>
            <a:srgbClr val="A4A3A4"/>
          </p15:clr>
        </p15:guide>
        <p15:guide id="12" orient="horz" pos="754" userDrawn="1">
          <p15:clr>
            <a:srgbClr val="A4A3A4"/>
          </p15:clr>
        </p15:guide>
        <p15:guide id="13" orient="horz" pos="981" userDrawn="1">
          <p15:clr>
            <a:srgbClr val="A4A3A4"/>
          </p15:clr>
        </p15:guide>
        <p15:guide id="14" orient="horz" pos="1139" userDrawn="1">
          <p15:clr>
            <a:srgbClr val="A4A3A4"/>
          </p15:clr>
        </p15:guide>
        <p15:guide id="15" orient="horz" pos="210" userDrawn="1">
          <p15:clr>
            <a:srgbClr val="A4A3A4"/>
          </p15:clr>
        </p15:guide>
        <p15:guide id="16" orient="horz" pos="1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92" d="100"/>
          <a:sy n="92" d="100"/>
        </p:scale>
        <p:origin x="498" y="66"/>
      </p:cViewPr>
      <p:guideLst>
        <p:guide pos="211"/>
        <p:guide orient="horz" pos="527"/>
        <p:guide orient="horz" pos="28"/>
        <p:guide orient="horz" pos="346"/>
        <p:guide orient="horz"/>
        <p:guide orient="horz" pos="73"/>
        <p:guide orient="horz" pos="618"/>
        <p:guide orient="horz" pos="754"/>
        <p:guide orient="horz" pos="981"/>
        <p:guide orient="horz" pos="1139"/>
        <p:guide orient="horz" pos="210"/>
        <p:guide orient="horz" pos="11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21</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14618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68957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0552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8765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98666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audio" Target="../media/audio1.wav"/><Relationship Id="rId4" Type="http://schemas.openxmlformats.org/officeDocument/2006/relationships/slideLayout" Target="../slideLayouts/slideLayout8.xml"/><Relationship Id="rId9"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1.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单元整合</a:t>
            </a: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6279"/>
            <a:ext cx="11430000" cy="62540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戚继光领导的抗倭战争是一场反侵略的战争</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郑成功打败了侵占台湾的荷兰殖民者</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使台湾回到了祖国怀抱</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为了保卫祖国疆土</a:t>
            </a:r>
            <a:r>
              <a:rPr lang="en-US" altLang="zh-CN" dirty="0">
                <a:solidFill>
                  <a:srgbClr val="000000"/>
                </a:solidFill>
                <a:cs typeface="Times New Roman" panose="02020603050405020304" pitchFamily="18" charset="0"/>
              </a:rPr>
              <a:t>,1685</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cs typeface="Times New Roman" panose="02020603050405020304" pitchFamily="18" charset="0"/>
              </a:rPr>
              <a:t>1686</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康熙皇帝两次击败盘踞在雅克萨的</a:t>
            </a:r>
            <a:r>
              <a:rPr lang="zh-CN" altLang="zh-CN" dirty="0">
                <a:solidFill>
                  <a:srgbClr val="000000"/>
                </a:solidFill>
                <a:ea typeface="楷体" panose="02010609060101010101" pitchFamily="49" charset="-122"/>
                <a:cs typeface="Times New Roman" panose="02020603050405020304" pitchFamily="18" charset="0"/>
              </a:rPr>
              <a:t>俄军。之后</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中俄签订《尼布楚条约》</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从法律上明确了黑龙江和乌苏里江流域包括库页岛在内的广大地区都是中国的领土</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由此可知</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表格反映的主题是反抗外来侵略。</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dirty="0" smtClean="0">
                <a:solidFill>
                  <a:srgbClr val="000000"/>
                </a:solidFill>
                <a:cs typeface="Times New Roman" panose="02020603050405020304" pitchFamily="18" charset="0"/>
              </a:rPr>
              <a:t>C</a:t>
            </a:r>
          </a:p>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答题技巧　</a:t>
            </a:r>
            <a:r>
              <a:rPr lang="zh-CN" altLang="zh-CN" dirty="0">
                <a:solidFill>
                  <a:srgbClr val="000000"/>
                </a:solidFill>
                <a:ea typeface="仿宋" panose="02010609060101010101" pitchFamily="49" charset="-122"/>
                <a:cs typeface="Times New Roman" panose="02020603050405020304" pitchFamily="18" charset="0"/>
              </a:rPr>
              <a:t>主题类选择题主要是把时间、空间上较分散的历史事件</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加以提炼</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形成集中的、一般性的认识或观点。首先</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阅读题干</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明确文字材料或图片归类的主题标准。其次</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阅读文字材料</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抓住关键信息</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或逐一观察图片</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有文字说明的重点关注图片下的文字说明。最后</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结合所学知识对材料内容之间的关系进行归纳</a:t>
            </a:r>
            <a:r>
              <a:rPr lang="zh-CN" altLang="zh-CN" dirty="0" smtClean="0">
                <a:solidFill>
                  <a:srgbClr val="000000"/>
                </a:solidFill>
                <a:ea typeface="仿宋"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567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88" y="209727"/>
            <a:ext cx="11429826" cy="577776"/>
            <a:chOff x="381000" y="209677"/>
            <a:chExt cx="11430001" cy="577785"/>
          </a:xfrm>
        </p:grpSpPr>
        <p:grpSp>
          <p:nvGrpSpPr>
            <p:cNvPr id="3" name="组合 2"/>
            <p:cNvGrpSpPr/>
            <p:nvPr userDrawn="1"/>
          </p:nvGrpSpPr>
          <p:grpSpPr>
            <a:xfrm>
              <a:off x="381000" y="209677"/>
              <a:ext cx="771985" cy="577785"/>
              <a:chOff x="7201355" y="2798675"/>
              <a:chExt cx="771985" cy="577785"/>
            </a:xfrm>
          </p:grpSpPr>
          <p:sp>
            <p:nvSpPr>
              <p:cNvPr id="5" name="平行四边形 4"/>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 name="平行四边形 5"/>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平行四边形 6"/>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平行四边形 7"/>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4" name="矩形 3"/>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9" name="组合 8"/>
          <p:cNvGrpSpPr/>
          <p:nvPr/>
        </p:nvGrpSpPr>
        <p:grpSpPr>
          <a:xfrm>
            <a:off x="3623017" y="103438"/>
            <a:ext cx="5746314" cy="669877"/>
            <a:chOff x="3606630" y="897473"/>
            <a:chExt cx="4749093" cy="669887"/>
          </a:xfrm>
        </p:grpSpPr>
        <p:pic>
          <p:nvPicPr>
            <p:cNvPr id="10" name="图片 9" descr="阴影"/>
            <p:cNvPicPr>
              <a:picLocks noChangeAspect="1"/>
            </p:cNvPicPr>
            <p:nvPr/>
          </p:nvPicPr>
          <p:blipFill>
            <a:blip r:embed="rId2"/>
            <a:stretch>
              <a:fillRect/>
            </a:stretch>
          </p:blipFill>
          <p:spPr>
            <a:xfrm>
              <a:off x="3606630" y="897473"/>
              <a:ext cx="4749093" cy="669887"/>
            </a:xfrm>
            <a:prstGeom prst="rect">
              <a:avLst/>
            </a:prstGeom>
          </p:spPr>
        </p:pic>
        <p:sp>
          <p:nvSpPr>
            <p:cNvPr id="11" name="文本框 10"/>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考题</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靶向特训</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12" name="矩形 11"/>
          <p:cNvSpPr>
            <a:spLocks noChangeAspect="1"/>
          </p:cNvSpPr>
          <p:nvPr/>
        </p:nvSpPr>
        <p:spPr>
          <a:xfrm>
            <a:off x="381000" y="854793"/>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smtClean="0">
                <a:solidFill>
                  <a:srgbClr val="000000"/>
                </a:solidFill>
                <a:cs typeface="Times New Roman" panose="02020603050405020304" pitchFamily="18" charset="0"/>
              </a:rPr>
              <a:t>.</a:t>
            </a:r>
            <a:r>
              <a:rPr lang="zh-CN" altLang="zh-CN" dirty="0" smtClean="0">
                <a:solidFill>
                  <a:srgbClr val="000000"/>
                </a:solidFill>
                <a:cs typeface="Times New Roman" panose="02020603050405020304" pitchFamily="18" charset="0"/>
              </a:rPr>
              <a:t>思维</a:t>
            </a:r>
            <a:r>
              <a:rPr lang="zh-CN" altLang="zh-CN" dirty="0">
                <a:solidFill>
                  <a:srgbClr val="000000"/>
                </a:solidFill>
                <a:cs typeface="Times New Roman" panose="02020603050405020304" pitchFamily="18" charset="0"/>
              </a:rPr>
              <a:t>导图可以系统地展示知识、整合信息。下面是小明绘制的思维导图</a:t>
            </a:r>
            <a:r>
              <a:rPr lang="en-US" altLang="zh-CN" dirty="0" smtClean="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处应是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smtClean="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endParaRPr lang="en-US" altLang="zh-CN" dirty="0">
              <a:solidFill>
                <a:srgbClr val="00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smtClean="0">
                <a:solidFill>
                  <a:srgbClr val="000000"/>
                </a:solidFill>
                <a:cs typeface="Times New Roman" panose="02020603050405020304" pitchFamily="18" charset="0"/>
              </a:rPr>
              <a:t>A</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宋太祖加强</a:t>
            </a:r>
            <a:r>
              <a:rPr lang="zh-CN" altLang="zh-CN" dirty="0" smtClean="0">
                <a:solidFill>
                  <a:srgbClr val="000000"/>
                </a:solidFill>
                <a:cs typeface="Times New Roman" panose="02020603050405020304" pitchFamily="18" charset="0"/>
              </a:rPr>
              <a:t>中央集权</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元朝巩固统一的措施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朱元璋强化专制</a:t>
            </a:r>
            <a:r>
              <a:rPr lang="zh-CN" altLang="zh-CN" dirty="0" smtClean="0">
                <a:solidFill>
                  <a:srgbClr val="000000"/>
                </a:solidFill>
                <a:cs typeface="Times New Roman" panose="02020603050405020304" pitchFamily="18" charset="0"/>
              </a:rPr>
              <a:t>皇权</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清朝君主专制的强化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XL7QXR21.eps" descr="id:2147497519;FounderCES"/>
          <p:cNvPicPr>
            <a:picLocks noChangeAspect="1"/>
          </p:cNvPicPr>
          <p:nvPr/>
        </p:nvPicPr>
        <p:blipFill>
          <a:blip r:embed="rId3">
            <a:clrChange>
              <a:clrFrom>
                <a:srgbClr val="FFFFFF"/>
              </a:clrFrom>
              <a:clrTo>
                <a:srgbClr val="FFFFFF">
                  <a:alpha val="0"/>
                </a:srgbClr>
              </a:clrTo>
            </a:clrChange>
          </a:blip>
          <a:stretch>
            <a:fillRect/>
          </a:stretch>
        </p:blipFill>
        <p:spPr>
          <a:xfrm>
            <a:off x="2382027" y="2055798"/>
            <a:ext cx="7427946" cy="2522419"/>
          </a:xfrm>
          <a:prstGeom prst="rect">
            <a:avLst/>
          </a:prstGeom>
        </p:spPr>
      </p:pic>
      <p:sp>
        <p:nvSpPr>
          <p:cNvPr id="14" name="矩形 13"/>
          <p:cNvSpPr>
            <a:spLocks noChangeAspect="1"/>
          </p:cNvSpPr>
          <p:nvPr/>
        </p:nvSpPr>
        <p:spPr>
          <a:xfrm>
            <a:off x="2723641" y="1427635"/>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Tree>
    <p:extLst>
      <p:ext uri="{BB962C8B-B14F-4D97-AF65-F5344CB8AC3E}">
        <p14:creationId xmlns:p14="http://schemas.microsoft.com/office/powerpoint/2010/main" val="558100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91466"/>
            <a:ext cx="11430000" cy="337380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明太祖朱元璋认为</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元朝的灭亡是由于地方分权和朝臣的权力过大。为了巩固统治</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他在积极恢复和发展社会经济的同时</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在政治上采取一系列措施</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从中央到地方全面改革官制</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以强化皇权。在地方</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朱元璋将原来行中书省的权力一分为三</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设立三司</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互不统属。在中央</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朱元璋废除丞相</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提升六部的职权。为监视官民</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朱元璋设立了锦衣卫。由此可知</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材料反映的是朱元璋强化专制皇权。</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18341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9304"/>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胡寄窗在《中国经济思想史》中说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秦以后中国的文化曾遭受到三次厄运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一次是秦始皇的焚书</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又一次是明初的科举制度。</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明初的科举制度</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使中国文化遭受</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厄运</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的主要原因是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采取崇文抑武</a:t>
            </a:r>
            <a:r>
              <a:rPr lang="zh-CN" altLang="zh-CN" dirty="0" smtClean="0">
                <a:solidFill>
                  <a:srgbClr val="000000"/>
                </a:solidFill>
                <a:cs typeface="Times New Roman" panose="02020603050405020304" pitchFamily="18" charset="0"/>
              </a:rPr>
              <a:t>政策</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文字狱的推行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实行尊孔</a:t>
            </a:r>
            <a:r>
              <a:rPr lang="zh-CN" altLang="zh-CN" dirty="0" smtClean="0">
                <a:solidFill>
                  <a:srgbClr val="000000"/>
                </a:solidFill>
                <a:cs typeface="Times New Roman" panose="02020603050405020304" pitchFamily="18" charset="0"/>
              </a:rPr>
              <a:t>复古</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采取八股取士</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7607368" y="1330653"/>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
        <p:nvSpPr>
          <p:cNvPr id="4" name="矩形 3"/>
          <p:cNvSpPr>
            <a:spLocks noChangeAspect="1"/>
          </p:cNvSpPr>
          <p:nvPr/>
        </p:nvSpPr>
        <p:spPr>
          <a:xfrm>
            <a:off x="381000" y="3092404"/>
            <a:ext cx="11430000" cy="283282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为了</a:t>
            </a:r>
            <a:r>
              <a:rPr lang="zh-CN" altLang="zh-CN" dirty="0">
                <a:solidFill>
                  <a:srgbClr val="000000"/>
                </a:solidFill>
                <a:ea typeface="楷体" panose="02010609060101010101" pitchFamily="49" charset="-122"/>
                <a:cs typeface="Times New Roman" panose="02020603050405020304" pitchFamily="18" charset="0"/>
              </a:rPr>
              <a:t>选拔能听命于皇帝的官吏</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明朝政府规定科举考试只许在</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四书</a:t>
            </a:r>
            <a:r>
              <a:rPr lang="en-US" altLang="zh-CN" dirty="0" smtClean="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五经</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范围内命题</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考生不准发挥自己的见解</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答卷的文体必须是</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八股文</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。许多读书人为了中试</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只顾埋头攻读经书</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不讲究实际学问</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考中做官后</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大都成为皇帝的忠实奴仆。八股文脱离实际</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应试的人缺乏真才实学</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八股取士禁锢人们的思想</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录取者成为皇帝旨意的顺从者</a:t>
            </a:r>
            <a:r>
              <a:rPr lang="en-US" altLang="zh-CN" dirty="0">
                <a:solidFill>
                  <a:srgbClr val="000000"/>
                </a:solidFill>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项符合题意。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2826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9016"/>
            <a:ext cx="11430000" cy="6524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smtClean="0">
                <a:solidFill>
                  <a:srgbClr val="000000"/>
                </a:solidFill>
                <a:cs typeface="Times New Roman" panose="02020603050405020304" pitchFamily="18" charset="0"/>
              </a:rPr>
              <a:t>.</a:t>
            </a:r>
            <a:r>
              <a:rPr lang="zh-CN" altLang="zh-CN" dirty="0" smtClean="0">
                <a:solidFill>
                  <a:srgbClr val="000000"/>
                </a:solidFill>
                <a:cs typeface="Times New Roman" panose="02020603050405020304" pitchFamily="18" charset="0"/>
              </a:rPr>
              <a:t>某</a:t>
            </a:r>
            <a:r>
              <a:rPr lang="zh-CN" altLang="zh-CN" dirty="0">
                <a:solidFill>
                  <a:srgbClr val="000000"/>
                </a:solidFill>
                <a:cs typeface="Times New Roman" panose="02020603050405020304" pitchFamily="18" charset="0"/>
              </a:rPr>
              <a:t>同学在学习历史时搜集了以下三则材料</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它们反映的共同主题是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1000" y="4671841"/>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元朝的政治</a:t>
            </a:r>
            <a:r>
              <a:rPr lang="zh-CN" altLang="zh-CN" dirty="0" smtClean="0">
                <a:solidFill>
                  <a:srgbClr val="000000"/>
                </a:solidFill>
                <a:cs typeface="Times New Roman" panose="02020603050405020304" pitchFamily="18" charset="0"/>
              </a:rPr>
              <a:t>统治</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明朝的对外关系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元朝的科技</a:t>
            </a:r>
            <a:r>
              <a:rPr lang="zh-CN" altLang="zh-CN" dirty="0" smtClean="0">
                <a:solidFill>
                  <a:srgbClr val="000000"/>
                </a:solidFill>
                <a:cs typeface="Times New Roman" panose="02020603050405020304" pitchFamily="18" charset="0"/>
              </a:rPr>
              <a:t>文化</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明朝的中外交通</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1067541" y="215420"/>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B</a:t>
            </a:r>
            <a:endParaRPr lang="zh-CN" altLang="en-US" sz="2800" dirty="0"/>
          </a:p>
        </p:txBody>
      </p:sp>
      <p:pic>
        <p:nvPicPr>
          <p:cNvPr id="5" name="图片 4"/>
          <p:cNvPicPr>
            <a:picLocks noChangeAspect="1"/>
          </p:cNvPicPr>
          <p:nvPr/>
        </p:nvPicPr>
        <p:blipFill>
          <a:blip r:embed="rId2">
            <a:clrChange>
              <a:clrFrom>
                <a:srgbClr val="FFFFFF"/>
              </a:clrFrom>
              <a:clrTo>
                <a:srgbClr val="FFFFFF">
                  <a:alpha val="0"/>
                </a:srgbClr>
              </a:clrTo>
            </a:clrChange>
          </a:blip>
          <a:stretch>
            <a:fillRect/>
          </a:stretch>
        </p:blipFill>
        <p:spPr>
          <a:xfrm>
            <a:off x="1229432" y="919741"/>
            <a:ext cx="5442063" cy="3550921"/>
          </a:xfrm>
          <a:prstGeom prst="rect">
            <a:avLst/>
          </a:prstGeom>
        </p:spPr>
      </p:pic>
      <p:pic>
        <p:nvPicPr>
          <p:cNvPr id="6" name="图片 5"/>
          <p:cNvPicPr>
            <a:picLocks noChangeAspect="1"/>
          </p:cNvPicPr>
          <p:nvPr/>
        </p:nvPicPr>
        <p:blipFill>
          <a:blip r:embed="rId3">
            <a:clrChange>
              <a:clrFrom>
                <a:srgbClr val="FFFFFF"/>
              </a:clrFrom>
              <a:clrTo>
                <a:srgbClr val="FFFFFF">
                  <a:alpha val="0"/>
                </a:srgbClr>
              </a:clrTo>
            </a:clrChange>
          </a:blip>
          <a:stretch>
            <a:fillRect/>
          </a:stretch>
        </p:blipFill>
        <p:spPr>
          <a:xfrm>
            <a:off x="7373648" y="919741"/>
            <a:ext cx="2762712" cy="3550921"/>
          </a:xfrm>
          <a:prstGeom prst="rect">
            <a:avLst/>
          </a:prstGeom>
        </p:spPr>
      </p:pic>
    </p:spTree>
    <p:extLst>
      <p:ext uri="{BB962C8B-B14F-4D97-AF65-F5344CB8AC3E}">
        <p14:creationId xmlns:p14="http://schemas.microsoft.com/office/powerpoint/2010/main" val="122336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817189"/>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前两幅图片反映的是明朝郑和下西洋</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第三幅图片反映的是明朝戚继光抗倭</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由此可知</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三则材料图片反映的共同主题是明朝的对外关系。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91379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559666"/>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4</a:t>
            </a:r>
            <a:r>
              <a:rPr lang="en-US" altLang="zh-CN" dirty="0" smtClean="0">
                <a:solidFill>
                  <a:srgbClr val="000000"/>
                </a:solidFill>
                <a:cs typeface="Times New Roman" panose="02020603050405020304" pitchFamily="18" charset="0"/>
              </a:rPr>
              <a:t>.</a:t>
            </a:r>
            <a:r>
              <a:rPr lang="zh-CN" altLang="zh-CN" dirty="0" smtClean="0">
                <a:solidFill>
                  <a:srgbClr val="000000"/>
                </a:solidFill>
                <a:cs typeface="Times New Roman" panose="02020603050405020304" pitchFamily="18" charset="0"/>
              </a:rPr>
              <a:t>元</a:t>
            </a:r>
            <a:r>
              <a:rPr lang="zh-CN" altLang="zh-CN" dirty="0">
                <a:solidFill>
                  <a:srgbClr val="000000"/>
                </a:solidFill>
                <a:cs typeface="Times New Roman" panose="02020603050405020304" pitchFamily="18" charset="0"/>
              </a:rPr>
              <a:t>明清时期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统一多民族国家得到进一步的巩固和发展。下图展示的是这一时期中央政府对西藏地区加强管辖的历史脉络。其中</a:t>
            </a:r>
            <a:r>
              <a:rPr lang="zh-CN" altLang="zh-CN" dirty="0">
                <a:solidFill>
                  <a:srgbClr val="000000"/>
                </a:solidFill>
                <a:latin typeface="NEU-BZ-S92"/>
                <a:cs typeface="宋体" panose="02010600030101010101" pitchFamily="2" charset="-122"/>
              </a:rPr>
              <a:t>①</a:t>
            </a:r>
            <a:r>
              <a:rPr lang="zh-CN" altLang="zh-CN" dirty="0">
                <a:solidFill>
                  <a:srgbClr val="000000"/>
                </a:solidFill>
                <a:cs typeface="Times New Roman" panose="02020603050405020304" pitchFamily="18" charset="0"/>
              </a:rPr>
              <a:t>处应是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驻</a:t>
            </a:r>
            <a:r>
              <a:rPr lang="zh-CN" altLang="zh-CN" dirty="0" smtClean="0">
                <a:solidFill>
                  <a:srgbClr val="000000"/>
                </a:solidFill>
                <a:cs typeface="Times New Roman" panose="02020603050405020304" pitchFamily="18" charset="0"/>
              </a:rPr>
              <a:t>藏大臣</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伊犁将军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北庭都护府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澎湖巡检司</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XL7QXR25.eps" descr="id:2147497547;FounderCES"/>
          <p:cNvPicPr/>
          <p:nvPr/>
        </p:nvPicPr>
        <p:blipFill>
          <a:blip r:embed="rId2">
            <a:clrChange>
              <a:clrFrom>
                <a:srgbClr val="FFFFFF"/>
              </a:clrFrom>
              <a:clrTo>
                <a:srgbClr val="FFFFFF">
                  <a:alpha val="0"/>
                </a:srgbClr>
              </a:clrTo>
            </a:clrChange>
          </a:blip>
          <a:stretch>
            <a:fillRect/>
          </a:stretch>
        </p:blipFill>
        <p:spPr>
          <a:xfrm>
            <a:off x="3227140" y="2036765"/>
            <a:ext cx="8015997" cy="1377633"/>
          </a:xfrm>
          <a:prstGeom prst="rect">
            <a:avLst/>
          </a:prstGeom>
        </p:spPr>
      </p:pic>
      <p:sp>
        <p:nvSpPr>
          <p:cNvPr id="6" name="矩形 5"/>
          <p:cNvSpPr>
            <a:spLocks noChangeAspect="1"/>
          </p:cNvSpPr>
          <p:nvPr/>
        </p:nvSpPr>
        <p:spPr>
          <a:xfrm>
            <a:off x="11058557" y="1127290"/>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A</a:t>
            </a:r>
            <a:endParaRPr lang="zh-CN" altLang="en-US" sz="2800" dirty="0"/>
          </a:p>
        </p:txBody>
      </p:sp>
      <p:sp>
        <p:nvSpPr>
          <p:cNvPr id="2" name="矩形 1"/>
          <p:cNvSpPr>
            <a:spLocks noChangeAspect="1"/>
          </p:cNvSpPr>
          <p:nvPr/>
        </p:nvSpPr>
        <p:spPr>
          <a:xfrm>
            <a:off x="381000" y="3992137"/>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材料反映的是中央政府对西藏地区的管理</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清雍正时期设驻藏办事大臣</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监督西藏地方政务。</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65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381000" y="847004"/>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5</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康熙帝统治以来</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政府投入大量人力、物力整治黄河</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疏通河道</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保障漕运。雍正时期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为防止农田受侵害</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加大对江浙海塘的修筑力度。乾隆时期</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将玉米、甘薯等高产农作物大范围推广</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粮食产量大幅提高。这些举措</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开创了</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开元盛世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局面</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突破了商业贸易的时空限制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推动了经济重心的南移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促进了农业生产的稳步发展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11140278" y="1980543"/>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Tree>
    <p:extLst>
      <p:ext uri="{BB962C8B-B14F-4D97-AF65-F5344CB8AC3E}">
        <p14:creationId xmlns:p14="http://schemas.microsoft.com/office/powerpoint/2010/main" val="194058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56097"/>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治理</a:t>
            </a:r>
            <a:r>
              <a:rPr lang="zh-CN" altLang="zh-CN" dirty="0">
                <a:solidFill>
                  <a:srgbClr val="000000"/>
                </a:solidFill>
                <a:ea typeface="楷体" panose="02010609060101010101" pitchFamily="49" charset="-122"/>
                <a:cs typeface="Times New Roman" panose="02020603050405020304" pitchFamily="18" charset="0"/>
              </a:rPr>
              <a:t>黄河、疏通河道有利于农业灌溉和运输</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修筑海塘有利于保护农田</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推广高产农作物增加了粮食产量</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这些举措从水利、防灾、作物增产等方面</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促进农业生产稳步发展</a:t>
            </a:r>
            <a:r>
              <a:rPr lang="en-US" altLang="zh-CN" dirty="0">
                <a:solidFill>
                  <a:srgbClr val="000000"/>
                </a:solidFill>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开元盛世</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是唐玄宗统治时期的盛世</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与清朝康熙、雍正、乾隆时期无关</a:t>
            </a:r>
            <a:r>
              <a:rPr lang="en-US" altLang="zh-CN" dirty="0">
                <a:solidFill>
                  <a:srgbClr val="000000"/>
                </a:solidFill>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项错误</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材料举措围绕治理黄河、修筑海塘、推广高产农作物</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属于农业生产范畴</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未涉及商业贸易的时空限制</a:t>
            </a:r>
            <a:r>
              <a:rPr lang="en-US" altLang="zh-CN" dirty="0">
                <a:solidFill>
                  <a:srgbClr val="000000"/>
                </a:solidFill>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项错误</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经济重心南移在南宋时期已完成</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清朝这些举措不是推动经济重心南移</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而是巩固农业生产</a:t>
            </a:r>
            <a:r>
              <a:rPr lang="en-US" altLang="zh-CN" dirty="0">
                <a:solidFill>
                  <a:srgbClr val="000000"/>
                </a:solidFill>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项错误。</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31234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59666"/>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smtClean="0">
                <a:solidFill>
                  <a:srgbClr val="000000"/>
                </a:solidFill>
                <a:cs typeface="Times New Roman" panose="02020603050405020304" pitchFamily="18" charset="0"/>
              </a:rPr>
              <a:t>6</a:t>
            </a:r>
            <a:r>
              <a:rPr lang="en-US" altLang="zh-CN" dirty="0" smtClean="0">
                <a:solidFill>
                  <a:srgbClr val="000000"/>
                </a:solidFill>
                <a:cs typeface="Times New Roman" panose="02020603050405020304" pitchFamily="18" charset="0"/>
              </a:rPr>
              <a:t>.1816</a:t>
            </a:r>
            <a:r>
              <a:rPr lang="zh-CN" altLang="zh-CN" dirty="0">
                <a:solidFill>
                  <a:srgbClr val="000000"/>
                </a:solidFill>
                <a:cs typeface="Times New Roman" panose="02020603050405020304" pitchFamily="18" charset="0"/>
              </a:rPr>
              <a:t>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英国派使团访华</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因使臣不愿叩头行礼</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嘉庆皇帝拒绝接见并令其即日回国。这说明清朝统治者</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实行文化专制政策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维护国家领土完整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推行开明民族政策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固守天朝上国观念</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362933" y="1131664"/>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
        <p:nvSpPr>
          <p:cNvPr id="4" name="矩形 3"/>
          <p:cNvSpPr>
            <a:spLocks noChangeAspect="1"/>
          </p:cNvSpPr>
          <p:nvPr/>
        </p:nvSpPr>
        <p:spPr>
          <a:xfrm>
            <a:off x="381000" y="3952646"/>
            <a:ext cx="11430000" cy="113319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因使臣不愿叩头行礼</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嘉庆皇帝拒绝接见并令其即日回国</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可知清朝统治者固守天朝上国观念。</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910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58747" y="124126"/>
            <a:ext cx="2730231" cy="1107994"/>
          </a:xfrm>
          <a:prstGeom prst="rect">
            <a:avLst/>
          </a:prstGeom>
          <a:noFill/>
        </p:spPr>
        <p:txBody>
          <a:bodyPr wrap="none" lIns="91438" tIns="45719" rIns="91438" bIns="45719">
            <a:spAutoFit/>
            <a:scene3d>
              <a:camera prst="obliqueTopLeft"/>
              <a:lightRig rig="threePt" dir="t"/>
            </a:scene3d>
          </a:bodyPr>
          <a:lstStyle/>
          <a:p>
            <a:pPr algn="ctr"/>
            <a:r>
              <a:rPr lang="zh-CN" altLang="en-US" sz="6600" b="1" dirty="0">
                <a:ln w="22225">
                  <a:solidFill>
                    <a:schemeClr val="accent2"/>
                  </a:solidFill>
                  <a:prstDash val="solid"/>
                </a:ln>
                <a:solidFill>
                  <a:srgbClr val="FFFF00"/>
                </a:solidFill>
                <a:effectLst>
                  <a:outerShdw blurRad="60007" dist="310007" dir="7680000" sy="30000" kx="1300200" algn="ctr" rotWithShape="0">
                    <a:prstClr val="black">
                      <a:alpha val="32000"/>
                    </a:prstClr>
                  </a:outerShdw>
                </a:effectLst>
              </a:rPr>
              <a:t>目    录</a:t>
            </a:r>
          </a:p>
        </p:txBody>
      </p:sp>
      <p:sp>
        <p:nvSpPr>
          <p:cNvPr id="25" name="圆角矩形 24">
            <a:hlinkClick r:id="rId2" action="ppaction://hlinksldjump"/>
          </p:cNvPr>
          <p:cNvSpPr/>
          <p:nvPr/>
        </p:nvSpPr>
        <p:spPr>
          <a:xfrm>
            <a:off x="3826363" y="1495097"/>
            <a:ext cx="3994996" cy="761988"/>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latin typeface="华文隶书" panose="02010800040101010101" pitchFamily="2" charset="-122"/>
                <a:ea typeface="华文隶书" panose="02010800040101010101" pitchFamily="2" charset="-122"/>
              </a:rPr>
              <a:t>知识</a:t>
            </a:r>
            <a:r>
              <a:rPr lang="en-US" altLang="zh-CN" sz="3600" dirty="0" smtClean="0">
                <a:latin typeface="华文隶书" panose="02010800040101010101" pitchFamily="2" charset="-122"/>
                <a:ea typeface="华文隶书" panose="02010800040101010101" pitchFamily="2" charset="-122"/>
              </a:rPr>
              <a:t>•</a:t>
            </a:r>
            <a:r>
              <a:rPr lang="zh-CN" altLang="en-US" sz="3600" dirty="0" smtClean="0">
                <a:latin typeface="华文隶书" panose="02010800040101010101" pitchFamily="2" charset="-122"/>
                <a:ea typeface="华文隶书" panose="02010800040101010101" pitchFamily="2" charset="-122"/>
              </a:rPr>
              <a:t>网络建构</a:t>
            </a:r>
            <a:endParaRPr lang="zh-CN" altLang="en-US" sz="3600" dirty="0">
              <a:latin typeface="华文隶书" panose="02010800040101010101" pitchFamily="2" charset="-122"/>
              <a:ea typeface="华文隶书" panose="02010800040101010101" pitchFamily="2" charset="-122"/>
            </a:endParaRPr>
          </a:p>
        </p:txBody>
      </p:sp>
      <p:sp>
        <p:nvSpPr>
          <p:cNvPr id="27" name="圆角矩形 26">
            <a:hlinkClick r:id="rId3" action="ppaction://hlinksldjump"/>
          </p:cNvPr>
          <p:cNvSpPr/>
          <p:nvPr/>
        </p:nvSpPr>
        <p:spPr>
          <a:xfrm>
            <a:off x="3826363" y="2608625"/>
            <a:ext cx="3994996" cy="761988"/>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latin typeface="华文隶书" panose="02010800040101010101" pitchFamily="2" charset="-122"/>
                <a:ea typeface="华文隶书" panose="02010800040101010101" pitchFamily="2" charset="-122"/>
              </a:rPr>
              <a:t>专题</a:t>
            </a:r>
            <a:r>
              <a:rPr lang="en-US" altLang="zh-CN" sz="3600" dirty="0" smtClean="0">
                <a:latin typeface="华文隶书" panose="02010800040101010101" pitchFamily="2" charset="-122"/>
                <a:ea typeface="华文隶书" panose="02010800040101010101" pitchFamily="2" charset="-122"/>
              </a:rPr>
              <a:t>•</a:t>
            </a:r>
            <a:r>
              <a:rPr lang="zh-CN" altLang="en-US" sz="3600" dirty="0" smtClean="0">
                <a:latin typeface="华文隶书" panose="02010800040101010101" pitchFamily="2" charset="-122"/>
                <a:ea typeface="华文隶书" panose="02010800040101010101" pitchFamily="2" charset="-122"/>
              </a:rPr>
              <a:t>核心突破</a:t>
            </a:r>
            <a:endParaRPr lang="zh-CN" altLang="en-US" sz="3600" dirty="0">
              <a:latin typeface="华文隶书" panose="02010800040101010101" pitchFamily="2" charset="-122"/>
              <a:ea typeface="华文隶书" panose="02010800040101010101" pitchFamily="2" charset="-122"/>
            </a:endParaRPr>
          </a:p>
        </p:txBody>
      </p:sp>
      <p:sp>
        <p:nvSpPr>
          <p:cNvPr id="5" name="圆角矩形 4">
            <a:hlinkClick r:id="rId4" action="ppaction://hlinksldjump"/>
          </p:cNvPr>
          <p:cNvSpPr/>
          <p:nvPr/>
        </p:nvSpPr>
        <p:spPr>
          <a:xfrm>
            <a:off x="3826363" y="3722153"/>
            <a:ext cx="3994996" cy="761988"/>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latin typeface="华文隶书" panose="02010800040101010101" pitchFamily="2" charset="-122"/>
                <a:ea typeface="华文隶书" panose="02010800040101010101" pitchFamily="2" charset="-122"/>
              </a:rPr>
              <a:t>解题</a:t>
            </a:r>
            <a:r>
              <a:rPr lang="en-US" altLang="zh-CN" sz="3600" dirty="0">
                <a:latin typeface="华文隶书" panose="02010800040101010101" pitchFamily="2" charset="-122"/>
                <a:ea typeface="华文隶书" panose="02010800040101010101" pitchFamily="2" charset="-122"/>
              </a:rPr>
              <a:t>•</a:t>
            </a:r>
            <a:r>
              <a:rPr lang="zh-CN" altLang="en-US" sz="3600" dirty="0">
                <a:latin typeface="华文隶书" panose="02010800040101010101" pitchFamily="2" charset="-122"/>
                <a:ea typeface="华文隶书" panose="02010800040101010101" pitchFamily="2" charset="-122"/>
              </a:rPr>
              <a:t>方法归纳</a:t>
            </a:r>
          </a:p>
        </p:txBody>
      </p:sp>
      <p:sp>
        <p:nvSpPr>
          <p:cNvPr id="6" name="圆角矩形 5">
            <a:hlinkClick r:id="rId5" action="ppaction://hlinksldjump"/>
          </p:cNvPr>
          <p:cNvSpPr/>
          <p:nvPr/>
        </p:nvSpPr>
        <p:spPr>
          <a:xfrm>
            <a:off x="3826363" y="4835681"/>
            <a:ext cx="3994996" cy="761988"/>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latin typeface="华文隶书" panose="02010800040101010101" pitchFamily="2" charset="-122"/>
                <a:ea typeface="华文隶书" panose="02010800040101010101" pitchFamily="2" charset="-122"/>
              </a:rPr>
              <a:t>考题</a:t>
            </a:r>
            <a:r>
              <a:rPr lang="en-US" altLang="zh-CN" sz="3600" dirty="0" smtClean="0">
                <a:latin typeface="华文隶书" panose="02010800040101010101" pitchFamily="2" charset="-122"/>
                <a:ea typeface="华文隶书" panose="02010800040101010101" pitchFamily="2" charset="-122"/>
              </a:rPr>
              <a:t>•</a:t>
            </a:r>
            <a:r>
              <a:rPr lang="zh-CN" altLang="en-US" sz="3600" dirty="0" smtClean="0">
                <a:latin typeface="华文隶书" panose="02010800040101010101" pitchFamily="2" charset="-122"/>
                <a:ea typeface="华文隶书" panose="02010800040101010101" pitchFamily="2" charset="-122"/>
              </a:rPr>
              <a:t>靶向特训</a:t>
            </a:r>
            <a:endParaRPr lang="zh-CN" altLang="en-US" sz="3600" dirty="0">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219235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1455"/>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smtClean="0">
                <a:solidFill>
                  <a:srgbClr val="000000"/>
                </a:solidFill>
                <a:cs typeface="Times New Roman" panose="02020603050405020304" pitchFamily="18" charset="0"/>
              </a:rPr>
              <a:t>7</a:t>
            </a:r>
            <a:r>
              <a:rPr lang="en-US" altLang="zh-CN" dirty="0" smtClean="0">
                <a:solidFill>
                  <a:srgbClr val="000000"/>
                </a:solidFill>
                <a:cs typeface="Times New Roman" panose="02020603050405020304" pitchFamily="18" charset="0"/>
              </a:rPr>
              <a:t>.1974</a:t>
            </a:r>
            <a:r>
              <a:rPr lang="zh-CN" altLang="zh-CN" dirty="0">
                <a:solidFill>
                  <a:srgbClr val="000000"/>
                </a:solidFill>
                <a:cs typeface="Times New Roman" panose="02020603050405020304" pitchFamily="18" charset="0"/>
              </a:rPr>
              <a:t>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中国政府赠送给联合国一件大型艺术挂毯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《长城》。在漫长的历史进程中</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长城遏制和化解了无数次冲突和战争</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其文化意蕴具有重要的外交价值。这使得</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长城外交</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成为中国外交的新</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王牌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。其</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文化意蕴</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指的是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smtClean="0">
                <a:solidFill>
                  <a:srgbClr val="000000"/>
                </a:solidFill>
                <a:cs typeface="Times New Roman" panose="02020603050405020304" pitchFamily="18" charset="0"/>
              </a:rPr>
              <a:t>无为而治</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民主自由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以和为</a:t>
            </a:r>
            <a:r>
              <a:rPr lang="zh-CN" altLang="zh-CN" dirty="0" smtClean="0">
                <a:solidFill>
                  <a:srgbClr val="000000"/>
                </a:solidFill>
                <a:cs typeface="Times New Roman" panose="02020603050405020304" pitchFamily="18" charset="0"/>
              </a:rPr>
              <a:t>贵</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重义轻利</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318396" y="2034753"/>
            <a:ext cx="423514"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C</a:t>
            </a:r>
            <a:endParaRPr lang="zh-CN" altLang="en-US" sz="2800" dirty="0"/>
          </a:p>
        </p:txBody>
      </p:sp>
      <p:sp>
        <p:nvSpPr>
          <p:cNvPr id="4" name="矩形 3"/>
          <p:cNvSpPr>
            <a:spLocks noChangeAspect="1"/>
          </p:cNvSpPr>
          <p:nvPr/>
        </p:nvSpPr>
        <p:spPr>
          <a:xfrm>
            <a:off x="381000" y="3742702"/>
            <a:ext cx="11430000" cy="169334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根据材料并结合所学知识</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可知在漫长的历史进程中</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长城遏制和化解了无数次冲突和战争</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中国政府赠送给联合国的艺术挂毯《长城》体现了中国以和为贵的文化底蕴。</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7162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5" name="组合 14"/>
          <p:cNvGrpSpPr/>
          <p:nvPr/>
        </p:nvGrpSpPr>
        <p:grpSpPr>
          <a:xfrm>
            <a:off x="3623017" y="103438"/>
            <a:ext cx="5746314" cy="66987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知识</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网络建构</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pic>
        <p:nvPicPr>
          <p:cNvPr id="18" name="25LKRG12.eps" descr="id:2147497559;FounderCES"/>
          <p:cNvPicPr>
            <a:picLocks noChangeAspect="1"/>
          </p:cNvPicPr>
          <p:nvPr/>
        </p:nvPicPr>
        <p:blipFill>
          <a:blip r:embed="rId3">
            <a:clrChange>
              <a:clrFrom>
                <a:srgbClr val="FFFFFF"/>
              </a:clrFrom>
              <a:clrTo>
                <a:srgbClr val="FFFFFF">
                  <a:alpha val="0"/>
                </a:srgbClr>
              </a:clrTo>
            </a:clrChange>
          </a:blip>
          <a:stretch>
            <a:fillRect/>
          </a:stretch>
        </p:blipFill>
        <p:spPr>
          <a:xfrm>
            <a:off x="3305638" y="917216"/>
            <a:ext cx="5580725" cy="5789322"/>
          </a:xfrm>
          <a:prstGeom prst="rect">
            <a:avLst/>
          </a:prstGeom>
        </p:spPr>
      </p:pic>
    </p:spTree>
    <p:extLst>
      <p:ext uri="{BB962C8B-B14F-4D97-AF65-F5344CB8AC3E}">
        <p14:creationId xmlns:p14="http://schemas.microsoft.com/office/powerpoint/2010/main" val="2556968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20" name="组合 19"/>
          <p:cNvGrpSpPr/>
          <p:nvPr/>
        </p:nvGrpSpPr>
        <p:grpSpPr>
          <a:xfrm>
            <a:off x="3623017" y="103438"/>
            <a:ext cx="5746314" cy="66987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专题</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核心突破</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848332"/>
            <a:ext cx="5580374"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1</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明清加强君主专制的措施及</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val="3452236202"/>
              </p:ext>
            </p:extLst>
          </p:nvPr>
        </p:nvGraphicFramePr>
        <p:xfrm>
          <a:off x="381000" y="1511209"/>
          <a:ext cx="11430000" cy="4422000"/>
        </p:xfrm>
        <a:graphic>
          <a:graphicData uri="http://schemas.openxmlformats.org/drawingml/2006/table">
            <a:tbl>
              <a:tblPr firstRow="1" firstCol="1" bandRow="1"/>
              <a:tblGrid>
                <a:gridCol w="1011382"/>
                <a:gridCol w="1143000"/>
                <a:gridCol w="6418118"/>
                <a:gridCol w="2857500"/>
              </a:tblGrid>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类别</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时期</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措施</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65499">
                <a:tc rowSpan="3">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方面</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明朝</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废除丞相</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提升六部的职权</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把大都督府分为中、左、右、前、后五军都督府</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将原来行中书省的权力一分为三</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设立</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三司</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皇权高度集中</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君主专制大为加强</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853">
                <a:tc vMerge="1">
                  <a:txBody>
                    <a:bodyPr/>
                    <a:lstStyle/>
                    <a:p>
                      <a:endParaRPr lang="zh-CN" altLang="en-US"/>
                    </a:p>
                  </a:txBody>
                  <a:tcPr/>
                </a:tc>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设立锦衣卫和东厂、西厂</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595584">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清朝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设立军机处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形成奏折制度</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便于皇帝独掌朝政</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君主专制进一步强化</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961173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283744441"/>
              </p:ext>
            </p:extLst>
          </p:nvPr>
        </p:nvGraphicFramePr>
        <p:xfrm>
          <a:off x="381000" y="1372661"/>
          <a:ext cx="11430000" cy="2381966"/>
        </p:xfrm>
        <a:graphic>
          <a:graphicData uri="http://schemas.openxmlformats.org/drawingml/2006/table">
            <a:tbl>
              <a:tblPr firstRow="1" firstCol="1" bandRow="1"/>
              <a:tblGrid>
                <a:gridCol w="1084118"/>
                <a:gridCol w="1215737"/>
                <a:gridCol w="2628900"/>
                <a:gridCol w="6501245"/>
              </a:tblGrid>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类别</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时期</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措施</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3392">
                <a:tc rowSpan="2">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思想</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方面</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明朝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实行八股取士</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禁锢思想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流弊日益严重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6510">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清朝</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大兴文字狱</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实行文化专制政策</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禁锢了人们的思想言论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严重阻碍了思想、学术的发展和进步</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维护了集权统治</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10124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7578"/>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2</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明清时期统一多民族封建国家的</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巩固</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612182426"/>
              </p:ext>
            </p:extLst>
          </p:nvPr>
        </p:nvGraphicFramePr>
        <p:xfrm>
          <a:off x="381000" y="809869"/>
          <a:ext cx="11430000" cy="5310377"/>
        </p:xfrm>
        <a:graphic>
          <a:graphicData uri="http://schemas.openxmlformats.org/drawingml/2006/table">
            <a:tbl>
              <a:tblPr firstRow="1" firstCol="1" bandRow="1"/>
              <a:tblGrid>
                <a:gridCol w="855518"/>
                <a:gridCol w="904009"/>
                <a:gridCol w="950403"/>
                <a:gridCol w="2447425"/>
                <a:gridCol w="6272645"/>
              </a:tblGrid>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类别</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时期</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地区</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概况</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4">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反抗</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侵略</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明朝</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东南沿海</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戚继光抗倭</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东南沿海的倭患基本解除</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3331">
                <a:tc vMerge="1">
                  <a:txBody>
                    <a:bodyPr/>
                    <a:lstStyle/>
                    <a:p>
                      <a:endParaRPr lang="zh-CN" altLang="en-US"/>
                    </a:p>
                  </a:txBody>
                  <a:tcPr/>
                </a:tc>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东北</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援朝战争</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沉重打击了日本的政治军事势力</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明朝的国力也因此受到</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削弱</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1827">
                <a:tc vMerge="1">
                  <a:txBody>
                    <a:bodyPr/>
                    <a:lstStyle/>
                    <a:p>
                      <a:endParaRPr lang="zh-CN" altLang="en-US"/>
                    </a:p>
                  </a:txBody>
                  <a:tcPr/>
                </a:tc>
                <a:tc rowSpan="2">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清朝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台湾</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1662</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郑成功收复台湾</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给荷兰殖民者以沉重打击</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维护了祖国的统一</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69027">
                <a:tc vMerge="1">
                  <a:txBody>
                    <a:bodyPr/>
                    <a:lstStyle/>
                    <a:p>
                      <a:endParaRPr lang="zh-CN" altLang="en-US"/>
                    </a:p>
                  </a:txBody>
                  <a:tcPr/>
                </a:tc>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东北</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雅克萨之战后</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中俄签订了《尼布楚条约》</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从法律上明确了黑龙江和乌苏里江流域包括库页岛在内的广大地区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都是中国的领土</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776467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612797365"/>
              </p:ext>
            </p:extLst>
          </p:nvPr>
        </p:nvGraphicFramePr>
        <p:xfrm>
          <a:off x="381000" y="114391"/>
          <a:ext cx="11430000" cy="6657295"/>
        </p:xfrm>
        <a:graphic>
          <a:graphicData uri="http://schemas.openxmlformats.org/drawingml/2006/table">
            <a:tbl>
              <a:tblPr firstRow="1" firstCol="1" bandRow="1"/>
              <a:tblGrid>
                <a:gridCol w="868251"/>
                <a:gridCol w="875763"/>
                <a:gridCol w="857177"/>
                <a:gridCol w="4852554"/>
                <a:gridCol w="3976255"/>
              </a:tblGrid>
              <a:tr h="0">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类别</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时期</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地区</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概况</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4">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巩固</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边疆</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明朝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澳门</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在澳门设置守澳官</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驻扎军队</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加强对澳门的管理</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rowSpan="3">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清朝</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台湾</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1684</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设置台湾府</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巩固了祖国的东南海防</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台湾的社会经济发展也步入了新的历史时期</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2767">
                <a:tc vMerge="1">
                  <a:txBody>
                    <a:bodyPr/>
                    <a:lstStyle/>
                    <a:p>
                      <a:endParaRPr lang="zh-CN" altLang="en-US"/>
                    </a:p>
                  </a:txBody>
                  <a:tcPr/>
                </a:tc>
                <a:tc vMerge="1">
                  <a:txBody>
                    <a:bodyPr/>
                    <a:lstStyle/>
                    <a:p>
                      <a:endParaRPr lang="zh-CN" altLang="en-US"/>
                    </a:p>
                  </a:txBody>
                  <a:tcPr/>
                </a:tc>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西藏</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确立册封达赖、班禅制度</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清军入藏平定扰乱地方的准噶尔蒙古势力</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;1727</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年</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设置驻藏大臣</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 1751</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年</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设立噶厦</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;1793 </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年</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颁布</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钦定藏内善后章程</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》29 </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条</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有效地加强了清廷对西藏的管辖</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vMerge="1">
                  <a:txBody>
                    <a:bodyPr/>
                    <a:lstStyle/>
                    <a:p>
                      <a:endParaRPr lang="zh-CN" altLang="en-US"/>
                    </a:p>
                  </a:txBody>
                  <a:tcPr/>
                </a:tc>
                <a:tc>
                  <a:txBody>
                    <a:bodyPr/>
                    <a:lstStyle/>
                    <a:p>
                      <a:pPr>
                        <a:lnSpc>
                          <a:spcPct val="11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西北</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平定噶尔丹及回部大、小和卓叛乱</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设置伊犁将军</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土尔扈特部回归祖国</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10000"/>
                        </a:lnSpc>
                        <a:spcAft>
                          <a:spcPts val="0"/>
                        </a:spcAft>
                        <a:tabLst>
                          <a:tab pos="1188085" algn="l"/>
                          <a:tab pos="2163445" algn="l"/>
                          <a:tab pos="3142615" algn="l"/>
                          <a:tab pos="4190365" algn="l"/>
                        </a:tabLst>
                      </a:pP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加强了清政府对西北地区的管辖</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为统一多民族国家的巩固和发展作出了杰出贡献</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461723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56383"/>
            <a:ext cx="4503156"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b="1" dirty="0">
                <a:solidFill>
                  <a:srgbClr val="000000"/>
                </a:solidFill>
                <a:cs typeface="Times New Roman" panose="02020603050405020304" pitchFamily="18" charset="0"/>
              </a:rPr>
              <a:t>3</a:t>
            </a:r>
            <a:r>
              <a:rPr lang="en-US" altLang="zh-CN" dirty="0">
                <a:solidFill>
                  <a:srgbClr val="000000"/>
                </a:solidFill>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明清时期我国的对外</a:t>
            </a:r>
            <a:r>
              <a:rPr lang="zh-CN"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902093921"/>
              </p:ext>
            </p:extLst>
          </p:nvPr>
        </p:nvGraphicFramePr>
        <p:xfrm>
          <a:off x="381000" y="1560824"/>
          <a:ext cx="11430000" cy="2455393"/>
        </p:xfrm>
        <a:graphic>
          <a:graphicData uri="http://schemas.openxmlformats.org/drawingml/2006/table">
            <a:tbl>
              <a:tblPr firstRow="1" firstCol="1" bandRow="1"/>
              <a:tblGrid>
                <a:gridCol w="1915391"/>
                <a:gridCol w="5704609"/>
                <a:gridCol w="3810000"/>
              </a:tblGrid>
              <a:tr h="644728">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关系</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表现</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政策的变化</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1428">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友好交往</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郑和下西洋</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由对外开放到闭关自守</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1179237">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冲突对立</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援朝战争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戚继光抗倭</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葡萄牙人攫取在澳门的租住权</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雅克萨之战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等等</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39486413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88" y="209727"/>
            <a:ext cx="11429826" cy="577776"/>
            <a:chOff x="381000" y="209677"/>
            <a:chExt cx="11430001" cy="577785"/>
          </a:xfrm>
        </p:grpSpPr>
        <p:grpSp>
          <p:nvGrpSpPr>
            <p:cNvPr id="3" name="组合 2"/>
            <p:cNvGrpSpPr/>
            <p:nvPr userDrawn="1"/>
          </p:nvGrpSpPr>
          <p:grpSpPr>
            <a:xfrm>
              <a:off x="381000" y="209677"/>
              <a:ext cx="771985" cy="577785"/>
              <a:chOff x="7201355" y="2798675"/>
              <a:chExt cx="771985" cy="577785"/>
            </a:xfrm>
          </p:grpSpPr>
          <p:sp>
            <p:nvSpPr>
              <p:cNvPr id="5" name="平行四边形 4"/>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 name="平行四边形 5"/>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平行四边形 6"/>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平行四边形 7"/>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4" name="矩形 3"/>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9" name="组合 8"/>
          <p:cNvGrpSpPr/>
          <p:nvPr/>
        </p:nvGrpSpPr>
        <p:grpSpPr>
          <a:xfrm>
            <a:off x="3623017" y="103438"/>
            <a:ext cx="5746314" cy="669877"/>
            <a:chOff x="3606630" y="897473"/>
            <a:chExt cx="4749093" cy="669887"/>
          </a:xfrm>
        </p:grpSpPr>
        <p:pic>
          <p:nvPicPr>
            <p:cNvPr id="10" name="图片 9" descr="阴影"/>
            <p:cNvPicPr>
              <a:picLocks noChangeAspect="1"/>
            </p:cNvPicPr>
            <p:nvPr/>
          </p:nvPicPr>
          <p:blipFill>
            <a:blip r:embed="rId2"/>
            <a:stretch>
              <a:fillRect/>
            </a:stretch>
          </p:blipFill>
          <p:spPr>
            <a:xfrm>
              <a:off x="3606630" y="897473"/>
              <a:ext cx="4749093" cy="669887"/>
            </a:xfrm>
            <a:prstGeom prst="rect">
              <a:avLst/>
            </a:prstGeom>
          </p:spPr>
        </p:pic>
        <p:sp>
          <p:nvSpPr>
            <p:cNvPr id="11" name="文本框 10"/>
            <p:cNvSpPr txBox="1"/>
            <p:nvPr/>
          </p:nvSpPr>
          <p:spPr>
            <a:xfrm>
              <a:off x="4660338" y="900607"/>
              <a:ext cx="2510204" cy="584784"/>
            </a:xfrm>
            <a:prstGeom prst="rect">
              <a:avLst/>
            </a:prstGeom>
            <a:noFill/>
          </p:spPr>
          <p:txBody>
            <a:bodyPr wrap="square" rtlCol="0">
              <a:spAutoFit/>
            </a:bodyPr>
            <a:lstStyle/>
            <a:p>
              <a:pPr algn="ctr"/>
              <a:r>
                <a:rPr lang="zh-CN" altLang="en-US" sz="3200" dirty="0">
                  <a:solidFill>
                    <a:schemeClr val="accent2"/>
                  </a:solidFill>
                  <a:latin typeface="华文隶书" panose="02010800040101010101" pitchFamily="2" charset="-122"/>
                  <a:ea typeface="华文隶书" panose="02010800040101010101" pitchFamily="2" charset="-122"/>
                </a:rPr>
                <a:t>解题</a:t>
              </a:r>
              <a:r>
                <a:rPr lang="en-US" altLang="zh-CN" sz="3200" dirty="0">
                  <a:solidFill>
                    <a:schemeClr val="accent2"/>
                  </a:solidFill>
                  <a:latin typeface="华文隶书" panose="02010800040101010101" pitchFamily="2" charset="-122"/>
                  <a:ea typeface="华文隶书" panose="02010800040101010101" pitchFamily="2" charset="-122"/>
                </a:rPr>
                <a:t>•</a:t>
              </a:r>
              <a:r>
                <a:rPr lang="zh-CN" altLang="en-US" sz="3200" dirty="0">
                  <a:solidFill>
                    <a:schemeClr val="accent2"/>
                  </a:solidFill>
                  <a:latin typeface="华文隶书" panose="02010800040101010101" pitchFamily="2" charset="-122"/>
                  <a:ea typeface="华文隶书" panose="02010800040101010101" pitchFamily="2" charset="-122"/>
                </a:rPr>
                <a:t>方法归纳</a:t>
              </a:r>
            </a:p>
          </p:txBody>
        </p:sp>
      </p:grpSp>
      <p:sp>
        <p:nvSpPr>
          <p:cNvPr id="12" name="矩形 11"/>
          <p:cNvSpPr>
            <a:spLocks noChangeAspect="1"/>
          </p:cNvSpPr>
          <p:nvPr/>
        </p:nvSpPr>
        <p:spPr>
          <a:xfrm>
            <a:off x="381000" y="849849"/>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主题类选择题的解题方法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dirty="0">
                <a:solidFill>
                  <a:srgbClr val="000000"/>
                </a:solidFill>
                <a:latin typeface="NEU-BZ-S92"/>
                <a:ea typeface="Arial" panose="020B0604020202020204" pitchFamily="34" charset="0"/>
                <a:cs typeface="Times New Roman" panose="02020603050405020304" pitchFamily="18" charset="0"/>
              </a:rPr>
              <a:t> </a:t>
            </a:r>
            <a:r>
              <a:rPr lang="zh-CN" altLang="zh-CN" dirty="0" smtClean="0">
                <a:solidFill>
                  <a:srgbClr val="000000"/>
                </a:solidFill>
                <a:cs typeface="Times New Roman" panose="02020603050405020304" pitchFamily="18" charset="0"/>
              </a:rPr>
              <a:t>下</a:t>
            </a:r>
            <a:r>
              <a:rPr lang="zh-CN" altLang="zh-CN" dirty="0">
                <a:solidFill>
                  <a:srgbClr val="000000"/>
                </a:solidFill>
                <a:cs typeface="Times New Roman" panose="02020603050405020304" pitchFamily="18" charset="0"/>
              </a:rPr>
              <a:t>表内容反映的主题是</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表格 12"/>
          <p:cNvGraphicFramePr>
            <a:graphicFrameLocks noGrp="1" noChangeAspect="1"/>
          </p:cNvGraphicFramePr>
          <p:nvPr>
            <p:extLst>
              <p:ext uri="{D42A27DB-BD31-4B8C-83A1-F6EECF244321}">
                <p14:modId xmlns:p14="http://schemas.microsoft.com/office/powerpoint/2010/main" val="2116773574"/>
              </p:ext>
            </p:extLst>
          </p:nvPr>
        </p:nvGraphicFramePr>
        <p:xfrm>
          <a:off x="381000" y="2089141"/>
          <a:ext cx="11430000" cy="2048256"/>
        </p:xfrm>
        <a:graphic>
          <a:graphicData uri="http://schemas.openxmlformats.org/drawingml/2006/table">
            <a:tbl>
              <a:tblPr firstRow="1" firstCol="1" bandRow="1"/>
              <a:tblGrid>
                <a:gridCol w="881130"/>
                <a:gridCol w="1648495"/>
                <a:gridCol w="2562896"/>
                <a:gridCol w="6337479"/>
              </a:tblGrid>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朝代</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人物</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事件</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结果</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明朝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戚继光</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戚继光抗倭</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东南沿海的倭患基本解除</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清初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郑成功</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郑成功收复台湾</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荷兰殖民者被迫投降</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台湾重回祖国怀抱</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清朝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康熙帝</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雅克萨之战</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打败俄国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签订边界条约《尼布楚条约》</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14" name="矩形 13"/>
          <p:cNvSpPr>
            <a:spLocks noChangeAspect="1"/>
          </p:cNvSpPr>
          <p:nvPr/>
        </p:nvSpPr>
        <p:spPr>
          <a:xfrm>
            <a:off x="381000" y="4290890"/>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抵御</a:t>
            </a:r>
            <a:r>
              <a:rPr lang="zh-CN" altLang="zh-CN" dirty="0" smtClean="0">
                <a:solidFill>
                  <a:srgbClr val="000000"/>
                </a:solidFill>
                <a:cs typeface="Times New Roman" panose="02020603050405020304" pitchFamily="18" charset="0"/>
              </a:rPr>
              <a:t>少数民族</a:t>
            </a:r>
            <a:r>
              <a:rPr lang="en-US" altLang="zh-CN" dirty="0" smtClean="0">
                <a:solidFill>
                  <a:srgbClr val="000000"/>
                </a:solidFill>
                <a:cs typeface="Times New Roman" panose="02020603050405020304" pitchFamily="18" charset="0"/>
              </a:rPr>
              <a:t>	B</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开展友好交流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反抗外来</a:t>
            </a:r>
            <a:r>
              <a:rPr lang="zh-CN" altLang="zh-CN" dirty="0" smtClean="0">
                <a:solidFill>
                  <a:srgbClr val="000000"/>
                </a:solidFill>
                <a:cs typeface="Times New Roman" panose="02020603050405020304" pitchFamily="18" charset="0"/>
              </a:rPr>
              <a:t>侵略</a:t>
            </a:r>
            <a:r>
              <a:rPr lang="en-US" altLang="zh-CN" dirty="0" smtClean="0">
                <a:solidFill>
                  <a:srgbClr val="000000"/>
                </a:solidFill>
                <a:cs typeface="Times New Roman" panose="02020603050405020304" pitchFamily="18" charset="0"/>
              </a:rPr>
              <a:t>	D</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进行边疆治理</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52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300</TotalTime>
  <Words>1446</Words>
  <Application>Microsoft Office PowerPoint</Application>
  <PresentationFormat>宽屏</PresentationFormat>
  <Paragraphs>160</Paragraphs>
  <Slides>21</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NEU-BZ-S92</vt:lpstr>
      <vt:lpstr>等线</vt:lpstr>
      <vt:lpstr>方正书宋_GBK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1_Office 主题</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84</cp:revision>
  <dcterms:created xsi:type="dcterms:W3CDTF">2023-06-16T14:45:50Z</dcterms:created>
  <dcterms:modified xsi:type="dcterms:W3CDTF">2026-02-06T11:05:52Z</dcterms:modified>
</cp:coreProperties>
</file>