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94" r:id="rId13"/>
    <p:sldId id="996" r:id="rId14"/>
    <p:sldId id="979" r:id="rId15"/>
    <p:sldId id="984" r:id="rId16"/>
    <p:sldId id="986" r:id="rId17"/>
    <p:sldId id="987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  <p15:guide id="16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辽宋夏金元时期经济的繁荣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36284530"/>
              </p:ext>
            </p:extLst>
          </p:nvPr>
        </p:nvGraphicFramePr>
        <p:xfrm>
          <a:off x="381000" y="926686"/>
          <a:ext cx="11430000" cy="3402954"/>
        </p:xfrm>
        <a:graphic>
          <a:graphicData uri="http://schemas.openxmlformats.org/drawingml/2006/table">
            <a:tbl>
              <a:tblPr firstRow="1" firstCol="1" bandRow="1"/>
              <a:tblGrid>
                <a:gridCol w="1343891"/>
                <a:gridCol w="883227"/>
                <a:gridCol w="9202882"/>
              </a:tblGrid>
              <a:tr h="1120325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纸币的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商业的繁荣促进了货币贸易量的增长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金属货币携带很不方便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6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四川地区出现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这是世界上最早的纸币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纸币发展成与铜钱并行的货币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元朝时纸币在全国范围内作为主币发行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0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有利于商业的发展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818267" y="20971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66912" y="20971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交子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563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经济重心南移完成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江南地区农业、手工业和商业发展水平领先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南方人口在总量和增长速度方面都超过了北方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社会经济长期稳定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政府的财政收入和粮食供应都依靠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地区。至此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我国古代经济重心南移完成。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国家根本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仰给东南。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《宋史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范祖禹传》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当时宋朝的农业根基主要在江南地区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即政府的财政收入和粮食供应都依靠江南地区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反映了江南地区经济的发展和中国古代经济重心的南移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303" y="9499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02731" y="20659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江南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1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中国古代经济重心南移的原因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经济因素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唐朝安史之乱后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北方人民大批南迁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带去了中原的生产技术和经验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也增加了南方的劳动力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为南方经济的发展提供了条件。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自然因素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南方优越的自然条件为南方经济的发展提供了条件。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政治因素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统治者制定有利于经济发展的政策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促进了南方经济的发展。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社会因素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南方战乱较少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社会安定。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98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宋代商业的繁荣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夜市直至三更尽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才五更又复开张。如要闹去处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通晓不绝。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孟元老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《东京梦华录》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归纳宋代商业发展有何新突破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05415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新突破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宋代经商的时间不再受限制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出现了早市和夜市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宋朝商品经济呈现出划时代的历史发展。经济观念的变化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商人社会地位的提高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使商人及其从事的商业活动逐渐得到人们的认同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农不若工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工不若贾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的观念因此流行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越来越多的人参与经商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甚至有士人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捐弃笔砚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为商贾之事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摘编自郭学信、张素英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《宋代商品经济发展特征及原因析论》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指出宋代商人社会地位的变化。结合所学知识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任举一例宋代商品经济划时代发展的表现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62273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变化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社会地位逐渐提升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受到社会认同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大城市的商业活动突破坊和市的界限</a:t>
            </a:r>
            <a:r>
              <a:rPr lang="en-US" altLang="zh-CN" dirty="0">
                <a:solidFill>
                  <a:srgbClr val="FF0000"/>
                </a:solidFill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纸币</a:t>
            </a:r>
            <a:r>
              <a:rPr lang="en-US" altLang="zh-CN" dirty="0">
                <a:solidFill>
                  <a:srgbClr val="FF0000"/>
                </a:solidFill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交子</a:t>
            </a:r>
            <a:r>
              <a:rPr lang="en-US" altLang="zh-CN" dirty="0">
                <a:solidFill>
                  <a:srgbClr val="FF0000"/>
                </a:solidFill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的出现。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宋代城市出现许多店铺。如《清明上河图》中可看到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刘家上色沉檀楝香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香药铺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王家罗锦匹帛铺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绸缎铺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孙羊家正店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酒楼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赵太丞家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药肆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。据此可推断宋代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城市商业繁荣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对外贸易兴盛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坊市制度消失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城乡融为一体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4106" y="18175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6395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可知《清明上河图》中出现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刘家上色沉檀楝香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王家罗锦匹帛铺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孙羊家正店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赵太丞家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等众多店铺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这体现出宋代城市商业繁荣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商业活动丰富多样。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848913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61.eps" descr="id:214749595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24497"/>
            <a:ext cx="11430000" cy="240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77471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通过了解南方地区的经济繁荣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知道中国古代经济重心的进一步南移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通过了解宋元时期的城市和商业发展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认识宋元时期繁荣的经济在中国历史上的重要地位。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一、农业的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发展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78795920"/>
              </p:ext>
            </p:extLst>
          </p:nvPr>
        </p:nvGraphicFramePr>
        <p:xfrm>
          <a:off x="381000" y="2119566"/>
          <a:ext cx="11430000" cy="1931000"/>
        </p:xfrm>
        <a:graphic>
          <a:graphicData uri="http://schemas.openxmlformats.org/drawingml/2006/table">
            <a:tbl>
              <a:tblPr firstRow="1" firstCol="1" bandRow="1"/>
              <a:tblGrid>
                <a:gridCol w="941832"/>
                <a:gridCol w="10488168"/>
              </a:tblGrid>
              <a:tr h="120220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北方人民大批南迁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带去了中原的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南方优越的自然条件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79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南方农业发展速度加快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802594" y="21906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生产技术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23256753"/>
              </p:ext>
            </p:extLst>
          </p:nvPr>
        </p:nvGraphicFramePr>
        <p:xfrm>
          <a:off x="381000" y="265405"/>
          <a:ext cx="11430000" cy="5778489"/>
        </p:xfrm>
        <a:graphic>
          <a:graphicData uri="http://schemas.openxmlformats.org/drawingml/2006/table">
            <a:tbl>
              <a:tblPr firstRow="1" firstCol="1" bandRow="1"/>
              <a:tblGrid>
                <a:gridCol w="460664"/>
                <a:gridCol w="872836"/>
                <a:gridCol w="10096500"/>
              </a:tblGrid>
              <a:tr h="2675221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粮食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南方的水稻种植面积迅速增加。由越南传入的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北宋时推广到东南地区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南方农民培育出许多优良品种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宋朝时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水稻产量跃居粮食作物首位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长江下游和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流域一带成为丰饶的粮仓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苏湖熟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天下足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苏常熟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天下足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谚语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辽夏金的统治者对农业相当重视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东北和西北地区的农业开发效果显著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5226" marR="15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1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南方各地普遍种植茶树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产茶的州县比以往有所增加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南宋后期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棉花种植区已推进到江淮和川蜀一带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南方植棉逐渐普遍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5226" marR="15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9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令人开凿会通河和通惠河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与原有运河连通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使粮船可以从杭州直通大都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5226" marR="15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1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开辟了规模空前的海运航线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粮食运输一度以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5226" marR="15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278521" y="3019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占城稻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47366" y="13287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太湖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77622" y="41441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忽必烈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27115" y="54014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114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二、手工业的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兴盛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97764971"/>
              </p:ext>
            </p:extLst>
          </p:nvPr>
        </p:nvGraphicFramePr>
        <p:xfrm>
          <a:off x="381000" y="1037158"/>
          <a:ext cx="11430000" cy="4127519"/>
        </p:xfrm>
        <a:graphic>
          <a:graphicData uri="http://schemas.openxmlformats.org/drawingml/2006/table">
            <a:tbl>
              <a:tblPr firstRow="1" firstCol="1" bandRow="1"/>
              <a:tblGrid>
                <a:gridCol w="574964"/>
                <a:gridCol w="945572"/>
                <a:gridCol w="9909464"/>
              </a:tblGrid>
              <a:tr h="708515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南方的丝织业发展迅速。朝廷用的丝绸很多来自江浙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3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棉纺织业兴起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海南岛已有比较先进的棉纺织工具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棉纺织品种类较多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推广海南黎族地区先进的棉纺织技术到松江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江南棉纺织业发达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棉布逐渐代替了麻布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成为人们主要的衣被原料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成为全国棉纺织业中心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4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毛纺织业是西夏手工业的重要部门。毡毯、毡靴、毡帽等成为党项人的生活必需品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37495" y="23049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黄道婆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07876" y="34791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松江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92554708"/>
              </p:ext>
            </p:extLst>
          </p:nvPr>
        </p:nvGraphicFramePr>
        <p:xfrm>
          <a:off x="381000" y="525794"/>
          <a:ext cx="11430000" cy="4788116"/>
        </p:xfrm>
        <a:graphic>
          <a:graphicData uri="http://schemas.openxmlformats.org/drawingml/2006/table">
            <a:tbl>
              <a:tblPr firstRow="1" firstCol="1" bandRow="1"/>
              <a:tblGrid>
                <a:gridCol w="882090"/>
                <a:gridCol w="1074865"/>
                <a:gridCol w="9473045"/>
              </a:tblGrid>
              <a:tr h="0">
                <a:tc rowSpan="5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宋代是我国瓷器发展史上的辉煌时代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河北定窑、河南汝窑等地烧制的瓷器各具特色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辽金的制瓷技术也相当进步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江南地区成为我国制瓷中心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6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烧制的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代表了制瓷技术的高超水平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辽的瓷器鸡冠壶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反映出契丹人善于骑马的民族特色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金的耀州瓷以青瓷为主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煤得到大量开采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金的煤产量和使用相当可观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煤广泛用于冶铁炼钢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792122" y="21282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青花瓷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24458482"/>
              </p:ext>
            </p:extLst>
          </p:nvPr>
        </p:nvGraphicFramePr>
        <p:xfrm>
          <a:off x="381000" y="493710"/>
          <a:ext cx="11429999" cy="4741643"/>
        </p:xfrm>
        <a:graphic>
          <a:graphicData uri="http://schemas.openxmlformats.org/drawingml/2006/table">
            <a:tbl>
              <a:tblPr firstRow="1" firstCol="1" bandRow="1"/>
              <a:tblGrid>
                <a:gridCol w="658091"/>
                <a:gridCol w="987136"/>
                <a:gridCol w="9784772"/>
              </a:tblGrid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矿冶业在手工业中占有重要地位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辽的铁制农具制作水平较高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铁甲、马镫等是铁器中的精品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西夏兵器制作精良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西夏剑锋利无比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宋朝时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造船业在当时世界上居于领先地位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广州、泉州、明州的造船业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都有很高的水平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131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郊外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建有世界上现存最早的船坞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南宋沿海地区制造的海船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不仅规模宏大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设计科学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还配备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金还造出了撞冰船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994912" y="30946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东京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43876" y="41856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指南针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4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三、商业的繁荣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繁荣的表现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05180034"/>
              </p:ext>
            </p:extLst>
          </p:nvPr>
        </p:nvGraphicFramePr>
        <p:xfrm>
          <a:off x="381000" y="1431480"/>
          <a:ext cx="11430000" cy="3974685"/>
        </p:xfrm>
        <a:graphic>
          <a:graphicData uri="http://schemas.openxmlformats.org/drawingml/2006/table">
            <a:tbl>
              <a:tblPr firstRow="1" firstCol="1" bandRow="1"/>
              <a:tblGrid>
                <a:gridCol w="1208809"/>
                <a:gridCol w="10221191"/>
              </a:tblGrid>
              <a:tr h="2747957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商业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城市的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黄河、长江及运河沿岸兴起了很多商业城市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最大的是北宋东京、南宋临安和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北宋时大城市的商业活动已突破坊和市的界限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早市和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进一步发展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都市的商贸活动辐射到乡镇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城市和乡村之间的交通要道发展成为重要的商贸区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市场上各类商品琳琅满目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67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辽夏金的商业和城市也有一定的发展。辽的上京、西夏的兴庆府和金的燕京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商业都很繁盛。金在一些地方还对往来商旅征收商税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792121" y="2013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元大都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88848" y="25268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夜市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661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761</Words>
  <Application>Microsoft Office PowerPoint</Application>
  <PresentationFormat>宽屏</PresentationFormat>
  <Paragraphs>141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83</cp:revision>
  <dcterms:created xsi:type="dcterms:W3CDTF">2023-06-16T14:45:50Z</dcterms:created>
  <dcterms:modified xsi:type="dcterms:W3CDTF">2026-02-06T09:53:00Z</dcterms:modified>
</cp:coreProperties>
</file>