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23"/>
  </p:notesMasterIdLst>
  <p:sldIdLst>
    <p:sldId id="974" r:id="rId3"/>
    <p:sldId id="976" r:id="rId4"/>
    <p:sldId id="991" r:id="rId5"/>
    <p:sldId id="978" r:id="rId6"/>
    <p:sldId id="980" r:id="rId7"/>
    <p:sldId id="981" r:id="rId8"/>
    <p:sldId id="982" r:id="rId9"/>
    <p:sldId id="983" r:id="rId10"/>
    <p:sldId id="992" r:id="rId11"/>
    <p:sldId id="993" r:id="rId12"/>
    <p:sldId id="994" r:id="rId13"/>
    <p:sldId id="979" r:id="rId14"/>
    <p:sldId id="984" r:id="rId15"/>
    <p:sldId id="985" r:id="rId16"/>
    <p:sldId id="986" r:id="rId17"/>
    <p:sldId id="987" r:id="rId18"/>
    <p:sldId id="989" r:id="rId19"/>
    <p:sldId id="995" r:id="rId20"/>
    <p:sldId id="996" r:id="rId21"/>
    <p:sldId id="975" r:id="rId2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8" orient="horz" pos="346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981" userDrawn="1">
          <p15:clr>
            <a:srgbClr val="A4A3A4"/>
          </p15:clr>
        </p15:guide>
        <p15:guide id="13" orient="horz" pos="618" userDrawn="1">
          <p15:clr>
            <a:srgbClr val="A4A3A4"/>
          </p15:clr>
        </p15:guide>
        <p15:guide id="14" orient="horz" pos="845" userDrawn="1">
          <p15:clr>
            <a:srgbClr val="A4A3A4"/>
          </p15:clr>
        </p15:guide>
        <p15:guide id="15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 pos="346"/>
        <p:guide orient="horz"/>
        <p:guide orient="horz" pos="73"/>
        <p:guide orient="horz" pos="210"/>
        <p:guide orient="horz" pos="981"/>
        <p:guide orient="horz" pos="618"/>
        <p:guide orient="horz" pos="845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audio" Target="../media/audio1.wav"/><Relationship Id="rId4" Type="http://schemas.openxmlformats.org/officeDocument/2006/relationships/slide" Target="../slides/slid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6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19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　清朝君主专制的强化</a:t>
            </a: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1955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四、闭关</a:t>
            </a:r>
            <a:r>
              <a:rPr lang="zh-CN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政策</a:t>
            </a:r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40950807"/>
              </p:ext>
            </p:extLst>
          </p:nvPr>
        </p:nvGraphicFramePr>
        <p:xfrm>
          <a:off x="381000" y="671077"/>
          <a:ext cx="11430000" cy="5919946"/>
        </p:xfrm>
        <a:graphic>
          <a:graphicData uri="http://schemas.openxmlformats.org/drawingml/2006/table">
            <a:tbl>
              <a:tblPr firstRow="1" firstCol="1" bandRow="1"/>
              <a:tblGrid>
                <a:gridCol w="845127"/>
                <a:gridCol w="10584873"/>
              </a:tblGrid>
              <a:tr h="1448668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原因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西方殖民者向东方扩展势力时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清朝统治者担心国家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受到侵犯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惧怕沿海人民同外国人交往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会危及自己的统治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9937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实质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实行闭关政策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对外贸易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8309">
                <a:tc rowSpan="3"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表现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顺治时期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颁布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禁海令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海上贸易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强迫山东至广东沿海居民内迁数十里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不准商船、渔舟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片帆出海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清朝在台湾设立行政机构后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开放宁波、漳州等地作为对外通商口岸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并对出口的商品种类和出海船只的载重量作出严格限制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39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1757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清廷下令关闭其他港口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只开放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一处作为西方商船来华的口岸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并规定由朝廷特许的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统一经营对外贸易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0323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影响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这种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的政策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无法适应新的外部环境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导致当时的中国逐渐落后于世界潮流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9556184" y="64209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领土主权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539848" y="209712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严格限制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994575" y="263073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严厉限制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327922" y="459094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广州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030776" y="504694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广州十三行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074729" y="557016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闭关自守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3828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拓展延伸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明清时期的对外政策给我们的启示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一个国家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一个民族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只有对内改革创新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对外开放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学习其他国家的先进技术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才能获得长足的进步与发展。闭关自守只会导致落后。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我国目前的开放政策是适合我国国情的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是社会主义事业发展的有力保障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我们应坚定不移地走改革开放之路。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5692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91466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探究</a:t>
            </a:r>
            <a:r>
              <a:rPr lang="zh-CN" altLang="zh-CN" dirty="0" smtClean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点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一</a:t>
            </a: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　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清朝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君主专制的强化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论从史出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军机处之所以创立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部分是由于雍正帝需要一个联系紧密的助手班子帮助他起草诏令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部分则由于它是一种避开权势显赫的亲王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从而进一步巩固皇权和提高效率的手段。军机大臣与皇上商讨国是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并就一些皇上还未批阅的奏折提出对策建议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以及尽力记下皇上的旨意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然后回去起草谕旨。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摘编自徐中约《中国的奋斗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:1600—2000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根据材料一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概括军机处设立的原因并简述其职能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170333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原因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起草诏令、巩固皇权、提高效率的需要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职能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商讨国是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提出建议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记录旨意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起草谕旨。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18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雍正皇帝建立了君主高度专制的运行机制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进一步强化了封建君主专制。雍正皇帝设军机处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实行了政治上与思想上的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一元化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统治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特别是最高层的统治集团维持了长期的稳定与统一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避免了由此而引起的政治动乱。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摘编自李治亭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《清康乾盛世》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根据材料二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分析该机构设立产生的影响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971355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影响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封建君主专制进一步强化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有利于维持长期的稳定与统一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避免政治动乱。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633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清代一位军机大臣用一首诗来形容自己的工作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依样葫芦画不难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葫芦变化有千端。画成依旧葫芦样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要把葫芦仔细看。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该诗直接说明了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军机大臣完全听命于皇帝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依皇帝旨意拟发谕旨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军机大臣在皇帝心中毫无地位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完全被视为走卒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军机大臣接替丞相职权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代替皇帝处理军国大事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军机处的设置标志着专制主义中央集权发展到顶峰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0589560" y="146926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4276117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根据材料并结合所学知识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可知军机大臣完全听命于皇帝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依皇帝旨意拟发谕旨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处理军国大事。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50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6901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探究点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二清朝推行闭关政策的影响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论从史出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清朝前期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外国商人入境中国受到严格限制。外国与中国的通商是季节性的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仅限于广州一地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且管制甚严。他们不得进入中国内地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种种规章制度专为限制他们的活动范围而定。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]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亨利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·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基辛格《论中国》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清政府的这一政策阻碍了对外贸易的发展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它所起到的作用其实不只限于经济方面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更重要的是使中国与世界相隔绝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禁锢了人民的思想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抑制了社会的活力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由于广州十三行的垄断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对外贸易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转向为封建王朝效劳。同时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这种商业资本也在严重侵蚀着清朝的官僚机构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加速了它向腐朽衰落的转化。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摘编自戴逸《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世纪的中国与世界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对外关系卷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65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根据上述材料并结合所学知识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指出清朝采取的对外政策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并概括该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政策</a:t>
            </a:r>
            <a:r>
              <a:rPr lang="zh-CN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产生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影响。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946363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综合上述材料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以史为鉴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谈谈你对中外交往的认识。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1692861"/>
            <a:ext cx="11430000" cy="22535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政策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闭关政策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影响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闭关政策阻碍了对外贸易的发展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使中国与世界隔绝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禁锢了人们的思想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抑制了社会的活力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对外贸易转向为封建王朝效劳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使清朝统治日益腐朽。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4538576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认识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闭关导致落后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我们要坚持对外开放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不断提升综合国力。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8534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有学者认为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这种政策构筑了隔绝中外的一道堤墙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对中国社会的前进起了阻碍作用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严重影响了经济的发展。同时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也使中国人民与世界潮流隔绝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不明世界大势。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材料中的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这种政策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重农抑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商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闭关自守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朝贡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贸易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殖民掠夺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11178" y="202342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724444"/>
            <a:ext cx="11430000" cy="16933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构筑了隔绝中外的一道堤墙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使中国人民与世界潮流隔绝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不明世界大势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可知清政府实行闭关政策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导致当时的中国社会逐渐落后于世界潮流。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728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240637" y="561148"/>
            <a:ext cx="1710725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知识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概览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25LKRG23.eps" descr="id:2147497214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351829"/>
            <a:ext cx="11430000" cy="3503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06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67729"/>
            <a:ext cx="11430000" cy="16933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通过了解清朝时期加强皇权的举措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初步认识君主专制带来的社会弊端。通过清中叶以来的政治腐败、故步自封和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19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世纪的国际局势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认识当时中国社会面临的严重危机。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7" name="平行四边形 6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平行四边形 8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平行四边形 9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" name="矩形 5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2" name="图片 11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9220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4022"/>
            <a:ext cx="315663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一、军机处的</a:t>
            </a:r>
            <a:r>
              <a:rPr lang="zh-CN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设立</a:t>
            </a:r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604663891"/>
              </p:ext>
            </p:extLst>
          </p:nvPr>
        </p:nvGraphicFramePr>
        <p:xfrm>
          <a:off x="381000" y="1664437"/>
          <a:ext cx="11430000" cy="3662501"/>
        </p:xfrm>
        <a:graphic>
          <a:graphicData uri="http://schemas.openxmlformats.org/drawingml/2006/table">
            <a:tbl>
              <a:tblPr firstRow="1" firstCol="1" bandRow="1"/>
              <a:tblGrid>
                <a:gridCol w="897082"/>
                <a:gridCol w="10532918"/>
              </a:tblGrid>
              <a:tr h="1172281">
                <a:tc row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背景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清朝初期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一切军国大事都要经过专门由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组成的议政王大臣会议讨论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96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康熙皇帝设立南书房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直接为皇帝草拟谕旨和处理奏章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316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设立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雍正年间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朝廷临时设立军机房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处理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不久改名军机处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成为常设机构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由皇帝选派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组成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2097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地位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是辅助皇帝处理政务最重要的中枢机构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7509175" y="171266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满洲贵族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062459" y="346872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西北军务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379156" y="397116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亲信大臣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044953093"/>
              </p:ext>
            </p:extLst>
          </p:nvPr>
        </p:nvGraphicFramePr>
        <p:xfrm>
          <a:off x="381000" y="805440"/>
          <a:ext cx="11430000" cy="4085126"/>
        </p:xfrm>
        <a:graphic>
          <a:graphicData uri="http://schemas.openxmlformats.org/drawingml/2006/table">
            <a:tbl>
              <a:tblPr firstRow="1" firstCol="1" bandRow="1"/>
              <a:tblGrid>
                <a:gridCol w="928255"/>
                <a:gridCol w="10501745"/>
              </a:tblGrid>
              <a:tr h="117922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职责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军政大事完全由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裁决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军机大臣按照皇帝的旨意拟写成文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经皇帝审阅同意后传达给中央各部和地方机构去执行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2295">
                <a:tc rowSpan="3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影响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议政王大臣会议名存实亡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乾隆皇帝将其撤销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81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便于皇帝独掌朝政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使皇帝具有至高无上的权威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一切都要服从皇帝的意志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545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形成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制度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使皇帝能够更直接、广泛地获取信息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提高了决策效率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进一步强化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3898921" y="85454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皇帝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132467" y="375967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奏折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183235" y="426211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君主专制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173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79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教材解读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清朝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军机处外景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       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清朝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军机处内景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解读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军机处位于紫禁城内养心殿南、隆宗门内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内部陈设简单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只有桌、椅、炕、笔、砚等设施和物品。军机处虽然是辅助皇帝处理政务最重要的中枢机构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但归根结底听命于皇帝。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XL7QXR08.eps" descr="id:214749696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75250" y="847003"/>
            <a:ext cx="4281144" cy="2925519"/>
          </a:xfrm>
          <a:prstGeom prst="rect">
            <a:avLst/>
          </a:prstGeom>
        </p:spPr>
      </p:pic>
      <p:pic>
        <p:nvPicPr>
          <p:cNvPr id="4" name="XL7QXR09.eps" descr="id:214749696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2603" y="847004"/>
            <a:ext cx="3559841" cy="2925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9462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二、文字狱与文化专制政策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文字狱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685481908"/>
              </p:ext>
            </p:extLst>
          </p:nvPr>
        </p:nvGraphicFramePr>
        <p:xfrm>
          <a:off x="381000" y="1445348"/>
          <a:ext cx="11430000" cy="4014745"/>
        </p:xfrm>
        <a:graphic>
          <a:graphicData uri="http://schemas.openxmlformats.org/drawingml/2006/table">
            <a:tbl>
              <a:tblPr firstRow="1" firstCol="1" bandRow="1"/>
              <a:tblGrid>
                <a:gridCol w="1094509"/>
                <a:gridCol w="10335491"/>
              </a:tblGrid>
              <a:tr h="59127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目的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从思想文化领域严密控制士人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14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时期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康熙、雍正和乾隆三朝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325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表现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经常从士人的文章、诗词中摘取只言片语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加以歪曲解释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再借题发挥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罗织罪状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制造了大批冤狱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连亲属、师友都受到迫害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人们把这种做法称为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文字狱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9006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影响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造成了社会恐慌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摧残了许多人才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禁锢了人们的思想言论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严重阻碍了思想、学术的发展和进步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8292"/>
            <a:ext cx="270779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文化专制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政策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835758203"/>
              </p:ext>
            </p:extLst>
          </p:nvPr>
        </p:nvGraphicFramePr>
        <p:xfrm>
          <a:off x="381000" y="860237"/>
          <a:ext cx="11430000" cy="3113246"/>
        </p:xfrm>
        <a:graphic>
          <a:graphicData uri="http://schemas.openxmlformats.org/drawingml/2006/table">
            <a:tbl>
              <a:tblPr firstRow="1" firstCol="1" bandRow="1"/>
              <a:tblGrid>
                <a:gridCol w="917864"/>
                <a:gridCol w="10512136"/>
              </a:tblGrid>
              <a:tr h="552926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目的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维护集权统治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表现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大力提倡尊孔读经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组织人力大规模进行整理文献和编纂书籍的活动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对全国书籍进行全面检查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收缴并销毁禁书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消极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影响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仅在乾隆时期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禁书毁书的活动就持续了近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20 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许多珍贵的书籍被查禁和销毁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098877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归纳概括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我国封建社会加强思想控制的措施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秦朝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秦始皇焚书坑儒。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西汉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汉武帝尊崇儒术。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明朝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八股取士。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清朝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大兴文字狱。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26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3542"/>
            <a:ext cx="42338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三、不断加剧的社会</a:t>
            </a:r>
            <a:r>
              <a:rPr lang="zh-CN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矛盾</a:t>
            </a:r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102926594"/>
              </p:ext>
            </p:extLst>
          </p:nvPr>
        </p:nvGraphicFramePr>
        <p:xfrm>
          <a:off x="381000" y="716419"/>
          <a:ext cx="11430000" cy="5590863"/>
        </p:xfrm>
        <a:graphic>
          <a:graphicData uri="http://schemas.openxmlformats.org/drawingml/2006/table">
            <a:tbl>
              <a:tblPr firstRow="1" firstCol="1" bandRow="1"/>
              <a:tblGrid>
                <a:gridCol w="1177636"/>
                <a:gridCol w="10252364"/>
              </a:tblGrid>
              <a:tr h="113316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官吏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腐败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官吏利用官场关系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贿赂上级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结党营私。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以后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贪风更盛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清朝的官僚体制从整体结构上呈现出日益腐败的趋势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2936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财政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危机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乾隆后期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皇帝好大喜功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花费无度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财政虚耗很大。各级官吏大肆贪污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截留税款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严重影响了国家财政收入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以后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朝廷的财政收入日益减少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而支出却不断增多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出现了财政危机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社会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危机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清朝中期以后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人口的增长造成土地紧缺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土地集中在少数人手中。很多农民变为流民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以乞讨为生。社会贫富分化十分严重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社会危机重重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57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白莲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教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起义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1796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起义爆发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白莲教起义导致清朝元气大伤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7868248" y="75587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乾隆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972157" y="241924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嘉庆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65791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252</TotalTime>
  <Words>900</Words>
  <Application>Microsoft Office PowerPoint</Application>
  <PresentationFormat>宽屏</PresentationFormat>
  <Paragraphs>136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NEU-BZ-S92</vt:lpstr>
      <vt:lpstr>等线</vt:lpstr>
      <vt:lpstr>方正兰亭中黑_GBK</vt:lpstr>
      <vt:lpstr>方正书宋_GBK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83</cp:revision>
  <dcterms:created xsi:type="dcterms:W3CDTF">2023-06-16T14:45:50Z</dcterms:created>
  <dcterms:modified xsi:type="dcterms:W3CDTF">2026-02-06T10:36:04Z</dcterms:modified>
</cp:coreProperties>
</file>