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29" r:id="rId2"/>
  </p:sldMasterIdLst>
  <p:notesMasterIdLst>
    <p:notesMasterId r:id="rId23"/>
  </p:notesMasterIdLst>
  <p:sldIdLst>
    <p:sldId id="974" r:id="rId3"/>
    <p:sldId id="976" r:id="rId4"/>
    <p:sldId id="991" r:id="rId5"/>
    <p:sldId id="978" r:id="rId6"/>
    <p:sldId id="980" r:id="rId7"/>
    <p:sldId id="981" r:id="rId8"/>
    <p:sldId id="982" r:id="rId9"/>
    <p:sldId id="983" r:id="rId10"/>
    <p:sldId id="992" r:id="rId11"/>
    <p:sldId id="993" r:id="rId12"/>
    <p:sldId id="994" r:id="rId13"/>
    <p:sldId id="995" r:id="rId14"/>
    <p:sldId id="996" r:id="rId15"/>
    <p:sldId id="997" r:id="rId16"/>
    <p:sldId id="979" r:id="rId17"/>
    <p:sldId id="984" r:id="rId18"/>
    <p:sldId id="985" r:id="rId19"/>
    <p:sldId id="986" r:id="rId20"/>
    <p:sldId id="987" r:id="rId21"/>
    <p:sldId id="975" r:id="rId22"/>
  </p:sldIdLst>
  <p:sldSz cx="12192000" cy="6858000"/>
  <p:notesSz cx="6858000" cy="9144000"/>
  <p:defaultTextStyle>
    <a:defPPr>
      <a:defRPr lang="zh-CN"/>
    </a:defPPr>
    <a:lvl1pPr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2" pos="211" userDrawn="1">
          <p15:clr>
            <a:srgbClr val="A4A3A4"/>
          </p15:clr>
        </p15:guide>
        <p15:guide id="3" orient="horz" pos="527" userDrawn="1">
          <p15:clr>
            <a:srgbClr val="A4A3A4"/>
          </p15:clr>
        </p15:guide>
        <p15:guide id="5" orient="horz" pos="28" userDrawn="1">
          <p15:clr>
            <a:srgbClr val="A4A3A4"/>
          </p15:clr>
        </p15:guide>
        <p15:guide id="8" orient="horz" pos="346" userDrawn="1">
          <p15:clr>
            <a:srgbClr val="A4A3A4"/>
          </p15:clr>
        </p15:guide>
        <p15:guide id="9" orient="horz" userDrawn="1">
          <p15:clr>
            <a:srgbClr val="A4A3A4"/>
          </p15:clr>
        </p15:guide>
        <p15:guide id="10" orient="horz" pos="73" userDrawn="1">
          <p15:clr>
            <a:srgbClr val="A4A3A4"/>
          </p15:clr>
        </p15:guide>
        <p15:guide id="11" orient="horz" pos="210" userDrawn="1">
          <p15:clr>
            <a:srgbClr val="A4A3A4"/>
          </p15:clr>
        </p15:guide>
        <p15:guide id="12" orient="horz" pos="981" userDrawn="1">
          <p15:clr>
            <a:srgbClr val="A4A3A4"/>
          </p15:clr>
        </p15:guide>
        <p15:guide id="13" orient="horz" pos="618" userDrawn="1">
          <p15:clr>
            <a:srgbClr val="A4A3A4"/>
          </p15:clr>
        </p15:guide>
        <p15:guide id="14" orient="horz" pos="845" userDrawn="1">
          <p15:clr>
            <a:srgbClr val="A4A3A4"/>
          </p15:clr>
        </p15:guide>
        <p15:guide id="15" orient="horz" pos="1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89D"/>
    <a:srgbClr val="ADDAEF"/>
    <a:srgbClr val="1D469C"/>
    <a:srgbClr val="FFFFFF"/>
    <a:srgbClr val="D2E6FE"/>
    <a:srgbClr val="1F8EC2"/>
    <a:srgbClr val="202BC2"/>
    <a:srgbClr val="E4FCFB"/>
    <a:srgbClr val="D7FAF9"/>
    <a:srgbClr val="F8F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showGuides="1">
      <p:cViewPr varScale="1">
        <p:scale>
          <a:sx n="92" d="100"/>
          <a:sy n="92" d="100"/>
        </p:scale>
        <p:origin x="498" y="54"/>
      </p:cViewPr>
      <p:guideLst>
        <p:guide pos="211"/>
        <p:guide orient="horz" pos="527"/>
        <p:guide orient="horz" pos="28"/>
        <p:guide orient="horz" pos="346"/>
        <p:guide orient="horz"/>
        <p:guide orient="horz" pos="73"/>
        <p:guide orient="horz" pos="210"/>
        <p:guide orient="horz" pos="981"/>
        <p:guide orient="horz" pos="618"/>
        <p:guide orient="horz" pos="845"/>
        <p:guide orient="horz" pos="11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5BCF2D-D4ED-4569-B56E-0E0CD9D80676}" type="datetimeFigureOut">
              <a:rPr lang="zh-CN" altLang="en-US" smtClean="0"/>
              <a:t>2026-02-06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43D9C3-819F-45C7-A374-8B6DC5FF1CA0}" type="slidenum">
              <a:rPr lang="zh-CN" altLang="en-US" smtClean="0"/>
              <a:t>‹#›</a:t>
            </a:fld>
            <a:endParaRPr lang="zh-CN" altLang="en-US"/>
          </a:p>
        </p:txBody>
      </p:sp>
    </p:spTree>
    <p:extLst>
      <p:ext uri="{BB962C8B-B14F-4D97-AF65-F5344CB8AC3E}">
        <p14:creationId xmlns:p14="http://schemas.microsoft.com/office/powerpoint/2010/main" val="265145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20</a:t>
            </a:fld>
            <a:endParaRPr lang="zh-CN" altLang="en-US"/>
          </a:p>
        </p:txBody>
      </p:sp>
    </p:spTree>
    <p:extLst>
      <p:ext uri="{BB962C8B-B14F-4D97-AF65-F5344CB8AC3E}">
        <p14:creationId xmlns:p14="http://schemas.microsoft.com/office/powerpoint/2010/main" val="3430487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9655782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8867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16717822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86500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046126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235004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audio" Target="../media/audio1.wav"/><Relationship Id="rId4"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15961"/>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3689371438"/>
      </p:ext>
    </p:extLst>
  </p:cSld>
  <p:clrMap bg1="lt1" tx1="dk1" bg2="lt2" tx2="dk2" accent1="accent1" accent2="accent2" accent3="accent3" accent4="accent4" accent5="accent5" accent6="accent6" hlink="hlink" folHlink="folHlink"/>
  <p:sldLayoutIdLst>
    <p:sldLayoutId id="2147483730" r:id="rId1"/>
    <p:sldLayoutId id="2147483736"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14</a:t>
            </a:r>
            <a:r>
              <a:rPr lang="zh-CN" altLang="en-US" sz="4656" b="1" dirty="0">
                <a:solidFill>
                  <a:srgbClr val="D60093"/>
                </a:solidFill>
                <a:latin typeface="隶书" panose="02010509060101010101" pitchFamily="49" charset="-122"/>
                <a:ea typeface="隶书" panose="02010509060101010101" pitchFamily="49" charset="-122"/>
              </a:rPr>
              <a:t>课　辽宋夏金元时期的科技与文化</a:t>
            </a:r>
          </a:p>
        </p:txBody>
      </p:sp>
    </p:spTree>
    <p:extLst>
      <p:ext uri="{BB962C8B-B14F-4D97-AF65-F5344CB8AC3E}">
        <p14:creationId xmlns:p14="http://schemas.microsoft.com/office/powerpoint/2010/main" val="4173825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7151"/>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五、宋词和元曲</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宋词</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2429130443"/>
              </p:ext>
            </p:extLst>
          </p:nvPr>
        </p:nvGraphicFramePr>
        <p:xfrm>
          <a:off x="381000" y="1401473"/>
          <a:ext cx="11430000" cy="4286012"/>
        </p:xfrm>
        <a:graphic>
          <a:graphicData uri="http://schemas.openxmlformats.org/drawingml/2006/table">
            <a:tbl>
              <a:tblPr firstRow="1" firstCol="1" bandRow="1"/>
              <a:tblGrid>
                <a:gridCol w="1146464"/>
                <a:gridCol w="687702"/>
                <a:gridCol w="9595834"/>
              </a:tblGrid>
              <a:tr h="1237817">
                <a:tc row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出现及</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发展</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时间</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词在</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时已经出现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宋代时</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成为主要的文学形式之一</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28569" marR="28569"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1144">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原因</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宋代时</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商业发展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城市繁荣</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数量不断增加</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能够歌唱的词更适应市井生活需要</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受到市民的欢迎</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28569" marR="28569"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5403">
                <a:tc rowSpan="2">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代表</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及词风</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gridSpan="2">
                  <a:txBody>
                    <a:bodyPr/>
                    <a:lstStyle/>
                    <a:p>
                      <a:pPr>
                        <a:lnSpc>
                          <a:spcPct val="120000"/>
                        </a:lnSpc>
                        <a:spcAft>
                          <a:spcPts val="0"/>
                        </a:spcAft>
                        <a:tabLst>
                          <a:tab pos="1188085" algn="l"/>
                          <a:tab pos="2163445" algn="l"/>
                          <a:tab pos="3142615" algn="l"/>
                          <a:tab pos="4190365" algn="l"/>
                        </a:tabLst>
                      </a:pP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的词气势豪迈</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28569" marR="28569"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1181648">
                <a:tc vMerge="1">
                  <a:txBody>
                    <a:bodyPr/>
                    <a:lstStyle/>
                    <a:p>
                      <a:endParaRPr lang="zh-CN" altLang="en-US"/>
                    </a:p>
                  </a:txBody>
                  <a:tcPr/>
                </a:tc>
                <a:tc gridSpan="2">
                  <a:txBody>
                    <a:bodyPr/>
                    <a:lstStyle/>
                    <a:p>
                      <a:pPr>
                        <a:lnSpc>
                          <a:spcPct val="120000"/>
                        </a:lnSpc>
                        <a:spcAft>
                          <a:spcPts val="0"/>
                        </a:spcAft>
                        <a:tabLst>
                          <a:tab pos="1188085" algn="l"/>
                          <a:tab pos="2163445" algn="l"/>
                          <a:tab pos="3142615" algn="l"/>
                          <a:tab pos="4190365" algn="l"/>
                        </a:tabLst>
                      </a:pP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的词风格委婉</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28569" marR="28569"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4" name="矩形 3"/>
          <p:cNvSpPr/>
          <p:nvPr/>
        </p:nvSpPr>
        <p:spPr>
          <a:xfrm>
            <a:off x="3171558" y="1743835"/>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唐朝</a:t>
            </a:r>
            <a:endParaRPr lang="zh-CN" altLang="en-US" dirty="0"/>
          </a:p>
        </p:txBody>
      </p:sp>
      <p:sp>
        <p:nvSpPr>
          <p:cNvPr id="5" name="矩形 4"/>
          <p:cNvSpPr/>
          <p:nvPr/>
        </p:nvSpPr>
        <p:spPr>
          <a:xfrm>
            <a:off x="6652512" y="2699799"/>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市民</a:t>
            </a:r>
            <a:endParaRPr lang="zh-CN" altLang="en-US" dirty="0"/>
          </a:p>
        </p:txBody>
      </p:sp>
      <p:sp>
        <p:nvSpPr>
          <p:cNvPr id="6" name="矩形 5"/>
          <p:cNvSpPr/>
          <p:nvPr/>
        </p:nvSpPr>
        <p:spPr>
          <a:xfrm>
            <a:off x="1810349" y="3884363"/>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苏轼</a:t>
            </a:r>
            <a:endParaRPr lang="zh-CN" altLang="en-US" dirty="0"/>
          </a:p>
        </p:txBody>
      </p:sp>
      <p:sp>
        <p:nvSpPr>
          <p:cNvPr id="7" name="矩形 6"/>
          <p:cNvSpPr/>
          <p:nvPr/>
        </p:nvSpPr>
        <p:spPr>
          <a:xfrm>
            <a:off x="3563522" y="3884363"/>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辛弃疾</a:t>
            </a:r>
            <a:endParaRPr lang="zh-CN" altLang="en-US" dirty="0"/>
          </a:p>
        </p:txBody>
      </p:sp>
      <p:sp>
        <p:nvSpPr>
          <p:cNvPr id="8" name="矩形 7"/>
          <p:cNvSpPr/>
          <p:nvPr/>
        </p:nvSpPr>
        <p:spPr>
          <a:xfrm>
            <a:off x="1930456" y="4812291"/>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李清照</a:t>
            </a:r>
            <a:endParaRPr lang="zh-CN" altLang="en-US" dirty="0"/>
          </a:p>
        </p:txBody>
      </p:sp>
    </p:spTree>
    <p:extLst>
      <p:ext uri="{BB962C8B-B14F-4D97-AF65-F5344CB8AC3E}">
        <p14:creationId xmlns:p14="http://schemas.microsoft.com/office/powerpoint/2010/main" val="3992372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47004"/>
            <a:ext cx="11430000" cy="171252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宋代的诗</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南宋</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是著名的爱国诗人</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他的不少作品抒发了爱国情怀。</a:t>
            </a:r>
            <a:r>
              <a:rPr lang="en-US" altLang="zh-CN" dirty="0">
                <a:solidFill>
                  <a:srgbClr val="000000"/>
                </a:solidFill>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元曲</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74290772"/>
              </p:ext>
            </p:extLst>
          </p:nvPr>
        </p:nvGraphicFramePr>
        <p:xfrm>
          <a:off x="381000" y="2621870"/>
          <a:ext cx="11430000" cy="1913897"/>
        </p:xfrm>
        <a:graphic>
          <a:graphicData uri="http://schemas.openxmlformats.org/drawingml/2006/table">
            <a:tbl>
              <a:tblPr firstRow="1" firstCol="1" bandRow="1"/>
              <a:tblGrid>
                <a:gridCol w="1396285"/>
                <a:gridCol w="10033715"/>
              </a:tblGrid>
              <a:tr h="630484">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形式</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散曲和杂剧</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7184">
                <a:tc row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代表</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人物</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最优秀的杂剧家是</a:t>
                      </a:r>
                      <a:r>
                        <a:rPr lang="zh-CN" sz="2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代表作是悲剧《窦娥冤》</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6229">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著名的杂剧家还有</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、王实甫等</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1425885" y="1452045"/>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陆游</a:t>
            </a:r>
            <a:endParaRPr lang="zh-CN" altLang="en-US" dirty="0"/>
          </a:p>
        </p:txBody>
      </p:sp>
      <p:sp>
        <p:nvSpPr>
          <p:cNvPr id="5" name="矩形 4"/>
          <p:cNvSpPr/>
          <p:nvPr/>
        </p:nvSpPr>
        <p:spPr>
          <a:xfrm>
            <a:off x="5059813" y="3292081"/>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关汉卿</a:t>
            </a:r>
            <a:endParaRPr lang="zh-CN" altLang="en-US" dirty="0"/>
          </a:p>
        </p:txBody>
      </p:sp>
      <p:sp>
        <p:nvSpPr>
          <p:cNvPr id="6" name="矩形 5"/>
          <p:cNvSpPr/>
          <p:nvPr/>
        </p:nvSpPr>
        <p:spPr>
          <a:xfrm>
            <a:off x="5059813" y="3936318"/>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马致远</a:t>
            </a:r>
            <a:endParaRPr lang="zh-CN" altLang="en-US" dirty="0"/>
          </a:p>
        </p:txBody>
      </p:sp>
    </p:spTree>
    <p:extLst>
      <p:ext uri="{BB962C8B-B14F-4D97-AF65-F5344CB8AC3E}">
        <p14:creationId xmlns:p14="http://schemas.microsoft.com/office/powerpoint/2010/main" val="700278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56383"/>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六、司马光和《资治通鉴》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司马光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3333903979"/>
              </p:ext>
            </p:extLst>
          </p:nvPr>
        </p:nvGraphicFramePr>
        <p:xfrm>
          <a:off x="381000" y="2091958"/>
          <a:ext cx="11430000" cy="1957087"/>
        </p:xfrm>
        <a:graphic>
          <a:graphicData uri="http://schemas.openxmlformats.org/drawingml/2006/table">
            <a:tbl>
              <a:tblPr firstRow="1" firstCol="1" bandRow="1"/>
              <a:tblGrid>
                <a:gridCol w="1962955"/>
                <a:gridCol w="9467045"/>
              </a:tblGrid>
              <a:tr h="683857">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身份</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北宋史学家、政治家</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9384">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著作</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主持编写《</a:t>
                      </a:r>
                      <a:r>
                        <a:rPr lang="zh-CN" sz="2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3846">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地位</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与司马迁一起被后人称为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史学两司马</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4662067" y="2814099"/>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资治通鉴</a:t>
            </a:r>
            <a:endParaRPr lang="zh-CN" altLang="en-US" dirty="0"/>
          </a:p>
        </p:txBody>
      </p:sp>
    </p:spTree>
    <p:extLst>
      <p:ext uri="{BB962C8B-B14F-4D97-AF65-F5344CB8AC3E}">
        <p14:creationId xmlns:p14="http://schemas.microsoft.com/office/powerpoint/2010/main" val="4169931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559666"/>
            <a:ext cx="2707793"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《资治通鉴》</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表格 4"/>
          <p:cNvGraphicFramePr>
            <a:graphicFrameLocks noGrp="1" noChangeAspect="1"/>
          </p:cNvGraphicFramePr>
          <p:nvPr>
            <p:extLst>
              <p:ext uri="{D42A27DB-BD31-4B8C-83A1-F6EECF244321}">
                <p14:modId xmlns:p14="http://schemas.microsoft.com/office/powerpoint/2010/main" val="2687163710"/>
              </p:ext>
            </p:extLst>
          </p:nvPr>
        </p:nvGraphicFramePr>
        <p:xfrm>
          <a:off x="381000" y="1253716"/>
          <a:ext cx="11430000" cy="3027339"/>
        </p:xfrm>
        <a:graphic>
          <a:graphicData uri="http://schemas.openxmlformats.org/drawingml/2006/table">
            <a:tbl>
              <a:tblPr firstRow="1" firstCol="1" bandRow="1"/>
              <a:tblGrid>
                <a:gridCol w="990600"/>
                <a:gridCol w="10439400"/>
              </a:tblGrid>
              <a:tr h="616648">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体例</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的通史巨著</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5693">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这部史书</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300</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多万字</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记述了从战国到</a:t>
                      </a:r>
                      <a:r>
                        <a:rPr lang="zh-CN" sz="2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共</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1 300</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多年的历史</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9592">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价值</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这部书取材重在历代</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意在使君主借鉴其中经验教训</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对研究我国古代历史具有重要价值</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5406">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地位</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与司马迁的《史记》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并列为中国史学的不朽巨著</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1734896" y="1289483"/>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编年体</a:t>
            </a:r>
            <a:endParaRPr lang="zh-CN" altLang="en-US" dirty="0"/>
          </a:p>
        </p:txBody>
      </p:sp>
      <p:sp>
        <p:nvSpPr>
          <p:cNvPr id="7" name="矩形 6"/>
          <p:cNvSpPr/>
          <p:nvPr/>
        </p:nvSpPr>
        <p:spPr>
          <a:xfrm>
            <a:off x="7244794" y="1920481"/>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五代</a:t>
            </a:r>
            <a:endParaRPr lang="zh-CN" altLang="en-US" dirty="0"/>
          </a:p>
        </p:txBody>
      </p:sp>
      <p:sp>
        <p:nvSpPr>
          <p:cNvPr id="8" name="矩形 7"/>
          <p:cNvSpPr/>
          <p:nvPr/>
        </p:nvSpPr>
        <p:spPr>
          <a:xfrm>
            <a:off x="4973793" y="2564717"/>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政治兴衰</a:t>
            </a:r>
            <a:endParaRPr lang="zh-CN" altLang="en-US" dirty="0"/>
          </a:p>
        </p:txBody>
      </p:sp>
    </p:spTree>
    <p:extLst>
      <p:ext uri="{BB962C8B-B14F-4D97-AF65-F5344CB8AC3E}">
        <p14:creationId xmlns:p14="http://schemas.microsoft.com/office/powerpoint/2010/main" val="1011085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39778"/>
            <a:ext cx="11430000" cy="590354"/>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历史比较　</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比较《史记》和</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《资治通鉴》</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2372665067"/>
              </p:ext>
            </p:extLst>
          </p:nvPr>
        </p:nvGraphicFramePr>
        <p:xfrm>
          <a:off x="381000" y="1021194"/>
          <a:ext cx="11430000" cy="4096512"/>
        </p:xfrm>
        <a:graphic>
          <a:graphicData uri="http://schemas.openxmlformats.org/drawingml/2006/table">
            <a:tbl>
              <a:tblPr firstRow="1" firstCol="1" bandRow="1"/>
              <a:tblGrid>
                <a:gridCol w="1795530"/>
                <a:gridCol w="5824470"/>
                <a:gridCol w="3810000"/>
              </a:tblGrid>
              <a:tr h="0">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著作</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《史记》</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《资治通鉴》</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作者</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司马迁</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司马光</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成书时期</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西汉</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北宋</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体例</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纪传体通史</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编年体通史</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从传说中的黄帝到汉武帝时的史事</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从战国到五代共</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300</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多年的历史</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成为后世纪传体史书的典范</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在文学史上也有重要地位</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对研究我国古代历史具有重要价值</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935852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1088" y="209727"/>
            <a:ext cx="11429826" cy="577776"/>
            <a:chOff x="381000" y="209677"/>
            <a:chExt cx="11430001" cy="577785"/>
          </a:xfrm>
        </p:grpSpPr>
        <p:grpSp>
          <p:nvGrpSpPr>
            <p:cNvPr id="3" name="组合 2"/>
            <p:cNvGrpSpPr/>
            <p:nvPr userDrawn="1"/>
          </p:nvGrpSpPr>
          <p:grpSpPr>
            <a:xfrm>
              <a:off x="381000" y="209677"/>
              <a:ext cx="771985" cy="577785"/>
              <a:chOff x="7201355" y="2798675"/>
              <a:chExt cx="771985" cy="577785"/>
            </a:xfrm>
          </p:grpSpPr>
          <p:sp>
            <p:nvSpPr>
              <p:cNvPr id="5" name="平行四边形 4"/>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6" name="平行四边形 5"/>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7" name="平行四边形 6"/>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8" name="平行四边形 7"/>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4" name="矩形 3"/>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9" name="组合 8"/>
          <p:cNvGrpSpPr/>
          <p:nvPr/>
        </p:nvGrpSpPr>
        <p:grpSpPr>
          <a:xfrm>
            <a:off x="3623017" y="103438"/>
            <a:ext cx="5746314" cy="669877"/>
            <a:chOff x="3606630" y="897473"/>
            <a:chExt cx="4749093" cy="669887"/>
          </a:xfrm>
        </p:grpSpPr>
        <p:pic>
          <p:nvPicPr>
            <p:cNvPr id="10" name="图片 9" descr="阴影"/>
            <p:cNvPicPr>
              <a:picLocks noChangeAspect="1"/>
            </p:cNvPicPr>
            <p:nvPr/>
          </p:nvPicPr>
          <p:blipFill>
            <a:blip r:embed="rId2"/>
            <a:stretch>
              <a:fillRect/>
            </a:stretch>
          </p:blipFill>
          <p:spPr>
            <a:xfrm>
              <a:off x="3606630" y="897473"/>
              <a:ext cx="4749093" cy="669887"/>
            </a:xfrm>
            <a:prstGeom prst="rect">
              <a:avLst/>
            </a:prstGeom>
          </p:spPr>
        </p:pic>
        <p:sp>
          <p:nvSpPr>
            <p:cNvPr id="11" name="文本框 10"/>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探究</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重难解析</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12" name="矩形 11"/>
          <p:cNvSpPr>
            <a:spLocks noChangeAspect="1"/>
          </p:cNvSpPr>
          <p:nvPr/>
        </p:nvSpPr>
        <p:spPr>
          <a:xfrm>
            <a:off x="381000" y="991466"/>
            <a:ext cx="11430000" cy="451328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探究点　</a:t>
            </a:r>
            <a:r>
              <a:rPr lang="zh-CN" altLang="zh-CN" dirty="0">
                <a:solidFill>
                  <a:srgbClr val="000000"/>
                </a:solidFill>
                <a:latin typeface="NEU-BZ-S92"/>
                <a:ea typeface="方正兰亭中黑_GBK"/>
                <a:cs typeface="Times New Roman" panose="02020603050405020304" pitchFamily="18" charset="0"/>
              </a:rPr>
              <a:t>宋元时期科技发展的原因及影响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论从史出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dirty="0">
                <a:solidFill>
                  <a:srgbClr val="000000"/>
                </a:solidFill>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宋元时期是我国古代发展的高峰时期。</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宋朝结束了五代十国以来长期分裂割据和混战的局面</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那时经济发展</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城市繁荣</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航海和对外贸易空前活跃</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元朝实现了全国性的统一</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中外经济文化交流频繁。两大因素的结合</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使宋元文化突飞猛进</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涌现出一批著名的科学家、文学家和艺术家</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反映了那个时期我国科学技术在世界上的领先地位。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摘编自李惠民《中国传统文化新编》</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844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567729"/>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根据材料一</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概括宋元时期科技发展的原因</a:t>
            </a:r>
            <a:r>
              <a:rPr lang="zh-CN" altLang="zh-CN" dirty="0" smtClean="0">
                <a:solidFill>
                  <a:srgbClr val="000000"/>
                </a:solidFill>
                <a:cs typeface="Times New Roman" panose="02020603050405020304" pitchFamily="18" charset="0"/>
              </a:rPr>
              <a:t>。</a:t>
            </a:r>
            <a:r>
              <a:rPr lang="en-US" altLang="zh-CN" dirty="0" smtClean="0">
                <a:solidFill>
                  <a:srgbClr val="000000"/>
                </a:solidFill>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81000" y="2170333"/>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cs typeface="Times New Roman" panose="02020603050405020304" pitchFamily="18" charset="0"/>
              </a:rPr>
              <a:t>原因</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经济繁荣</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航海和对外贸易空前活跃</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国家统一</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中外经济文化交流频繁</a:t>
            </a:r>
            <a:r>
              <a:rPr lang="zh-CN" altLang="zh-CN" dirty="0" smtClean="0">
                <a:solidFill>
                  <a:srgbClr val="FF0000"/>
                </a:solidFill>
                <a:cs typeface="Times New Roman" panose="02020603050405020304" pitchFamily="18" charset="0"/>
              </a:rPr>
              <a:t>。</a:t>
            </a:r>
            <a:r>
              <a:rPr lang="en-US" altLang="zh-CN" dirty="0" smtClean="0">
                <a:solidFill>
                  <a:srgbClr val="FF0000"/>
                </a:solidFill>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318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1977"/>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dirty="0">
                <a:solidFill>
                  <a:srgbClr val="000000"/>
                </a:solidFill>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指南针打破了欧洲中世纪闭塞的状态</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为以后哥伦布对美洲大陆的发现和麦哲伦船队的环球航行奠定了基础。造纸术和印刷术的发明与传播</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改变了当时欧洲只有僧侣才能读书和受高等教育的状况。火药对资产阶级战胜封建贵族及在欧洲大陆的胜利起了重要作用。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摘编自潘吉星《中国古代四大发明</a:t>
            </a:r>
            <a:r>
              <a:rPr lang="en-US" altLang="zh-CN" dirty="0" smtClean="0">
                <a:solidFill>
                  <a:srgbClr val="000000"/>
                </a:solidFill>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源流</a:t>
            </a:r>
            <a:r>
              <a:rPr lang="zh-CN" altLang="zh-CN" dirty="0">
                <a:solidFill>
                  <a:srgbClr val="000000"/>
                </a:solidFill>
                <a:ea typeface="楷体" panose="02010609060101010101" pitchFamily="49" charset="-122"/>
                <a:cs typeface="Times New Roman" panose="02020603050405020304" pitchFamily="18" charset="0"/>
              </a:rPr>
              <a:t>、外传及世界影响</a:t>
            </a:r>
            <a:r>
              <a:rPr lang="zh-CN" altLang="zh-CN" dirty="0" smtClean="0">
                <a:solidFill>
                  <a:srgbClr val="000000"/>
                </a:solidFill>
                <a:ea typeface="楷体" panose="02010609060101010101" pitchFamily="49" charset="-122"/>
                <a:cs typeface="Times New Roman" panose="02020603050405020304" pitchFamily="18" charset="0"/>
              </a:rPr>
              <a:t>》</a:t>
            </a:r>
            <a:endParaRPr lang="en-US" altLang="zh-CN" dirty="0" smtClean="0">
              <a:solidFill>
                <a:srgbClr val="000000"/>
              </a:solidFill>
              <a:ea typeface="楷体" panose="02010609060101010101" pitchFamily="49"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根据材料二并结合所学知识</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分析中国古代的重大发明对世界的影响</a:t>
            </a:r>
            <a:r>
              <a:rPr lang="zh-CN" altLang="zh-CN" dirty="0" smtClean="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1000" y="3952884"/>
            <a:ext cx="11430000" cy="12126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cs typeface="Times New Roman" panose="02020603050405020304" pitchFamily="18" charset="0"/>
              </a:rPr>
              <a:t>影响</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促进了世界远洋航海技术的发展</a:t>
            </a:r>
            <a:r>
              <a:rPr lang="en-US" altLang="zh-CN" dirty="0">
                <a:solidFill>
                  <a:srgbClr val="FF0000"/>
                </a:solidFill>
                <a:cs typeface="Times New Roman" panose="02020603050405020304" pitchFamily="18" charset="0"/>
              </a:rPr>
              <a:t>;</a:t>
            </a:r>
            <a:r>
              <a:rPr lang="zh-CN" altLang="zh-CN" dirty="0" smtClean="0">
                <a:solidFill>
                  <a:srgbClr val="FF0000"/>
                </a:solidFill>
                <a:cs typeface="Times New Roman" panose="02020603050405020304" pitchFamily="18" charset="0"/>
              </a:rPr>
              <a:t>推动</a:t>
            </a:r>
            <a:r>
              <a:rPr lang="zh-CN" altLang="en-US" dirty="0">
                <a:solidFill>
                  <a:srgbClr val="FF0000"/>
                </a:solidFill>
                <a:cs typeface="Times New Roman" panose="02020603050405020304" pitchFamily="18" charset="0"/>
              </a:rPr>
              <a:t>了</a:t>
            </a:r>
            <a:r>
              <a:rPr lang="zh-CN" altLang="zh-CN" dirty="0" smtClean="0">
                <a:solidFill>
                  <a:srgbClr val="FF0000"/>
                </a:solidFill>
                <a:cs typeface="Times New Roman" panose="02020603050405020304" pitchFamily="18" charset="0"/>
              </a:rPr>
              <a:t>教育</a:t>
            </a:r>
            <a:r>
              <a:rPr lang="zh-CN" altLang="zh-CN" dirty="0">
                <a:solidFill>
                  <a:srgbClr val="FF0000"/>
                </a:solidFill>
                <a:cs typeface="Times New Roman" panose="02020603050405020304" pitchFamily="18" charset="0"/>
              </a:rPr>
              <a:t>的进步</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推动了欧洲社会的变革</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促进了人类文明的发展。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7763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9304"/>
            <a:ext cx="11430000" cy="451328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典型例题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有学者指出</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公元</a:t>
            </a:r>
            <a:r>
              <a:rPr lang="en-US" altLang="zh-CN" dirty="0">
                <a:solidFill>
                  <a:srgbClr val="000000"/>
                </a:solidFill>
                <a:cs typeface="Times New Roman" panose="02020603050405020304" pitchFamily="18" charset="0"/>
              </a:rPr>
              <a:t>960</a:t>
            </a:r>
            <a:r>
              <a:rPr lang="zh-CN" altLang="zh-CN" dirty="0">
                <a:solidFill>
                  <a:srgbClr val="000000"/>
                </a:solidFill>
                <a:cs typeface="Times New Roman" panose="02020603050405020304" pitchFamily="18" charset="0"/>
              </a:rPr>
              <a:t>年宋代兴起</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中国好像进入了现代</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一种物质文化由此展开</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火焰器之使用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航海用之指南针</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天文时钟</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鼓风炉</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水力纺织机</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船只使用不漏水舱壁等</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都于宋代出现。</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该学者论述的是宋代</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丰富的都市生活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先进的科学技术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昌盛的文化教育</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发达的海外贸易</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1000" y="4712591"/>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火焰器之使用</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航海用之指南针</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天文时钟</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鼓风炉</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水力纺织机</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船只使用不漏水舱壁等</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可知宋朝时期</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科学技术取得重大进步。</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0246659" y="1892602"/>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B</a:t>
            </a:r>
            <a:endParaRPr lang="zh-CN" altLang="en-US" sz="2800" dirty="0"/>
          </a:p>
        </p:txBody>
      </p:sp>
    </p:spTree>
    <p:extLst>
      <p:ext uri="{BB962C8B-B14F-4D97-AF65-F5344CB8AC3E}">
        <p14:creationId xmlns:p14="http://schemas.microsoft.com/office/powerpoint/2010/main" val="2455507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240637" y="50581"/>
            <a:ext cx="1710725" cy="592213"/>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知识</a:t>
            </a:r>
            <a:r>
              <a:rPr lang="zh-CN" altLang="zh-CN" dirty="0" smtClean="0">
                <a:solidFill>
                  <a:srgbClr val="000000"/>
                </a:solidFill>
                <a:ea typeface="黑体" panose="02010609060101010101" pitchFamily="49" charset="-122"/>
                <a:cs typeface="Times New Roman" panose="02020603050405020304" pitchFamily="18" charset="0"/>
              </a:rPr>
              <a:t>概览</a:t>
            </a:r>
            <a:r>
              <a:rPr lang="en-US" altLang="zh-CN" dirty="0" smtClean="0">
                <a:solidFill>
                  <a:srgbClr val="000000"/>
                </a:solidFill>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DL7QXR70.eps" descr="id:2147496314;FounderCES"/>
          <p:cNvPicPr>
            <a:picLocks noChangeAspect="1"/>
          </p:cNvPicPr>
          <p:nvPr/>
        </p:nvPicPr>
        <p:blipFill>
          <a:blip r:embed="rId2">
            <a:clrChange>
              <a:clrFrom>
                <a:srgbClr val="FFFFFF"/>
              </a:clrFrom>
              <a:clrTo>
                <a:srgbClr val="FFFFFF">
                  <a:alpha val="0"/>
                </a:srgbClr>
              </a:clrTo>
            </a:clrChange>
          </a:blip>
          <a:stretch>
            <a:fillRect/>
          </a:stretch>
        </p:blipFill>
        <p:spPr>
          <a:xfrm>
            <a:off x="900546" y="713338"/>
            <a:ext cx="10390909" cy="5747668"/>
          </a:xfrm>
          <a:prstGeom prst="rect">
            <a:avLst/>
          </a:prstGeom>
        </p:spPr>
      </p:pic>
    </p:spTree>
    <p:extLst>
      <p:ext uri="{BB962C8B-B14F-4D97-AF65-F5344CB8AC3E}">
        <p14:creationId xmlns:p14="http://schemas.microsoft.com/office/powerpoint/2010/main" val="31866505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58747" y="336386"/>
            <a:ext cx="2730231" cy="1107994"/>
          </a:xfrm>
          <a:prstGeom prst="rect">
            <a:avLst/>
          </a:prstGeom>
          <a:noFill/>
        </p:spPr>
        <p:txBody>
          <a:bodyPr wrap="none" lIns="91438" tIns="45719" rIns="91438" bIns="45719">
            <a:spAutoFit/>
            <a:scene3d>
              <a:camera prst="obliqueTopLeft"/>
              <a:lightRig rig="threePt" dir="t"/>
            </a:scene3d>
          </a:bodyPr>
          <a:lstStyle/>
          <a:p>
            <a:pPr algn="ctr"/>
            <a:r>
              <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p>
        </p:txBody>
      </p:sp>
      <p:sp>
        <p:nvSpPr>
          <p:cNvPr id="6" name="圆角矩形 5">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7" name="圆角矩形 6">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8" name="圆角矩形 7">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260147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1031717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972975"/>
            <a:ext cx="11430000" cy="169334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通过了解宋元时期的科技创新、文学艺术成就</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认识这一时期繁荣的文化在中国历史上的重要地位</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通过印刷术、指南针、火药的应用和外传</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认识中国古代的重要发明对世界文明发展的贡献。</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4" name="组合 3"/>
          <p:cNvGrpSpPr/>
          <p:nvPr/>
        </p:nvGrpSpPr>
        <p:grpSpPr>
          <a:xfrm>
            <a:off x="381088" y="209727"/>
            <a:ext cx="11429826" cy="577776"/>
            <a:chOff x="381000" y="209677"/>
            <a:chExt cx="11430001" cy="577785"/>
          </a:xfrm>
        </p:grpSpPr>
        <p:grpSp>
          <p:nvGrpSpPr>
            <p:cNvPr id="5" name="组合 4"/>
            <p:cNvGrpSpPr/>
            <p:nvPr userDrawn="1"/>
          </p:nvGrpSpPr>
          <p:grpSpPr>
            <a:xfrm>
              <a:off x="381000" y="209677"/>
              <a:ext cx="771985" cy="577785"/>
              <a:chOff x="7201355" y="2798675"/>
              <a:chExt cx="771985" cy="577785"/>
            </a:xfrm>
          </p:grpSpPr>
          <p:sp>
            <p:nvSpPr>
              <p:cNvPr id="7" name="平行四边形 6"/>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8" name="平行四边形 7"/>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9" name="平行四边形 8"/>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0" name="平行四边形 9"/>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6" name="矩形 5"/>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11" name="组合 10"/>
          <p:cNvGrpSpPr/>
          <p:nvPr/>
        </p:nvGrpSpPr>
        <p:grpSpPr>
          <a:xfrm>
            <a:off x="3623017" y="103438"/>
            <a:ext cx="5746314" cy="669877"/>
            <a:chOff x="3606630" y="897473"/>
            <a:chExt cx="4749093" cy="669887"/>
          </a:xfrm>
        </p:grpSpPr>
        <p:pic>
          <p:nvPicPr>
            <p:cNvPr id="12" name="图片 11" descr="阴影"/>
            <p:cNvPicPr>
              <a:picLocks noChangeAspect="1"/>
            </p:cNvPicPr>
            <p:nvPr/>
          </p:nvPicPr>
          <p:blipFill>
            <a:blip r:embed="rId2"/>
            <a:stretch>
              <a:fillRect/>
            </a:stretch>
          </p:blipFill>
          <p:spPr>
            <a:xfrm>
              <a:off x="3606630" y="897473"/>
              <a:ext cx="4749093" cy="669887"/>
            </a:xfrm>
            <a:prstGeom prst="rect">
              <a:avLst/>
            </a:prstGeom>
          </p:spPr>
        </p:pic>
        <p:sp>
          <p:nvSpPr>
            <p:cNvPr id="13" name="文本框 12"/>
            <p:cNvSpPr txBox="1"/>
            <p:nvPr/>
          </p:nvSpPr>
          <p:spPr>
            <a:xfrm>
              <a:off x="4660338" y="900607"/>
              <a:ext cx="2510204" cy="584784"/>
            </a:xfrm>
            <a:prstGeom prst="rect">
              <a:avLst/>
            </a:prstGeom>
            <a:noFill/>
          </p:spPr>
          <p:txBody>
            <a:bodyPr wrap="square" rtlCol="0">
              <a:spAutoFit/>
            </a:bodyPr>
            <a:lstStyle/>
            <a:p>
              <a:pPr algn="ctr"/>
              <a:r>
                <a:rPr lang="zh-CN" altLang="en-US" sz="3200" dirty="0">
                  <a:solidFill>
                    <a:srgbClr val="ED7D31"/>
                  </a:solidFill>
                  <a:latin typeface="华文隶书" panose="02010800040101010101" pitchFamily="2" charset="-122"/>
                  <a:ea typeface="华文隶书" panose="02010800040101010101" pitchFamily="2" charset="-122"/>
                </a:rPr>
                <a:t>目标</a:t>
              </a:r>
              <a:r>
                <a:rPr lang="en-US" altLang="zh-CN" sz="3200" dirty="0">
                  <a:solidFill>
                    <a:srgbClr val="ED7D31"/>
                  </a:solidFill>
                  <a:latin typeface="华文隶书" panose="02010800040101010101" pitchFamily="2" charset="-122"/>
                  <a:ea typeface="华文隶书" panose="02010800040101010101" pitchFamily="2" charset="-122"/>
                </a:rPr>
                <a:t>•</a:t>
              </a:r>
              <a:r>
                <a:rPr lang="zh-CN" altLang="en-US" sz="3200" dirty="0">
                  <a:solidFill>
                    <a:srgbClr val="ED7D31"/>
                  </a:solidFill>
                  <a:latin typeface="华文隶书" panose="02010800040101010101" pitchFamily="2" charset="-122"/>
                  <a:ea typeface="华文隶书" panose="02010800040101010101" pitchFamily="2" charset="-122"/>
                </a:rPr>
                <a:t>学习概览</a:t>
              </a:r>
            </a:p>
          </p:txBody>
        </p:sp>
      </p:grpSp>
    </p:spTree>
    <p:extLst>
      <p:ext uri="{BB962C8B-B14F-4D97-AF65-F5344CB8AC3E}">
        <p14:creationId xmlns:p14="http://schemas.microsoft.com/office/powerpoint/2010/main" val="1192203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1"/>
                                        </p:tgtEl>
                                        <p:attrNameLst>
                                          <p:attrName>r</p:attrName>
                                        </p:attrNameLst>
                                      </p:cBhvr>
                                    </p:animRot>
                                    <p:animRot by="-240000">
                                      <p:cBhvr>
                                        <p:cTn id="7" dur="200" fill="hold">
                                          <p:stCondLst>
                                            <p:cond delay="200"/>
                                          </p:stCondLst>
                                        </p:cTn>
                                        <p:tgtEl>
                                          <p:spTgt spid="11"/>
                                        </p:tgtEl>
                                        <p:attrNameLst>
                                          <p:attrName>r</p:attrName>
                                        </p:attrNameLst>
                                      </p:cBhvr>
                                    </p:animRot>
                                    <p:animRot by="240000">
                                      <p:cBhvr>
                                        <p:cTn id="8" dur="200" fill="hold">
                                          <p:stCondLst>
                                            <p:cond delay="400"/>
                                          </p:stCondLst>
                                        </p:cTn>
                                        <p:tgtEl>
                                          <p:spTgt spid="11"/>
                                        </p:tgtEl>
                                        <p:attrNameLst>
                                          <p:attrName>r</p:attrName>
                                        </p:attrNameLst>
                                      </p:cBhvr>
                                    </p:animRot>
                                    <p:animRot by="-240000">
                                      <p:cBhvr>
                                        <p:cTn id="9" dur="200" fill="hold">
                                          <p:stCondLst>
                                            <p:cond delay="600"/>
                                          </p:stCondLst>
                                        </p:cTn>
                                        <p:tgtEl>
                                          <p:spTgt spid="11"/>
                                        </p:tgtEl>
                                        <p:attrNameLst>
                                          <p:attrName>r</p:attrName>
                                        </p:attrNameLst>
                                      </p:cBhvr>
                                    </p:animRot>
                                    <p:animRot by="120000">
                                      <p:cBhvr>
                                        <p:cTn id="10" dur="200" fill="hold">
                                          <p:stCondLst>
                                            <p:cond delay="8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20" name="组合 19"/>
          <p:cNvGrpSpPr/>
          <p:nvPr/>
        </p:nvGrpSpPr>
        <p:grpSpPr>
          <a:xfrm>
            <a:off x="3623017" y="103438"/>
            <a:ext cx="5746314" cy="66987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基础</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自主预习</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782189"/>
            <a:ext cx="3874779"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一、活字印刷术的</a:t>
            </a:r>
            <a:r>
              <a:rPr lang="zh-CN"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发明</a:t>
            </a:r>
            <a:r>
              <a:rPr lang="en-US"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3311501361"/>
              </p:ext>
            </p:extLst>
          </p:nvPr>
        </p:nvGraphicFramePr>
        <p:xfrm>
          <a:off x="381000" y="1412883"/>
          <a:ext cx="11430000" cy="5113378"/>
        </p:xfrm>
        <a:graphic>
          <a:graphicData uri="http://schemas.openxmlformats.org/drawingml/2006/table">
            <a:tbl>
              <a:tblPr firstRow="1" firstCol="1" bandRow="1"/>
              <a:tblGrid>
                <a:gridCol w="876300"/>
                <a:gridCol w="862445"/>
                <a:gridCol w="9691255"/>
              </a:tblGrid>
              <a:tr h="1028980">
                <a:tc>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背景</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辽宋</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夏</a:t>
                      </a: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金元</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时期</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技术进一步发展。但雕版费工费时</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刻好的版只能印制一种书籍</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1004596">
                <a:tc rowSpan="3">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发明及</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发展</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北宋</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发明活字印刷术</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他用胶泥刻字</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然后用火烧制</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制成泥活字</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西夏</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也出现泥活字印刷</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5201">
                <a:tc vMerge="1">
                  <a:txBody>
                    <a:bodyPr/>
                    <a:lstStyle/>
                    <a:p>
                      <a:endParaRPr lang="zh-CN" altLang="en-US"/>
                    </a:p>
                  </a:txBody>
                  <a:tcPr/>
                </a:tc>
                <a:tc>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元朝</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对木活字技术作了系统总结并创新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元朝中期</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p>
                      <a:pPr>
                        <a:lnSpc>
                          <a:spcPct val="110000"/>
                        </a:lnSpc>
                        <a:spcAft>
                          <a:spcPts val="0"/>
                        </a:spcAft>
                        <a:tabLst>
                          <a:tab pos="1188085" algn="l"/>
                          <a:tab pos="2163445" algn="l"/>
                          <a:tab pos="3142615" algn="l"/>
                          <a:tab pos="4190365" algn="l"/>
                        </a:tabLst>
                      </a:pP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印刷出现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5817">
                <a:tc>
                  <a:txBody>
                    <a:bodyPr/>
                    <a:lstStyle/>
                    <a:p>
                      <a:pPr>
                        <a:lnSpc>
                          <a:spcPct val="11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传播</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1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世纪时</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活字印刷术传入朝鲜半岛</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后来传到日本及东南亚地区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又经</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传到波斯</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经过蒙古西征等途径传入</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0">
                <a:tc>
                  <a:txBody>
                    <a:bodyPr/>
                    <a:lstStyle/>
                    <a:p>
                      <a:pPr>
                        <a:lnSpc>
                          <a:spcPct val="11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gridSpan="2">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对人类文明的发展产生了重大影响</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4" name="矩形 3"/>
          <p:cNvSpPr/>
          <p:nvPr/>
        </p:nvSpPr>
        <p:spPr>
          <a:xfrm>
            <a:off x="4464639" y="1401985"/>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雕版印刷</a:t>
            </a:r>
            <a:endParaRPr lang="zh-CN" altLang="en-US" dirty="0"/>
          </a:p>
        </p:txBody>
      </p:sp>
      <p:sp>
        <p:nvSpPr>
          <p:cNvPr id="5" name="矩形 4"/>
          <p:cNvSpPr/>
          <p:nvPr/>
        </p:nvSpPr>
        <p:spPr>
          <a:xfrm>
            <a:off x="2349562" y="2429635"/>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毕昇</a:t>
            </a:r>
            <a:endParaRPr lang="zh-CN" altLang="en-US" dirty="0"/>
          </a:p>
        </p:txBody>
      </p:sp>
      <p:sp>
        <p:nvSpPr>
          <p:cNvPr id="6" name="矩形 5"/>
          <p:cNvSpPr/>
          <p:nvPr/>
        </p:nvSpPr>
        <p:spPr>
          <a:xfrm>
            <a:off x="2349562" y="3895860"/>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王祯</a:t>
            </a:r>
            <a:endParaRPr lang="zh-CN" altLang="en-US" dirty="0"/>
          </a:p>
        </p:txBody>
      </p:sp>
      <p:sp>
        <p:nvSpPr>
          <p:cNvPr id="14" name="矩形 13"/>
          <p:cNvSpPr/>
          <p:nvPr/>
        </p:nvSpPr>
        <p:spPr>
          <a:xfrm>
            <a:off x="2503649" y="4356734"/>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锡活字</a:t>
            </a:r>
            <a:endParaRPr lang="zh-CN" altLang="en-US" dirty="0"/>
          </a:p>
        </p:txBody>
      </p:sp>
      <p:sp>
        <p:nvSpPr>
          <p:cNvPr id="15" name="矩形 14"/>
          <p:cNvSpPr/>
          <p:nvPr/>
        </p:nvSpPr>
        <p:spPr>
          <a:xfrm>
            <a:off x="2029769" y="5424431"/>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丝绸之路</a:t>
            </a:r>
            <a:endParaRPr lang="zh-CN" altLang="en-US" dirty="0"/>
          </a:p>
        </p:txBody>
      </p:sp>
      <p:sp>
        <p:nvSpPr>
          <p:cNvPr id="16" name="矩形 15"/>
          <p:cNvSpPr/>
          <p:nvPr/>
        </p:nvSpPr>
        <p:spPr>
          <a:xfrm>
            <a:off x="10091902" y="5434822"/>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欧洲</a:t>
            </a:r>
            <a:endParaRPr lang="zh-CN" altLang="en-US" dirty="0"/>
          </a:p>
        </p:txBody>
      </p:sp>
    </p:spTree>
    <p:extLst>
      <p:ext uri="{BB962C8B-B14F-4D97-AF65-F5344CB8AC3E}">
        <p14:creationId xmlns:p14="http://schemas.microsoft.com/office/powerpoint/2010/main" val="35004810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randombar(horizontal)">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horizontal)">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randombar(horizontal)">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42625"/>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二、指南针、火药的应用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指南针的发明与应用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1776172880"/>
              </p:ext>
            </p:extLst>
          </p:nvPr>
        </p:nvGraphicFramePr>
        <p:xfrm>
          <a:off x="381000" y="1588957"/>
          <a:ext cx="11430000" cy="3552973"/>
        </p:xfrm>
        <a:graphic>
          <a:graphicData uri="http://schemas.openxmlformats.org/drawingml/2006/table">
            <a:tbl>
              <a:tblPr firstRow="1" firstCol="1" bandRow="1"/>
              <a:tblGrid>
                <a:gridCol w="1219200"/>
                <a:gridCol w="1477851"/>
                <a:gridCol w="8732949"/>
              </a:tblGrid>
              <a:tr h="591271">
                <a:tc row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出现</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与应用</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先秦</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司南可能是天然磁石制成的指南工具</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9143">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宋朝</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制成罗盘</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北宋末年</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中国的海船上开始使用</a:t>
                      </a:r>
                      <a:r>
                        <a:rPr lang="zh-CN" sz="2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7407">
                <a:tc>
                  <a:txBody>
                    <a:bodyPr/>
                    <a:lstStyle/>
                    <a:p>
                      <a:pPr>
                        <a:lnSpc>
                          <a:spcPct val="120000"/>
                        </a:lnSpc>
                        <a:spcAft>
                          <a:spcPts val="0"/>
                        </a:spcAft>
                        <a:tabLst>
                          <a:tab pos="1188085" algn="l"/>
                          <a:tab pos="2163445" algn="l"/>
                          <a:tab pos="3142615" algn="l"/>
                          <a:tab pos="4190365" algn="l"/>
                        </a:tabLst>
                      </a:pPr>
                      <a:r>
                        <a:rPr lang="zh-CN" sz="280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传播</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20000"/>
                        </a:lnSpc>
                        <a:spcAft>
                          <a:spcPts val="0"/>
                        </a:spcAft>
                        <a:tabLst>
                          <a:tab pos="1188085" algn="l"/>
                          <a:tab pos="2163445" algn="l"/>
                          <a:tab pos="3142615" algn="l"/>
                          <a:tab pos="4190365" algn="l"/>
                        </a:tabLst>
                      </a:pP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经过</a:t>
                      </a:r>
                      <a:r>
                        <a:rPr lang="zh-CN" sz="2800" u="sng" dirty="0" smtClean="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地区传到了欧洲</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1715152">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grid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指南针的发明和使用</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对世界经济文化的交流和发展起了巨大推动作用。同时也为欧洲航海家开辟新航路和实现环球航行提供了重要条件</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4" name="矩形 3"/>
          <p:cNvSpPr/>
          <p:nvPr/>
        </p:nvSpPr>
        <p:spPr>
          <a:xfrm>
            <a:off x="9964322" y="2211427"/>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指南针</a:t>
            </a:r>
            <a:endParaRPr lang="zh-CN" altLang="en-US" dirty="0"/>
          </a:p>
        </p:txBody>
      </p:sp>
      <p:sp>
        <p:nvSpPr>
          <p:cNvPr id="5" name="矩形 4"/>
          <p:cNvSpPr/>
          <p:nvPr/>
        </p:nvSpPr>
        <p:spPr>
          <a:xfrm>
            <a:off x="2763422" y="2817775"/>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阿拉伯</a:t>
            </a:r>
            <a:endParaRPr lang="zh-CN" altLang="en-US" dirty="0"/>
          </a:p>
        </p:txBody>
      </p:sp>
    </p:spTree>
    <p:extLst>
      <p:ext uri="{BB962C8B-B14F-4D97-AF65-F5344CB8AC3E}">
        <p14:creationId xmlns:p14="http://schemas.microsoft.com/office/powerpoint/2010/main" val="1051738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5509"/>
            <a:ext cx="3425938" cy="592213"/>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火药的发明与</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应用</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3595187373"/>
              </p:ext>
            </p:extLst>
          </p:nvPr>
        </p:nvGraphicFramePr>
        <p:xfrm>
          <a:off x="381000" y="1230459"/>
          <a:ext cx="11430000" cy="3583682"/>
        </p:xfrm>
        <a:graphic>
          <a:graphicData uri="http://schemas.openxmlformats.org/drawingml/2006/table">
            <a:tbl>
              <a:tblPr firstRow="1" firstCol="1" bandRow="1"/>
              <a:tblGrid>
                <a:gridCol w="959427"/>
                <a:gridCol w="10470573"/>
              </a:tblGrid>
              <a:tr h="629514">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发明</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中国人已经发明了火药</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77322">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应用</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唐朝末年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火药开始运用到军事领域</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时期</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火药更多地用于战争</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元朝用金属作筒</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发明了</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这</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以前的突火枪威力更大</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4628">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传播</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世纪传入阿拉伯地区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,14</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世纪初又经阿拉伯人传到欧洲</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2218">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我国发明的火药和火器传入欧洲后</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对欧洲的火器制造和作战方式产生影响</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1611390" y="1264555"/>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唐朝</a:t>
            </a:r>
            <a:endParaRPr lang="zh-CN" altLang="en-US" dirty="0"/>
          </a:p>
        </p:txBody>
      </p:sp>
      <p:sp>
        <p:nvSpPr>
          <p:cNvPr id="5" name="矩形 4"/>
          <p:cNvSpPr/>
          <p:nvPr/>
        </p:nvSpPr>
        <p:spPr>
          <a:xfrm>
            <a:off x="7099321" y="1920480"/>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宋元</a:t>
            </a:r>
            <a:endParaRPr lang="zh-CN" altLang="en-US" dirty="0"/>
          </a:p>
        </p:txBody>
      </p:sp>
      <p:sp>
        <p:nvSpPr>
          <p:cNvPr id="6" name="矩形 5"/>
          <p:cNvSpPr/>
          <p:nvPr/>
        </p:nvSpPr>
        <p:spPr>
          <a:xfrm>
            <a:off x="6049839" y="241252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火铳</a:t>
            </a:r>
            <a:endParaRPr lang="zh-CN" altLang="en-US" dirty="0"/>
          </a:p>
        </p:txBody>
      </p:sp>
    </p:spTree>
    <p:extLst>
      <p:ext uri="{BB962C8B-B14F-4D97-AF65-F5344CB8AC3E}">
        <p14:creationId xmlns:p14="http://schemas.microsoft.com/office/powerpoint/2010/main" val="4001908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5555"/>
            <a:ext cx="3156633"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三、天文学的</a:t>
            </a:r>
            <a:r>
              <a:rPr lang="zh-CN"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发展</a:t>
            </a:r>
            <a:r>
              <a:rPr lang="en-US"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3272515617"/>
              </p:ext>
            </p:extLst>
          </p:nvPr>
        </p:nvGraphicFramePr>
        <p:xfrm>
          <a:off x="381000" y="814819"/>
          <a:ext cx="11430000" cy="5055285"/>
        </p:xfrm>
        <a:graphic>
          <a:graphicData uri="http://schemas.openxmlformats.org/drawingml/2006/table">
            <a:tbl>
              <a:tblPr firstRow="1" firstCol="1" bandRow="1"/>
              <a:tblGrid>
                <a:gridCol w="543791"/>
                <a:gridCol w="540327"/>
                <a:gridCol w="10345882"/>
              </a:tblGrid>
              <a:tr h="1699781">
                <a:tc row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北</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宋</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沈</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括</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创制了先进的历法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著有《</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》一书</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综合了我国古代主要是北宋时期的许多科技成就</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也包括他自己的不少科学创见</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在我国和世界科技史上占有重要地位</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0334">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苏</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颂</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主持创制了</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。它集观测、演示和报时于一身</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比欧洲同类天文仪器早了数百年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517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元</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朝</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郭</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守</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敬</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研制出简仪等近</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种天文仪器</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主持在全国范围内天文测量</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在元初编成新的历法《</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对指导农业生产有很大帮助。他测定的一年为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365.242 5</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天</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与现行公历的取值几乎相同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比现行公历的确立早约</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300</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4984184" y="867786"/>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十二气历</a:t>
            </a:r>
            <a:endParaRPr lang="zh-CN" altLang="en-US" dirty="0"/>
          </a:p>
        </p:txBody>
      </p:sp>
      <p:sp>
        <p:nvSpPr>
          <p:cNvPr id="5" name="矩形 4"/>
          <p:cNvSpPr/>
          <p:nvPr/>
        </p:nvSpPr>
        <p:spPr>
          <a:xfrm>
            <a:off x="9202893" y="867786"/>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梦溪笔谈</a:t>
            </a:r>
            <a:endParaRPr lang="zh-CN" altLang="en-US" dirty="0"/>
          </a:p>
        </p:txBody>
      </p:sp>
      <p:sp>
        <p:nvSpPr>
          <p:cNvPr id="6" name="矩形 5"/>
          <p:cNvSpPr/>
          <p:nvPr/>
        </p:nvSpPr>
        <p:spPr>
          <a:xfrm>
            <a:off x="3793851" y="2554327"/>
            <a:ext cx="1980029" cy="523220"/>
          </a:xfrm>
          <a:prstGeom prst="rect">
            <a:avLst/>
          </a:prstGeom>
        </p:spPr>
        <p:txBody>
          <a:bodyPr wrap="none">
            <a:spAutoFit/>
          </a:bodyPr>
          <a:lstStyle/>
          <a:p>
            <a:r>
              <a:rPr lang="zh-CN" altLang="zh-CN" dirty="0">
                <a:solidFill>
                  <a:srgbClr val="FF0000"/>
                </a:solidFill>
                <a:cs typeface="Times New Roman" panose="02020603050405020304" pitchFamily="18" charset="0"/>
              </a:rPr>
              <a:t>水运仪象台</a:t>
            </a:r>
            <a:endParaRPr lang="zh-CN" altLang="en-US" dirty="0"/>
          </a:p>
        </p:txBody>
      </p:sp>
      <p:sp>
        <p:nvSpPr>
          <p:cNvPr id="7" name="矩形 6"/>
          <p:cNvSpPr/>
          <p:nvPr/>
        </p:nvSpPr>
        <p:spPr>
          <a:xfrm>
            <a:off x="4397695" y="4220086"/>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授时历</a:t>
            </a:r>
            <a:endParaRPr lang="zh-CN" altLang="en-US" dirty="0"/>
          </a:p>
        </p:txBody>
      </p:sp>
    </p:spTree>
    <p:extLst>
      <p:ext uri="{BB962C8B-B14F-4D97-AF65-F5344CB8AC3E}">
        <p14:creationId xmlns:p14="http://schemas.microsoft.com/office/powerpoint/2010/main" val="2312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0056"/>
            <a:ext cx="1720343"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a:t>
            </a:r>
            <a:r>
              <a:rPr lang="zh-CN"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理学</a:t>
            </a:r>
            <a:r>
              <a:rPr lang="en-US"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2677429720"/>
              </p:ext>
            </p:extLst>
          </p:nvPr>
        </p:nvGraphicFramePr>
        <p:xfrm>
          <a:off x="381000" y="696521"/>
          <a:ext cx="11430000" cy="5652325"/>
        </p:xfrm>
        <a:graphic>
          <a:graphicData uri="http://schemas.openxmlformats.org/drawingml/2006/table">
            <a:tbl>
              <a:tblPr firstRow="1" firstCol="1" bandRow="1"/>
              <a:tblGrid>
                <a:gridCol w="834736"/>
                <a:gridCol w="1091046"/>
                <a:gridCol w="9504218"/>
              </a:tblGrid>
              <a:tr h="1121888">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形成</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宋代儒学在兼收并蓄的基础上形成理学。北宋的程颢、程颐兄弟和南宋的朱熹</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成就最为突出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因此理学也被称为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13476" marR="13476"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1237828">
                <a:tc rowSpan="2">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代表</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及观点</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程颢</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和程颐</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认为</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是天下万物都要遵循的普遍原则。他们将天理与传统的伦理道德联系起来</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要求人们为人行事必须遵循</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13476" marR="13476"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0781">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朱熹</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是理学的</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。他强调</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、灭人欲</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要求人们遵从传统的</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和社会秩序</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这一思想有利于维护封建统治</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逐渐成为我国古代的统治思想。朱熹的思想还传到朝鲜半岛、日本乃至欧洲</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13476" marR="13476"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1828">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grid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理学丰富了中华文化的思想内涵</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但它强调封建礼教</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束缚了人们</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endParaRPr lang="en-US" alt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13476" marR="13476"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4" name="矩形 3"/>
          <p:cNvSpPr/>
          <p:nvPr/>
        </p:nvSpPr>
        <p:spPr>
          <a:xfrm>
            <a:off x="8808039" y="1233382"/>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程朱理学</a:t>
            </a:r>
            <a:endParaRPr lang="zh-CN" altLang="en-US" dirty="0"/>
          </a:p>
        </p:txBody>
      </p:sp>
      <p:sp>
        <p:nvSpPr>
          <p:cNvPr id="5" name="矩形 4"/>
          <p:cNvSpPr/>
          <p:nvPr/>
        </p:nvSpPr>
        <p:spPr>
          <a:xfrm>
            <a:off x="3080930" y="1910090"/>
            <a:ext cx="543739" cy="523220"/>
          </a:xfrm>
          <a:prstGeom prst="rect">
            <a:avLst/>
          </a:prstGeom>
        </p:spPr>
        <p:txBody>
          <a:bodyPr wrap="none">
            <a:spAutoFit/>
          </a:bodyPr>
          <a:lstStyle/>
          <a:p>
            <a:r>
              <a:rPr lang="zh-CN" altLang="zh-CN" dirty="0">
                <a:solidFill>
                  <a:srgbClr val="FF0000"/>
                </a:solidFill>
                <a:cs typeface="Times New Roman" panose="02020603050405020304" pitchFamily="18" charset="0"/>
              </a:rPr>
              <a:t>理</a:t>
            </a:r>
            <a:endParaRPr lang="zh-CN" altLang="en-US" dirty="0"/>
          </a:p>
        </p:txBody>
      </p:sp>
      <p:sp>
        <p:nvSpPr>
          <p:cNvPr id="6" name="矩形 5"/>
          <p:cNvSpPr/>
          <p:nvPr/>
        </p:nvSpPr>
        <p:spPr>
          <a:xfrm>
            <a:off x="10310112" y="2412528"/>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天理</a:t>
            </a:r>
            <a:endParaRPr lang="zh-CN" altLang="en-US" dirty="0"/>
          </a:p>
        </p:txBody>
      </p:sp>
      <p:sp>
        <p:nvSpPr>
          <p:cNvPr id="7" name="矩形 6"/>
          <p:cNvSpPr/>
          <p:nvPr/>
        </p:nvSpPr>
        <p:spPr>
          <a:xfrm>
            <a:off x="4287994" y="3105045"/>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集大成者</a:t>
            </a:r>
            <a:endParaRPr lang="zh-CN" altLang="en-US" dirty="0"/>
          </a:p>
        </p:txBody>
      </p:sp>
      <p:sp>
        <p:nvSpPr>
          <p:cNvPr id="8" name="矩形 7"/>
          <p:cNvSpPr/>
          <p:nvPr/>
        </p:nvSpPr>
        <p:spPr>
          <a:xfrm>
            <a:off x="8356633" y="3105045"/>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存天理</a:t>
            </a:r>
            <a:endParaRPr lang="zh-CN" altLang="en-US" dirty="0"/>
          </a:p>
        </p:txBody>
      </p:sp>
      <p:sp>
        <p:nvSpPr>
          <p:cNvPr id="9" name="矩形 8"/>
          <p:cNvSpPr/>
          <p:nvPr/>
        </p:nvSpPr>
        <p:spPr>
          <a:xfrm>
            <a:off x="5944764" y="3607483"/>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伦理道德</a:t>
            </a:r>
            <a:endParaRPr lang="zh-CN" altLang="en-US" dirty="0"/>
          </a:p>
        </p:txBody>
      </p:sp>
      <p:sp>
        <p:nvSpPr>
          <p:cNvPr id="10" name="矩形 9"/>
          <p:cNvSpPr/>
          <p:nvPr/>
        </p:nvSpPr>
        <p:spPr>
          <a:xfrm>
            <a:off x="1586357" y="5765118"/>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精神追求</a:t>
            </a:r>
            <a:endParaRPr lang="zh-CN" altLang="en-US" dirty="0"/>
          </a:p>
        </p:txBody>
      </p:sp>
    </p:spTree>
    <p:extLst>
      <p:ext uri="{BB962C8B-B14F-4D97-AF65-F5344CB8AC3E}">
        <p14:creationId xmlns:p14="http://schemas.microsoft.com/office/powerpoint/2010/main" val="2424267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51829"/>
            <a:ext cx="11430000" cy="22726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概念解释　</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理学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仿宋" panose="02010609060101010101" pitchFamily="49" charset="-122"/>
                <a:cs typeface="Times New Roman" panose="02020603050405020304" pitchFamily="18" charset="0"/>
              </a:rPr>
              <a:t>它起源于北宋时期</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南宋朱熹是集大成者</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理学逐渐成为我国古代的统治思想。理学的核心是</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理</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即</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理</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产生世界万物。理学的出现对后世政治文化产生了深远影响</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推动了中华传统文化的发展。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662409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office">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309</TotalTime>
  <Words>844</Words>
  <Application>Microsoft Office PowerPoint</Application>
  <PresentationFormat>宽屏</PresentationFormat>
  <Paragraphs>191</Paragraphs>
  <Slides>20</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20</vt:i4>
      </vt:variant>
    </vt:vector>
  </HeadingPairs>
  <TitlesOfParts>
    <vt:vector size="37" baseType="lpstr">
      <vt:lpstr>NEU-BZ-S92</vt:lpstr>
      <vt:lpstr>等线</vt:lpstr>
      <vt:lpstr>方正兰亭中黑_GBK</vt:lpstr>
      <vt:lpstr>方正书宋_GBK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1_Office 主题</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SkyUser</cp:lastModifiedBy>
  <cp:revision>87</cp:revision>
  <dcterms:created xsi:type="dcterms:W3CDTF">2023-06-16T14:45:50Z</dcterms:created>
  <dcterms:modified xsi:type="dcterms:W3CDTF">2026-02-06T10:13:57Z</dcterms:modified>
</cp:coreProperties>
</file>