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19"/>
  </p:notesMasterIdLst>
  <p:sldIdLst>
    <p:sldId id="974" r:id="rId3"/>
    <p:sldId id="962" r:id="rId4"/>
    <p:sldId id="965" r:id="rId5"/>
    <p:sldId id="966" r:id="rId6"/>
    <p:sldId id="978" r:id="rId7"/>
    <p:sldId id="984" r:id="rId8"/>
    <p:sldId id="985" r:id="rId9"/>
    <p:sldId id="986" r:id="rId10"/>
    <p:sldId id="979" r:id="rId11"/>
    <p:sldId id="980" r:id="rId12"/>
    <p:sldId id="981" r:id="rId13"/>
    <p:sldId id="988" r:id="rId14"/>
    <p:sldId id="982" r:id="rId15"/>
    <p:sldId id="983" r:id="rId16"/>
    <p:sldId id="987" r:id="rId17"/>
    <p:sldId id="975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754" userDrawn="1">
          <p15:clr>
            <a:srgbClr val="A4A3A4"/>
          </p15:clr>
        </p15:guide>
        <p15:guide id="12" orient="horz" pos="9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754"/>
        <p:guide orient="horz" pos="9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14618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4689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05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876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986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单元整合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可知辽宋夏金时期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多个民族政权并立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各政权之间有战有和。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答题技巧　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首先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通读材料和大事年表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从性质、领域、发生时间等判断大事年表的脉络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从而形成对主题的总体认识。其次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审清设问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明确题目的要求。审题时圈出时空、人物、角度等限定性词语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明确问题的关键点和设问角度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然后结合所学知识作答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67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考题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靶向特训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7772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下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表为北宋时期枢密院部分官员情况统计。通过表中数据可以看出北宋时期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08945843"/>
              </p:ext>
            </p:extLst>
          </p:nvPr>
        </p:nvGraphicFramePr>
        <p:xfrm>
          <a:off x="381000" y="2106126"/>
          <a:ext cx="11430000" cy="1536192"/>
        </p:xfrm>
        <a:graphic>
          <a:graphicData uri="http://schemas.openxmlformats.org/drawingml/2006/table">
            <a:tbl>
              <a:tblPr firstRow="1" firstCol="1" bandRow="1"/>
              <a:tblGrid>
                <a:gridCol w="2857500"/>
                <a:gridCol w="2996045"/>
                <a:gridCol w="2718955"/>
                <a:gridCol w="28575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官职类型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来自文职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来自武职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总人数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枢密院正职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54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枢密院副职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108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129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381000" y="3798830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据《宋史》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《宋宰辅编年录》《续资治通鉴长编》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整理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推行崇文抑武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方针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在地方设置转运使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在各州府设置通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判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取消节度使收税权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792679" y="142434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5810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从表格数据可以看出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在北宋枢密院的官员中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文职官员的数量远远多于武职官员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而枢密院是北宋掌管军政事务的重要机构。在军政机构中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文职官员占据多数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这充分体现了北宋推行崇文抑武的方针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82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《夷坚志》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记载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契丹小儿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初读书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先以俗语颠倒其文句而习之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鸟宿池中树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僧敲月下门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契丹儿童便念成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月明里和尚门子打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水底里树上老鸦坐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。这反映出当时的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崇文抑武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宋辽和战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政权更迭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民族交融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518796" y="168818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40288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契丹小儿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初读书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先以俗语颠倒其文句而习之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可知这说明契丹族学习中原文化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反映当时的民族交融。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36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北宋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东京城内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晚间有夜市营业至三更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到五更早市又开张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在繁华热闹之处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买卖甚至通宵达旦。据此可知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北宋时期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纸币广泛流通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海外贸易发达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经济重心南移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城市商业繁荣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316424" y="113060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832339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晚间有夜市营业至三更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到五更早市又开张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买卖甚至通宵达旦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可知北宋时期早市、夜市进一步发展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这说明北宋时期城市商业繁荣。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5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某同学在阅读元朝王祯的《农书》时看到如下描述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造板木作印盔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雕板木为字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然后排字作行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使坚牢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字皆不动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然后用墨刷印之。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这段文字记录了对我国一项重大发明的改进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该发明是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造纸术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火药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指南针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印刷术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010142" y="198174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3708931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材料并结合所学知识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可知北宋毕昇发明活字印刷术。他用胶泥刻字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然后用火烧制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制成泥活字。材料反映的是印刷术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15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12412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826363" y="1495097"/>
            <a:ext cx="3994996" cy="7619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知识</a:t>
            </a:r>
            <a:r>
              <a:rPr lang="en-US" altLang="zh-CN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网络建构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826363" y="2608625"/>
            <a:ext cx="3994996" cy="7619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专题</a:t>
            </a:r>
            <a:r>
              <a:rPr lang="en-US" altLang="zh-CN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核心突破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826363" y="3722153"/>
            <a:ext cx="3994996" cy="7619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华文隶书" panose="02010800040101010101" pitchFamily="2" charset="-122"/>
                <a:ea typeface="华文隶书" panose="02010800040101010101" pitchFamily="2" charset="-122"/>
              </a:rPr>
              <a:t>解题</a:t>
            </a:r>
            <a:r>
              <a:rPr lang="en-US" altLang="zh-CN" sz="3600" dirty="0"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>
                <a:latin typeface="华文隶书" panose="02010800040101010101" pitchFamily="2" charset="-122"/>
                <a:ea typeface="华文隶书" panose="02010800040101010101" pitchFamily="2" charset="-122"/>
              </a:rPr>
              <a:t>方法归纳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3826363" y="4835681"/>
            <a:ext cx="3994996" cy="7619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考题</a:t>
            </a:r>
            <a:r>
              <a:rPr lang="en-US" altLang="zh-CN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靶向特训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9235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网络建构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8" name="DL7QXR72.eps" descr="id:214749634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9045" y="934093"/>
            <a:ext cx="6713911" cy="5742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96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专题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核心突破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486222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辽宋夏金元时期的民族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政权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92821274"/>
              </p:ext>
            </p:extLst>
          </p:nvPr>
        </p:nvGraphicFramePr>
        <p:xfrm>
          <a:off x="381000" y="1525118"/>
          <a:ext cx="11430000" cy="4096512"/>
        </p:xfrm>
        <a:graphic>
          <a:graphicData uri="http://schemas.openxmlformats.org/drawingml/2006/table">
            <a:tbl>
              <a:tblPr firstRow="1" firstCol="1" bandRow="1"/>
              <a:tblGrid>
                <a:gridCol w="1905000"/>
                <a:gridCol w="1756064"/>
                <a:gridCol w="2171700"/>
                <a:gridCol w="2545772"/>
                <a:gridCol w="3051464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政权名称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建立时间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建立民族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建立者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都城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契丹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辽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916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契丹族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耶律阿保机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上京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960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汉族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赵匡胤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东京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今开封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西夏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1038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党项族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元昊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兴庆府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金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1115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女真族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阿骨打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会宁府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1127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汉族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赵构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临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安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今杭州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蒙古政权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1206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蒙古族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铁木真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1271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蒙古族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忽必烈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611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535"/>
            <a:ext cx="2707793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经济重心南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移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009040979"/>
              </p:ext>
            </p:extLst>
          </p:nvPr>
        </p:nvGraphicFramePr>
        <p:xfrm>
          <a:off x="381000" y="673967"/>
          <a:ext cx="11430000" cy="5780647"/>
        </p:xfrm>
        <a:graphic>
          <a:graphicData uri="http://schemas.openxmlformats.org/drawingml/2006/table">
            <a:tbl>
              <a:tblPr firstRow="1" firstCol="1" bandRow="1"/>
              <a:tblGrid>
                <a:gridCol w="829614"/>
                <a:gridCol w="3475686"/>
                <a:gridCol w="4019818"/>
                <a:gridCol w="3104882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阶段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东汉末年至东晋南朝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唐代中叶至五代十国时期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北宋末年至南宋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737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原因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及过程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北方战乱不断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南方相对安定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人口流动给江南地区输送了大量劳动力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也带来了先进生产技术和工具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使江南地区的经济迅速发展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唐朝中期爆发安史之乱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五代十国时期战乱不断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北方人口大量南迁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加速了南方经济的发展。全国经济重心逐渐南移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辽宋夏金时期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战争频繁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北方人口大量南迁。北宋灭亡后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南宋建立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定都临安。南宋时期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经济重心南移完成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21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表现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南方农业、手工业和商业发展超过北方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苏湖熟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天下足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苏常熟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天下足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南方人口超过北方人口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政府的财政收入和粮食供应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依靠江南地区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国家根本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仰给东南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617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542"/>
            <a:ext cx="5939446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北宋和元朝的政治制度和治国之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策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17267313"/>
              </p:ext>
            </p:extLst>
          </p:nvPr>
        </p:nvGraphicFramePr>
        <p:xfrm>
          <a:off x="381000" y="687319"/>
          <a:ext cx="11430000" cy="5632704"/>
        </p:xfrm>
        <a:graphic>
          <a:graphicData uri="http://schemas.openxmlformats.org/drawingml/2006/table">
            <a:tbl>
              <a:tblPr firstRow="1" firstCol="1" bandRow="1"/>
              <a:tblGrid>
                <a:gridCol w="906887"/>
                <a:gridCol w="566671"/>
                <a:gridCol w="5009881"/>
                <a:gridCol w="4946561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项目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北宋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元朝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军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权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采取杯酒释兵权的方法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解除禁军高级将领的兵权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任用文臣管理军务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使禁军将领有握兵之重而无发兵之权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经常调换军队将领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定期换防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使兵不识将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将不专兵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设中书省掌管全国的行政事务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下设吏、户、礼、兵、刑、工六部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掌管各项政务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设枢密院负责全国的军政事务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调度全国的军队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设御史台负责监察事务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设宣政院管理全国宗教和西藏地区军政事务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行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政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采取分化事权的办法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分割宰相的权力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在宰相之下设相当于副宰相的若干人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与宰相共同议政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498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87546610"/>
              </p:ext>
            </p:extLst>
          </p:nvPr>
        </p:nvGraphicFramePr>
        <p:xfrm>
          <a:off x="381000" y="466710"/>
          <a:ext cx="11430000" cy="4832652"/>
        </p:xfrm>
        <a:graphic>
          <a:graphicData uri="http://schemas.openxmlformats.org/drawingml/2006/table">
            <a:tbl>
              <a:tblPr firstRow="1" firstCol="1" bandRow="1"/>
              <a:tblGrid>
                <a:gridCol w="1215980"/>
                <a:gridCol w="3477296"/>
                <a:gridCol w="6736724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项目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北宋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元朝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58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派文臣担任各地州县的长官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并实施三年任期制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设置通判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以分知州的权力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加强对地方税收的控制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取消节度使收税的权力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实行行省制度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今山东、山西、河北等地直属中书省管辖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其他地区共设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个行省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东南地区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在澎湖设置巡检司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加强对台湾的管理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西北地区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设置北庭都元帅府等机构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管理西域军政事务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西藏地区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设立宣慰使司都元帅府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屯驻军队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122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856834383"/>
              </p:ext>
            </p:extLst>
          </p:nvPr>
        </p:nvGraphicFramePr>
        <p:xfrm>
          <a:off x="381000" y="882241"/>
          <a:ext cx="11430000" cy="3881081"/>
        </p:xfrm>
        <a:graphic>
          <a:graphicData uri="http://schemas.openxmlformats.org/drawingml/2006/table">
            <a:tbl>
              <a:tblPr firstRow="1" firstCol="1" bandRow="1"/>
              <a:tblGrid>
                <a:gridCol w="928255"/>
                <a:gridCol w="5683973"/>
                <a:gridCol w="4817772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项目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北宋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元朝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60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治国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之策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实行崇文抑武方针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注重发展文教事业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改革和发展科举制度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王安石变法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接受汉人儒臣提出的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行仁政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行汉法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不嗜杀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的建议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施行治国安民的方略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广开言路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整顿吏治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注重农桑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041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加强了中央集权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造成了军队战斗力下降、财政困难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积弱积贫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的现象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加强了中央集权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促进了民族交融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巩固了国家的统一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095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解题</a:t>
              </a:r>
              <a:r>
                <a:rPr lang="en-US" altLang="zh-CN" sz="3200" dirty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方法归纳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492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大事年表型选择题的解题方法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某学生特别关注历史事件发生的时间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他将辽宋夏金时期的历史事件整理为一个大事年表。据下表我们可知该时期的主题是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88964825"/>
              </p:ext>
            </p:extLst>
          </p:nvPr>
        </p:nvGraphicFramePr>
        <p:xfrm>
          <a:off x="381000" y="2697215"/>
          <a:ext cx="11430000" cy="2048256"/>
        </p:xfrm>
        <a:graphic>
          <a:graphicData uri="http://schemas.openxmlformats.org/drawingml/2006/table">
            <a:tbl>
              <a:tblPr firstRow="1" firstCol="1" bandRow="1"/>
              <a:tblGrid>
                <a:gridCol w="1270000"/>
                <a:gridCol w="1270000"/>
                <a:gridCol w="1270000"/>
                <a:gridCol w="1270000"/>
                <a:gridCol w="1270000"/>
                <a:gridCol w="1155700"/>
                <a:gridCol w="1384300"/>
                <a:gridCol w="1270000"/>
                <a:gridCol w="1270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年份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960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1005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1038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1044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1125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1127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1140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1141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事件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北宋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建立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宋辽订立澶渊之盟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西夏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建立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宋夏达成和议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金灭辽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金灭北宋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南宋建立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南宋取得郾城大捷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南宋与金达成和议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381000" y="4871757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烽火连天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战争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不休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闭关自守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各自发展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和平共处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相安无事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政权并立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时战时和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2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</TotalTime>
  <Words>1208</Words>
  <Application>Microsoft Office PowerPoint</Application>
  <PresentationFormat>宽屏</PresentationFormat>
  <Paragraphs>170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NEU-BZ-S92</vt:lpstr>
      <vt:lpstr>等线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79</cp:revision>
  <dcterms:created xsi:type="dcterms:W3CDTF">2023-06-16T14:45:50Z</dcterms:created>
  <dcterms:modified xsi:type="dcterms:W3CDTF">2026-02-06T10:14:48Z</dcterms:modified>
</cp:coreProperties>
</file>