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25"/>
  </p:notesMasterIdLst>
  <p:sldIdLst>
    <p:sldId id="974" r:id="rId3"/>
    <p:sldId id="962" r:id="rId4"/>
    <p:sldId id="965" r:id="rId5"/>
    <p:sldId id="966" r:id="rId6"/>
    <p:sldId id="977" r:id="rId7"/>
    <p:sldId id="978" r:id="rId8"/>
    <p:sldId id="994" r:id="rId9"/>
    <p:sldId id="984" r:id="rId10"/>
    <p:sldId id="985" r:id="rId11"/>
    <p:sldId id="986" r:id="rId12"/>
    <p:sldId id="988" r:id="rId13"/>
    <p:sldId id="989" r:id="rId14"/>
    <p:sldId id="990" r:id="rId15"/>
    <p:sldId id="991" r:id="rId16"/>
    <p:sldId id="979" r:id="rId17"/>
    <p:sldId id="980" r:id="rId18"/>
    <p:sldId id="992" r:id="rId19"/>
    <p:sldId id="981" r:id="rId20"/>
    <p:sldId id="982" r:id="rId21"/>
    <p:sldId id="983" r:id="rId22"/>
    <p:sldId id="993" r:id="rId23"/>
    <p:sldId id="975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618" userDrawn="1">
          <p15:clr>
            <a:srgbClr val="A4A3A4"/>
          </p15:clr>
        </p15:guide>
        <p15:guide id="12" orient="horz" pos="436" userDrawn="1">
          <p15:clr>
            <a:srgbClr val="A4A3A4"/>
          </p15:clr>
        </p15:guide>
        <p15:guide id="13" orient="horz" pos="210" userDrawn="1">
          <p15:clr>
            <a:srgbClr val="A4A3A4"/>
          </p15:clr>
        </p15:guide>
        <p15:guide id="14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 pos="346"/>
        <p:guide orient="horz" pos="73"/>
        <p:guide orient="horz" pos="618"/>
        <p:guide orient="horz" pos="436"/>
        <p:guide orient="horz" pos="210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46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26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68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05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87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86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.docx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单元整合</a:t>
            </a:r>
          </a:p>
        </p:txBody>
      </p:sp>
    </p:spTree>
    <p:extLst>
      <p:ext uri="{BB962C8B-B14F-4D97-AF65-F5344CB8AC3E}">
        <p14:creationId xmlns:p14="http://schemas.microsoft.com/office/powerpoint/2010/main" val="41738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40593896"/>
              </p:ext>
            </p:extLst>
          </p:nvPr>
        </p:nvGraphicFramePr>
        <p:xfrm>
          <a:off x="381000" y="157452"/>
          <a:ext cx="11430000" cy="6144768"/>
        </p:xfrm>
        <a:graphic>
          <a:graphicData uri="http://schemas.openxmlformats.org/drawingml/2006/table">
            <a:tbl>
              <a:tblPr firstRow="1" firstCol="1" bandRow="1"/>
              <a:tblGrid>
                <a:gridCol w="533400"/>
                <a:gridCol w="1704109"/>
                <a:gridCol w="9192491"/>
              </a:tblGrid>
              <a:tr h="0">
                <a:tc rowSpan="7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民族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关系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边疆地区得到开发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中央王朝加强了对各族地区的统辖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统一多民族国家得到进一步发展和巩固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民族政策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唐太宗实行开明的民族政策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西北各族拥戴他为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天可汗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唐蕃和亲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促进了吐蕃经济和社会的发展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也增进了唐蕃的友好关系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突厥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唐太宗击败东突厥汗国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唐高宗时灭西突厥汗国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设置安西都护府和北庭都护府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管辖西域的天山南北地区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唐玄宗册封骨力裴罗为怀仁可汗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回纥出兵助唐平定安史之乱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渤海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唐玄宗封大祚荣为渤海郡王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受封后的渤海国与唐朝经贸往来频繁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派遣学生到唐朝求学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唐玄宗册封皮逻阁为云南王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南诏多次派遣贵族大臣和子弟到成都求学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15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48302698"/>
              </p:ext>
            </p:extLst>
          </p:nvPr>
        </p:nvGraphicFramePr>
        <p:xfrm>
          <a:off x="381000" y="282139"/>
          <a:ext cx="11430000" cy="5632704"/>
        </p:xfrm>
        <a:graphic>
          <a:graphicData uri="http://schemas.openxmlformats.org/drawingml/2006/table">
            <a:tbl>
              <a:tblPr firstRow="1" firstCol="1" bandRow="1"/>
              <a:tblGrid>
                <a:gridCol w="997039"/>
                <a:gridCol w="1133341"/>
                <a:gridCol w="9299620"/>
              </a:tblGrid>
              <a:tr h="0">
                <a:tc row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交流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唐朝与亚洲、欧洲和非洲的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多个国家和地区有往来。繁盛的唐朝在世界上声望很高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中国人被称为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日本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遣唐使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遣唐使把唐朝的先进文化传到日本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对日本社会的发展产生了深远的影响。阿倍仲麻吕是留学生中的杰出人物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鉴真东渡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传授佛经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传播中国的医药、文学、书法、建筑、绘画等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对中日文化交流作出了卓越贡献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新罗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新罗派遣使臣和大批留学生到唐朝学习中国先进的文化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许多新罗商人来到中国经商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双方陆上和海上贸易往来都非常活跃。新罗仿唐制建立了政治制度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采用科举制选拔官员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还引入了中国的医学、天文、历算等科学技术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建筑、艺术、服饰多受唐朝的影响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朝鲜半岛的音乐传入中国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728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41800108"/>
              </p:ext>
            </p:extLst>
          </p:nvPr>
        </p:nvGraphicFramePr>
        <p:xfrm>
          <a:off x="381000" y="1012604"/>
          <a:ext cx="11430000" cy="3361968"/>
        </p:xfrm>
        <a:graphic>
          <a:graphicData uri="http://schemas.openxmlformats.org/drawingml/2006/table">
            <a:tbl>
              <a:tblPr firstRow="1" firstCol="1" bandRow="1"/>
              <a:tblGrid>
                <a:gridCol w="1151586"/>
                <a:gridCol w="1197735"/>
                <a:gridCol w="9080679"/>
              </a:tblGrid>
              <a:tr h="1127923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交流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玄奘西行前往天竺取经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其弟子根据他的口述记录成书的《大唐西域记》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是研究中外交流史的珍贵文献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5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罗马帝国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与唐朝交往频繁。贞观年间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东罗马帝国的使臣到长安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开元时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东罗马帝国多次派使臣来华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还带来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狮子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、羚羊等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5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大食派遣使臣与唐朝通好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中国的造纸术通过大食传播到西方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促进了世界文化的发展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41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13116921"/>
              </p:ext>
            </p:extLst>
          </p:nvPr>
        </p:nvGraphicFramePr>
        <p:xfrm>
          <a:off x="381000" y="585653"/>
          <a:ext cx="11430001" cy="4608576"/>
        </p:xfrm>
        <a:graphic>
          <a:graphicData uri="http://schemas.openxmlformats.org/drawingml/2006/table">
            <a:tbl>
              <a:tblPr firstRow="1" firstCol="1" bandRow="1"/>
              <a:tblGrid>
                <a:gridCol w="1153494"/>
                <a:gridCol w="1171327"/>
                <a:gridCol w="9105180"/>
              </a:tblGrid>
              <a:tr h="0">
                <a:tc rowSpan="4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科技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文化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雕版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印刷术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已有雕版印刷的佛经、日历和书籍等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天文学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僧一行通过天文观测制定了《大衍历》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还组织实测地球子午线长度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医药学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孙思邈所著的《千金方》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总结唐以前历代的医学理论和实践经验。他还重视药物的采集、配制和使用。孙思邈在医学和药物学方面贡献很大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被后世尊为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药王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唐高宗时编修的《唐本草》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是世界上第一部由国家编定颁布的药典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687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92411627"/>
              </p:ext>
            </p:extLst>
          </p:nvPr>
        </p:nvGraphicFramePr>
        <p:xfrm>
          <a:off x="381000" y="253014"/>
          <a:ext cx="11429999" cy="5632704"/>
        </p:xfrm>
        <a:graphic>
          <a:graphicData uri="http://schemas.openxmlformats.org/drawingml/2006/table">
            <a:tbl>
              <a:tblPr firstRow="1" firstCol="1" bandRow="1"/>
              <a:tblGrid>
                <a:gridCol w="938645"/>
                <a:gridCol w="1236519"/>
                <a:gridCol w="9254835"/>
              </a:tblGrid>
              <a:tr h="0">
                <a:tc rowSpan="6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科技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文化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思想家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韩愈强烈抨击佛教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主张复兴儒学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柳宗元是唐朝无神论和朴素唯物主义思想的杰出代表。他认为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宇宙是由混沌的、运动着的元气构成的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向天呼号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希望它有赏罚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或得到它的怜悯和恩赐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都是极其荒谬的想法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只要人们掌握了客观规律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人力足以支配自然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题材丰富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风格多样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著名的诗人有李白、杜甫、白居易等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书法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颜真卿、柳公权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绘画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绘画题材和类型广泛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代表人物有阎立本、吴道子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石窟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艺术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敦煌莫高窟现存的壁画、雕塑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生动反映了当时的中外交流、民族交往、社会生活、商贸往来和思想文化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是闻名世界的艺术宝库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97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解题</a:t>
              </a:r>
              <a:r>
                <a:rPr lang="en-US" altLang="zh-CN" sz="3200" dirty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方法归纳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84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知识结构图类选择题的解题方法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观察下列知识结构图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备选项中最符合知识结构图的标题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721368"/>
              </p:ext>
            </p:extLst>
          </p:nvPr>
        </p:nvGraphicFramePr>
        <p:xfrm>
          <a:off x="381000" y="2146729"/>
          <a:ext cx="11430000" cy="3012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文档" r:id="rId4" imgW="4521746" imgH="1191804" progId="Word.Document.12">
                  <p:embed/>
                </p:oleObj>
              </mc:Choice>
              <mc:Fallback>
                <p:oleObj name="文档" r:id="rId4" imgW="4521746" imgH="11918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146729"/>
                        <a:ext cx="11430000" cy="3012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81000" y="5284045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唐朝繁荣的社会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经济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唐朝繁华的都市生活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唐朝突出的科技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成就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唐朝成熟的商业网络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2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049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唐朝经济繁荣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农业发达。唐朝农民改进犁的构造制成曲辕犁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还创制了新式灌溉工具筒车。唐朝的手工业达到很高水平。纺织业品种繁多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丝织工艺水平最为突出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其中蜀锦以色彩艳丽、纹饰精妙冠绝全国。陶瓷业在唐朝有重要发展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越窑的青瓷、邢窑的白瓷和唐三彩最为著名。唐朝时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唐都长安是当时世界上最大、最繁华的城市之一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是一个国际大都市。故最符合知识结构图的标题是唐朝繁荣的社会经济。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6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正黑简体"/>
                <a:cs typeface="Times New Roman" panose="02020603050405020304" pitchFamily="18" charset="0"/>
              </a:rPr>
              <a:t>答题技巧　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知识结构图类选择题的解题关键是整体查看知识结构图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理解考查要点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界定答题范围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细看知识结构图的每一部分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从主题到分支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进行关键词句、事件等的圈画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找出结构图的内在逻辑和思维线索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找准答题方向。此题的关键信息是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农业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手工业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商业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结合所学知识可知最符合的标题是唐朝繁荣的社会经济。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52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考题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靶向特训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是世界上最长的、最古老的人工水道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促进了中国南北物资的交流和领土的统一管辖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直到今天仍发挥重要作用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。这段颁奖词评价的是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灵渠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都江堰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淝水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大运河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98866" y="197684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368115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是世界上最长的、最古老的人工水道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促进了中国南北物资的交流和领土的统一管辖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可知这句话是对大运河的评价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隋朝大运河是当时世界上最长的运河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它是在已有的天然河道和古运河基础上开凿的。它的开通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加强了南北地区政治、经济和文化交流。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0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578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《剑桥中国隋唐史》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唐太宗以儒家纳谏爱民为治国之本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其施政作风被后世推崇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对中国文人来说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他代表了一个文治武功理想地结合起来的盛世。这一历史局面是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民族交融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安史之乱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贞观之治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开元盛世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28986" y="149091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18693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唐太宗以儒家纳谏爱民为治国之本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其施政作风被后世推崇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对中国文人来说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他代表了一个文治武功理想地结合起来的盛世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及所学知识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可知唐太宗统治时期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政治比较清明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经济得到恢复和发展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民族关系和睦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对外交流频繁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科技文化繁荣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国力逐渐强盛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史称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贞观之治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36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12412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826363" y="1495097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网络建构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826363" y="2608625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专题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核心突破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826363" y="3722153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隶书" panose="02010800040101010101" pitchFamily="2" charset="-122"/>
                <a:ea typeface="华文隶书" panose="02010800040101010101" pitchFamily="2" charset="-122"/>
              </a:rPr>
              <a:t>解题</a:t>
            </a:r>
            <a:r>
              <a:rPr lang="en-US" altLang="zh-CN" sz="3600" dirty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>
                <a:latin typeface="华文隶书" panose="02010800040101010101" pitchFamily="2" charset="-122"/>
                <a:ea typeface="华文隶书" panose="02010800040101010101" pitchFamily="2" charset="-122"/>
              </a:rPr>
              <a:t>方法归纳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826363" y="4835681"/>
            <a:ext cx="3994996" cy="7619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考题</a:t>
            </a:r>
            <a:r>
              <a:rPr lang="en-US" altLang="zh-CN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靶向特训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23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唐代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诗人刘禹锡的《马嵬行》中写道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绿野扶风道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黄尘马嵬驿。路边杨贵人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坟高三四尺。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这首咏史诗评论的历史事件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文景之治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贞观之治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开元盛世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安史之乱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812714" y="11249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92612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绿野扶风道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黄尘马嵬驿。路边杨贵人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坟高三四尺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并结合所学知识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杨贵人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是指杨贵妃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在安史之乱中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唐玄宗带着杨贵妃等逃出长安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行至马嵬坡时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禁卫军突然发动兵变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杨国忠被杀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并迫使唐玄宗将杨贵妃赐死。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5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唐朝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广州通海夷道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从广州起航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经南海、印度洋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到达波斯湾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途经多个国家和地区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是当时世界上最长的国际航线。这条航线的出现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得益于指南针获得广泛应用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推动了海上丝绸之路的开通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表明世界开始连为一个整体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促进了中外经济文化的交流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423305" y="11249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01163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唐朝的海上交通要道便利了对外交往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促进了中外经济文化的交流。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95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网络建构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9" name="25LKRG17.eps" descr="id:214749519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957562"/>
            <a:ext cx="8587531" cy="552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专题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核心突破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169"/>
            <a:ext cx="414408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隋朝与秦朝异同点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47120633"/>
              </p:ext>
            </p:extLst>
          </p:nvPr>
        </p:nvGraphicFramePr>
        <p:xfrm>
          <a:off x="381000" y="1727189"/>
          <a:ext cx="11429999" cy="3637810"/>
        </p:xfrm>
        <a:graphic>
          <a:graphicData uri="http://schemas.openxmlformats.org/drawingml/2006/table">
            <a:tbl>
              <a:tblPr firstRow="1" firstCol="1" bandRow="1"/>
              <a:tblGrid>
                <a:gridCol w="7848600"/>
                <a:gridCol w="2150918"/>
                <a:gridCol w="1430481"/>
              </a:tblGrid>
              <a:tr h="61076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异同点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秦朝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隋朝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85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结束了长期分裂割据局面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实现了国家统一的人物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秦始皇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隋文帝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7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开创了新的并被后世所沿用的制度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中央集权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科举制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0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进行了大规模的工程建设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大运河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1412">
                <a:tc grid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都因暴政被农民起义推翻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都是二世而亡的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王朝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都为后继朝代提供了经验教训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为以后的长期繁荣奠定了基础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都具有承上启下的特点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61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2541"/>
            <a:ext cx="45031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隋唐时期科举制度的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演变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25955324"/>
              </p:ext>
            </p:extLst>
          </p:nvPr>
        </p:nvGraphicFramePr>
        <p:xfrm>
          <a:off x="381000" y="1400837"/>
          <a:ext cx="11430000" cy="3072384"/>
        </p:xfrm>
        <a:graphic>
          <a:graphicData uri="http://schemas.openxmlformats.org/drawingml/2006/table">
            <a:tbl>
              <a:tblPr firstRow="1" firstCol="1" bandRow="1"/>
              <a:tblGrid>
                <a:gridCol w="1453896"/>
                <a:gridCol w="8213113"/>
                <a:gridCol w="176299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统治者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措施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历程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隋文帝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废除了前朝的选官制度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依才能取士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隋朝创立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隋炀帝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设置进士科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标志着通过考试选拔人才的科举制创立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唐太宗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增加科举考试科目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鼓励士人报考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进士科逐渐成为最重要的科目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唐朝完善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武则天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大力发展科举制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创立殿试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亲自面试考生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64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28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唐太宗、武则天、唐玄宗的治国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88005246"/>
              </p:ext>
            </p:extLst>
          </p:nvPr>
        </p:nvGraphicFramePr>
        <p:xfrm>
          <a:off x="381000" y="1252743"/>
          <a:ext cx="11430000" cy="3939539"/>
        </p:xfrm>
        <a:graphic>
          <a:graphicData uri="http://schemas.openxmlformats.org/drawingml/2006/table">
            <a:tbl>
              <a:tblPr firstRow="1" firstCol="1" bandRow="1"/>
              <a:tblGrid>
                <a:gridCol w="1250373"/>
                <a:gridCol w="4249882"/>
                <a:gridCol w="3072245"/>
                <a:gridCol w="2857500"/>
              </a:tblGrid>
              <a:tr h="59412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唐太宗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武则天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唐玄宗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070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进一步完善三省六部制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制定法律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减省刑罚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增加科举考试科目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鼓励士人报考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大力发展科举制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创立殿试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抑制权贵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整顿吏治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裁减冗员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470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关注民间疾苦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减轻百姓的田租和劳役负担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鼓励发展农业生产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继续推行减轻百姓负担的政策和措施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重视发展生产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大力发展农业生产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兴修水利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整顿漕运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改革税制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617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25769584"/>
              </p:ext>
            </p:extLst>
          </p:nvPr>
        </p:nvGraphicFramePr>
        <p:xfrm>
          <a:off x="381000" y="746296"/>
          <a:ext cx="11430000" cy="4050931"/>
        </p:xfrm>
        <a:graphic>
          <a:graphicData uri="http://schemas.openxmlformats.org/drawingml/2006/table">
            <a:tbl>
              <a:tblPr firstRow="1" firstCol="1" bandRow="1"/>
              <a:tblGrid>
                <a:gridCol w="1052945"/>
                <a:gridCol w="3231573"/>
                <a:gridCol w="4052455"/>
                <a:gridCol w="3093027"/>
              </a:tblGrid>
              <a:tr h="61491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唐太宗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武则天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唐玄宗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142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广纳贤才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知人善任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严格考察各级官吏的政绩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鼓励举荐与自荐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不拘一格选拔人才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尤其注重选拔和考察没有显赫家世背景的普通士人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重用贤能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重视对地方官的考核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出现了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贞观之治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的局面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为后来盛世局面的出现奠定了基础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出现了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开元盛世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的局面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3333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288"/>
            <a:ext cx="486222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鉴真东渡与玄奘西行的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04942070"/>
              </p:ext>
            </p:extLst>
          </p:nvPr>
        </p:nvGraphicFramePr>
        <p:xfrm>
          <a:off x="381000" y="1226238"/>
          <a:ext cx="11430000" cy="3607169"/>
        </p:xfrm>
        <a:graphic>
          <a:graphicData uri="http://schemas.openxmlformats.org/drawingml/2006/table">
            <a:tbl>
              <a:tblPr firstRow="1" firstCol="1" bandRow="1"/>
              <a:tblGrid>
                <a:gridCol w="623552"/>
                <a:gridCol w="1712890"/>
                <a:gridCol w="4389940"/>
                <a:gridCol w="4703618"/>
              </a:tblGrid>
              <a:tr h="581780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鉴真东渡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玄奘西行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389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在位皇帝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唐玄宗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唐太宗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1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传播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佛经与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唐朝文化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学习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佛教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3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去往国家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日本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046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鉴真与玄奘都是唐朝高僧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都对唐朝与邻邦的文化交流作出重大贡献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都为完成自己的使命历尽艰辛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都有顽强的毅力和百折不挠的精神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50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68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唐朝的社会经济、民族关系、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对外交流及科技文化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状况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29937392"/>
              </p:ext>
            </p:extLst>
          </p:nvPr>
        </p:nvGraphicFramePr>
        <p:xfrm>
          <a:off x="381000" y="1064203"/>
          <a:ext cx="11430000" cy="4096512"/>
        </p:xfrm>
        <a:graphic>
          <a:graphicData uri="http://schemas.openxmlformats.org/drawingml/2006/table">
            <a:tbl>
              <a:tblPr firstRow="1" firstCol="1" bandRow="1"/>
              <a:tblGrid>
                <a:gridCol w="512618"/>
                <a:gridCol w="1257300"/>
                <a:gridCol w="9660082"/>
              </a:tblGrid>
              <a:tr h="0">
                <a:tc rowSpan="5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社会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垦田面积逐渐扩大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农业生产技术不断改进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曲辕犁、筒车等重要生产工具得以发明和推广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手工业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丝织业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蜀锦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陶瓷业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越窑青瓷、邢窑白瓷、唐三彩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商业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商业十分繁荣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国内贸易兴盛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草市逐渐兴起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商品种类日益丰富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陆上丝绸之路畅通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海上丝绸之路发挥着越来越重要的作用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对外贸易往来非常频繁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长安既是政治、经济、文化交流中心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也是闻名中外的国际大都市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07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</TotalTime>
  <Words>1836</Words>
  <Application>Microsoft Office PowerPoint</Application>
  <PresentationFormat>宽屏</PresentationFormat>
  <Paragraphs>181</Paragraphs>
  <Slides>22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NEU-BZ-S92</vt:lpstr>
      <vt:lpstr>等线</vt:lpstr>
      <vt:lpstr>方正书宋_GBK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82</cp:revision>
  <dcterms:created xsi:type="dcterms:W3CDTF">2023-06-16T14:45:50Z</dcterms:created>
  <dcterms:modified xsi:type="dcterms:W3CDTF">2026-02-06T09:15:47Z</dcterms:modified>
</cp:coreProperties>
</file>