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4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94" r:id="rId13"/>
    <p:sldId id="995" r:id="rId14"/>
    <p:sldId id="996" r:id="rId15"/>
    <p:sldId id="979" r:id="rId16"/>
    <p:sldId id="984" r:id="rId17"/>
    <p:sldId id="985" r:id="rId18"/>
    <p:sldId id="986" r:id="rId19"/>
    <p:sldId id="987" r:id="rId20"/>
    <p:sldId id="997" r:id="rId21"/>
    <p:sldId id="988" r:id="rId22"/>
    <p:sldId id="975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明清时期的科技与文化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549"/>
            <a:ext cx="16305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北京城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09851570"/>
              </p:ext>
            </p:extLst>
          </p:nvPr>
        </p:nvGraphicFramePr>
        <p:xfrm>
          <a:off x="381000" y="1240208"/>
          <a:ext cx="11430000" cy="3581176"/>
        </p:xfrm>
        <a:graphic>
          <a:graphicData uri="http://schemas.openxmlformats.org/drawingml/2006/table">
            <a:tbl>
              <a:tblPr firstRow="1" firstCol="1" bandRow="1"/>
              <a:tblGrid>
                <a:gridCol w="876300"/>
                <a:gridCol w="10553700"/>
              </a:tblGrid>
              <a:tr h="119126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营建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基础上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1406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年开始对北京城进行大规模的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营建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1420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年基本建成。清军入关后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持续改建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51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宫城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今称故宫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、皇城、内城和外城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43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整个北京城平面呈凸字形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由一条北起钟鼓楼、南到永定门的中轴线纵贯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从宫城到外城以这条中轴线对称展开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形成了布局均衡、完整和谐的巨大建筑群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672376" y="131026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元大都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71140" y="24815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紫禁城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31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三、明清的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思想家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52432524"/>
              </p:ext>
            </p:extLst>
          </p:nvPr>
        </p:nvGraphicFramePr>
        <p:xfrm>
          <a:off x="381000" y="737201"/>
          <a:ext cx="11430000" cy="5560908"/>
        </p:xfrm>
        <a:graphic>
          <a:graphicData uri="http://schemas.openxmlformats.org/drawingml/2006/table">
            <a:tbl>
              <a:tblPr firstRow="1" firstCol="1" bandRow="1"/>
              <a:tblGrid>
                <a:gridCol w="855518"/>
                <a:gridCol w="1278082"/>
                <a:gridCol w="92964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思想家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观点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86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王守仁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认为心是万物的主宰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知行合一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致良知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3197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黄宗羲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激烈反对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为天下之大害者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君而已矣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。批判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君为臣纲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的封建教条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认为做官应该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为天下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非为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为万民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非为一姓也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顾炎武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亡国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亡天下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作区分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认为改朝换代是亡国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是亡天下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保天下者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匹夫之贱与有责焉耳矣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18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王夫之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是朴素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认为社会是发展的、进化的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不能泥古不化、厚古薄今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930176" y="12749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心即理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28221" y="23880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君主专制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15057" y="45389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文化沉沦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85321" y="51832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唯物主义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9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四、小说和戏曲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明清小说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69023632"/>
              </p:ext>
            </p:extLst>
          </p:nvPr>
        </p:nvGraphicFramePr>
        <p:xfrm>
          <a:off x="381000" y="1590822"/>
          <a:ext cx="11430000" cy="3786504"/>
        </p:xfrm>
        <a:graphic>
          <a:graphicData uri="http://schemas.openxmlformats.org/drawingml/2006/table">
            <a:tbl>
              <a:tblPr firstRow="1" firstCol="1" bandRow="1"/>
              <a:tblGrid>
                <a:gridCol w="3931227"/>
                <a:gridCol w="4333009"/>
                <a:gridCol w="316576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著作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103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《三国志通俗演义》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又称《三国演义》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元末明初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1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施耐庵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540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《西游记》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明朝中期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85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曹雪芹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清朝中期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259712" y="24192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罗贯中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149" y="33855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水浒传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9712" y="40921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吴承恩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9149" y="47571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红楼梦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1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506"/>
            <a:ext cx="19896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明清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戏曲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70039625"/>
              </p:ext>
            </p:extLst>
          </p:nvPr>
        </p:nvGraphicFramePr>
        <p:xfrm>
          <a:off x="381000" y="866774"/>
          <a:ext cx="11430000" cy="4850130"/>
        </p:xfrm>
        <a:graphic>
          <a:graphicData uri="http://schemas.openxmlformats.org/drawingml/2006/table">
            <a:tbl>
              <a:tblPr firstRow="1" firstCol="1" bandRow="1"/>
              <a:tblGrid>
                <a:gridCol w="886691"/>
                <a:gridCol w="1385357"/>
                <a:gridCol w="2550017"/>
                <a:gridCol w="1712890"/>
                <a:gridCol w="4895045"/>
              </a:tblGrid>
              <a:tr h="1190625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昆曲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明朝万历末年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昆曲成为一个全国性的剧种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昆曲艺术发展到鼎盛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54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代表作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《牡丹亭》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2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洪昇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清朝前期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0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孔尚任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484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京剧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徽调不断吸收昆曲、秦腔、京调、汉调等地方戏的优点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加以创造和改进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在道光年间逐渐形成一个新的剧种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后被称为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京戏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京剧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333366" y="9187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清朝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32549" y="21282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汤显祖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54367" y="27829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长生殿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54367" y="34375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桃花扇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47149" y="460133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皮黄戏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3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11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明朝科技的影响及特点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《本草纲目》这部著作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世纪为止中国最系统、最完整、最科学的一部药物学著作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先后被译成十余种文字在国外出版。书中首创了按药物自然属性逐级分类的纲目体系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这种分类方法是现代生物分类学的重要方法之一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比现代植物分类学创始人林奈的《自然系统》早了一个半世纪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被誉为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东方医药巨典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摘编自陈兰树等《新编中华上下五千年》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分析《本草纲目》产生的历史影响。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7033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《本草纲目》总结了我国古代药物学成就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丰富了我国医药学宝库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在世界医药史上占有重要地位。其问世后广为流传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被翻译成多种文字。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明代科学家宋应星编著的《天工开物》是一部百科全书式的技术著作。全书对中国古代农业和手工业生产技术进行了全面的总结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用具体的数据来量化种植时间和秧田、本田的比例关系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农民能够根据书中的具体数据来对农作物进行培育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避免损失。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摘编自楼世洲、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郑雪颖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天工开物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中国古代技术传承的创新与历史价值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根据材料一、材料二并结合所学知识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概括明代科技典籍的特点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52111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传统科技的集大成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注重实用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大多是经验的总结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科技实力决定着世界政治经济力量对比的变化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也决定着各国各民族的前途命运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盖有非常之功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必待非常之人。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人是科技创新最关键的因素。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习近平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《在中国科学院第十七次院士大会、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中国工程院第十二次院士大会上的讲话》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对当今发展科技提出建议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3791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建议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重视教育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重视人才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鼓励创新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9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以下内容体现了三位人物的共同点是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12135924"/>
              </p:ext>
            </p:extLst>
          </p:nvPr>
        </p:nvGraphicFramePr>
        <p:xfrm>
          <a:off x="381000" y="1590822"/>
          <a:ext cx="11430000" cy="2916219"/>
        </p:xfrm>
        <a:graphic>
          <a:graphicData uri="http://schemas.openxmlformats.org/drawingml/2006/table">
            <a:tbl>
              <a:tblPr firstRow="1" firstCol="1" bandRow="1"/>
              <a:tblGrid>
                <a:gridCol w="1271155"/>
                <a:gridCol w="10158845"/>
              </a:tblGrid>
              <a:tr h="61205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97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李时珍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远涉深山旷野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邀访各地名医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搜求民间验方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观察和收集药物标本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99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宋应星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担任过地方官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公务闲暇时专心致志地研究科学技术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整理各地的农业和手工业生产技术和经验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1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徐光启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从事农业田间试验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总结出许多农作物种植、引种、耕作的经验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624719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总结经验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关心朝政大事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重视实践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劳作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做事专心致志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33196" y="9339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可知李时珍、宋应星和徐光启都从实践中汲取经验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进行总结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从而为药物学发展和农业生产服务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说明三人的共同点是重视实践劳作。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62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0581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22.eps" descr="id:21474975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2131" y="717596"/>
            <a:ext cx="8847738" cy="592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2857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通过了解《本草纲目》《天工开物》《农政全书》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认识明朝的科技成就及其影响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通过了解小说、戏曲的繁荣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知道明清时期文学艺术的特色。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一、科技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名著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72285011"/>
              </p:ext>
            </p:extLst>
          </p:nvPr>
        </p:nvGraphicFramePr>
        <p:xfrm>
          <a:off x="381000" y="2091120"/>
          <a:ext cx="11430000" cy="2215065"/>
        </p:xfrm>
        <a:graphic>
          <a:graphicData uri="http://schemas.openxmlformats.org/drawingml/2006/table">
            <a:tbl>
              <a:tblPr firstRow="1" firstCol="1" bandRow="1"/>
              <a:tblGrid>
                <a:gridCol w="1894609"/>
                <a:gridCol w="3377046"/>
                <a:gridCol w="3127663"/>
                <a:gridCol w="3030682"/>
              </a:tblGrid>
              <a:tr h="67891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代表作品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《本草纲目》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《农政全书》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《天工开物》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52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6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朝代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607558" y="28764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李时珍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46949" y="28764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徐光启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216176" y="28764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宋应星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84439612"/>
              </p:ext>
            </p:extLst>
          </p:nvPr>
        </p:nvGraphicFramePr>
        <p:xfrm>
          <a:off x="381000" y="223841"/>
          <a:ext cx="11430000" cy="6075495"/>
        </p:xfrm>
        <a:graphic>
          <a:graphicData uri="http://schemas.openxmlformats.org/drawingml/2006/table">
            <a:tbl>
              <a:tblPr firstRow="1" firstCol="1" bandRow="1"/>
              <a:tblGrid>
                <a:gridCol w="1458191"/>
                <a:gridCol w="2701636"/>
                <a:gridCol w="2545773"/>
                <a:gridCol w="4724400"/>
              </a:tblGrid>
              <a:tr h="66977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代表作品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《本草纲目》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《农政全书》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《天工开物》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73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总结了我国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古代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丰富了我国医药学宝库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全面总结了我国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古代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生产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的先进经验、技术革新和作者关于农学的创新研究成果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全面总结了我国古代农业和手工业生产技术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记述了中国在当时世界上具有先进水平的科学技术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38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历史地位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在世界医药史上占有重要地位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是一部重要的农业科学巨著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誉为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altLang="en-US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89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共同点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都具有实用性、实践性、总结性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都凝聚着作者辛勤的努力和智慧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952930" y="18893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药物学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92638" y="13887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农业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11977" y="4497427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中国</a:t>
            </a:r>
            <a:r>
              <a:rPr lang="en-US" altLang="zh-CN" dirty="0">
                <a:solidFill>
                  <a:srgbClr val="FF0000"/>
                </a:solidFill>
              </a:rPr>
              <a:t>17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世纪的工艺百科全书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中国古代科技从明朝中叶开始停滞的原因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政治上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长期的君主专制是科技停滞的主要因素。明朝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君主专制进一步加强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对社会各方面的严格控制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扼杀了人的创造力和创造欲望。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教育上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明朝的八股取士是科技停滞的直接原因。考试内容空洞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考试形式呆板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阻碍了人才的培养。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思想上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自汉武帝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尊崇儒术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儒家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正统思想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重人文轻理工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重思想轻实践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遏制了科技的发展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经济上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明朝小农经济盛行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科技难以发挥应有的效益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加上古代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重农轻商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的传统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科技发展进一步受到压制。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卷分前后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贵五谷而贱金玉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《天工开物》序言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宋应星这样的编排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反映了当时的经济结构和社会价值观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即农业是国家的根本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是人民生存的基础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主要体现了我国古代重视农业、以农为本的思想。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二、明长城和北京城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明长城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9281217"/>
              </p:ext>
            </p:extLst>
          </p:nvPr>
        </p:nvGraphicFramePr>
        <p:xfrm>
          <a:off x="381000" y="1815943"/>
          <a:ext cx="11430000" cy="3172030"/>
        </p:xfrm>
        <a:graphic>
          <a:graphicData uri="http://schemas.openxmlformats.org/drawingml/2006/table">
            <a:tbl>
              <a:tblPr firstRow="1" firstCol="1" bandRow="1"/>
              <a:tblGrid>
                <a:gridCol w="1364673"/>
                <a:gridCol w="10065327"/>
              </a:tblGrid>
              <a:tr h="65709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防御北方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族南扰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74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起止点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东起鸭绿江边、西至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49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以城墙为主体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由关隘、城台、烽火台等组成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6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沿线设立卫所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驻扎军队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开展屯田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修建了相连的道路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形成一个完整的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275467" y="18685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蒙古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35122" y="25439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嘉峪关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08576" y="43727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军事防御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秦长城与明长城的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异同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39309008"/>
              </p:ext>
            </p:extLst>
          </p:nvPr>
        </p:nvGraphicFramePr>
        <p:xfrm>
          <a:off x="381000" y="1022639"/>
          <a:ext cx="11430000" cy="4159484"/>
        </p:xfrm>
        <a:graphic>
          <a:graphicData uri="http://schemas.openxmlformats.org/drawingml/2006/table">
            <a:tbl>
              <a:tblPr firstRow="1" firstCol="1" bandRow="1"/>
              <a:tblGrid>
                <a:gridCol w="689264"/>
                <a:gridCol w="1620981"/>
                <a:gridCol w="4800600"/>
                <a:gridCol w="4319155"/>
              </a:tblGrid>
              <a:tr h="598344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秦长城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明长城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434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抵御匈奴南下袭扰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防御北方蒙古族南扰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6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起止点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西起临洮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东到辽东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东起鸭绿江边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西至嘉峪关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3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修筑基础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以原有北方诸侯国长城为基础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以历代长城为基础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7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所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用材料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多用碎石夯筑而成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多用砖石砌成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951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都是为抵御北方少数民族南扰而修筑的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都是当时劳动人民智慧的结晶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33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835</Words>
  <Application>Microsoft Office PowerPoint</Application>
  <PresentationFormat>宽屏</PresentationFormat>
  <Paragraphs>190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2026-02-06T10:43:29Z</dcterms:modified>
</cp:coreProperties>
</file>