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1"/>
  </p:notesMasterIdLst>
  <p:sldIdLst>
    <p:sldId id="974" r:id="rId3"/>
    <p:sldId id="976" r:id="rId4"/>
    <p:sldId id="990" r:id="rId5"/>
    <p:sldId id="991" r:id="rId6"/>
    <p:sldId id="978" r:id="rId7"/>
    <p:sldId id="980" r:id="rId8"/>
    <p:sldId id="992" r:id="rId9"/>
    <p:sldId id="981" r:id="rId10"/>
    <p:sldId id="982" r:id="rId11"/>
    <p:sldId id="983" r:id="rId12"/>
    <p:sldId id="979" r:id="rId13"/>
    <p:sldId id="984" r:id="rId14"/>
    <p:sldId id="985" r:id="rId15"/>
    <p:sldId id="986" r:id="rId16"/>
    <p:sldId id="987" r:id="rId17"/>
    <p:sldId id="993" r:id="rId18"/>
    <p:sldId id="988" r:id="rId19"/>
    <p:sldId id="975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90" userDrawn="1">
          <p15:clr>
            <a:srgbClr val="A4A3A4"/>
          </p15:clr>
        </p15:guide>
        <p15:guide id="13" orient="horz" pos="618" userDrawn="1">
          <p15:clr>
            <a:srgbClr val="A4A3A4"/>
          </p15:clr>
        </p15:guide>
        <p15:guide id="14" orient="horz" pos="845" userDrawn="1">
          <p15:clr>
            <a:srgbClr val="A4A3A4"/>
          </p15:clr>
        </p15:guide>
        <p15:guide id="15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 pos="346"/>
        <p:guide orient="horz"/>
        <p:guide orient="horz" pos="73"/>
        <p:guide orient="horz" pos="210"/>
        <p:guide orient="horz" pos="890"/>
        <p:guide orient="horz" pos="618"/>
        <p:guide orient="horz" pos="845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1.wav"/><Relationship Id="rId4" Type="http://schemas.openxmlformats.org/officeDocument/2006/relationships/slide" Target="../slides/slid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6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隋朝统一与灭亡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2695"/>
            <a:ext cx="56701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历史比较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隋文帝和隋炀帝的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功绩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77098567"/>
              </p:ext>
            </p:extLst>
          </p:nvPr>
        </p:nvGraphicFramePr>
        <p:xfrm>
          <a:off x="381000" y="2088309"/>
          <a:ext cx="11430000" cy="1536192"/>
        </p:xfrm>
        <a:graphic>
          <a:graphicData uri="http://schemas.openxmlformats.org/drawingml/2006/table">
            <a:tbl>
              <a:tblPr firstRow="1" firstCol="1" bandRow="1"/>
              <a:tblGrid>
                <a:gridCol w="1229591"/>
                <a:gridCol w="1020040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隋文帝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建立隋朝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统一全国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发展经济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使隋朝成为国力强盛的王朝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隋炀帝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开凿大运河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贯通南北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设置进士科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创立科举制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4738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探究点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开通大运河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论从史出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西通河洛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南达江淮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其交、广、荆、益、扬、越等州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运漕商旅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往来不绝。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杜佑《通典》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千里长河一旦开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亡隋波浪九天来。锦帆未落干戈起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惆怅龙舟更不回。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胡曾《咏史诗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汴水》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377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材料一、材料二描述的是隋朝开凿的哪一个著名工程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两则材料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对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这项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工程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作出了不同评价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你如何评价上述两种观点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174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工程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大运河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评价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两种观点都是片面的。第一种观点只看到了大运河开通的积极影响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第二种观点夸大了大运河开通的消极影响。大运河的开凿和贯通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带动了沿河城市的繁荣与发展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加强了南北地区政治、经济和文化上的交流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有利于国家统一和民族交融。但是大运河的开凿耗费了大量的人力、物力、财力等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加重了人民的负担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是加速隋朝灭亡的原因之一。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大运河作为漕运的物质载体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是维持一个农业国家有序运行的不可替代的命脉。对漕运的坚持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使大运河得以持续开发。在没有成熟的科学理论支撑的条件下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依赖于经验积累而展开的运河工程体现出长期演进的特征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包括发明、改进、退化、停滞等过程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这些过程在大运河申遗中有着清晰的体现。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摘编自姜师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立《大运河文化的传承与创新》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63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577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根据材料三并结合所学知识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说明大运河入选《世界遗产名录》的理由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并简要阐述评选世界遗产的意义。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80772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理由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大运河是当时世界上最长的运河。大运河作为漕运的物质载体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是维持一个农业国家有序运行的不可替代的命脉。它是中国古代南北交通的大动脉。大运河是中国古代劳动人民创造的一项伟大的水利工程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是中华民族留给世界的宝贵遗产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意义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世界遗产是人类的宝贵财富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要增强保护世界遗产的意识。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典型例题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唐朝李吉甫所撰的《元和郡县图志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河南道》记载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公家运漕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私行商旅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舳舻相继。隋氏作之虽劳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后代实受其利焉。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这段材料评价的工程是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都江堰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灵渠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隋朝大运河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69022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公家运漕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私行商旅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舳舻相继。隋氏作之虽劳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后代实受其利焉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可知材料反映的是隋朝大运河开通的积极作用。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161060" y="199213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866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315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某学者指出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大运河将长安、洛阳与江淮地区的漕渠、汴水和淮南的官河连接起来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构成了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‘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以长安文化为中心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依靠东南地区赋税存立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’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的中原王朝的生命线。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据此可知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该学者认为大运河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加强了中央与地方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联系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促进了全国的文化交流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有利于南方经济的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发展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为统一全国奠定了基础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389160" y="133505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072633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材料并结合所学知识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可知这体现出政治中心长安和其他地区因大运河而密切联系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大运河将长安、洛阳与江淮地区的漕渠、汴水和淮南的官河连接起来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可知大运河推动了这些地区的交流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而不是全国的文化交流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材料未涉及南方经济发展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材料未涉及国家统一问题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23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240637" y="47418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概览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5LKRG13.eps" descr="id:214749426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517" y="681195"/>
            <a:ext cx="10660967" cy="595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7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91466"/>
            <a:ext cx="17107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时空坐标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25LKRG06.eps" descr="id:214749414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69265"/>
            <a:ext cx="11430000" cy="154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9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7018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通过了解隋朝的兴亡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知道隋朝速亡的原因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了解科举制度创建、大运河开通等史事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从制度、经济等方面认识隋朝在世界历史上的重要地位。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7" name="平行四边形 6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矩形 5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2" name="图片 11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492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一、隋朝的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兴亡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07678681"/>
              </p:ext>
            </p:extLst>
          </p:nvPr>
        </p:nvGraphicFramePr>
        <p:xfrm>
          <a:off x="381000" y="1488602"/>
          <a:ext cx="11430000" cy="5035019"/>
        </p:xfrm>
        <a:graphic>
          <a:graphicData uri="http://schemas.openxmlformats.org/drawingml/2006/table">
            <a:tbl>
              <a:tblPr firstRow="1" firstCol="1" bandRow="1"/>
              <a:tblGrid>
                <a:gridCol w="938645"/>
                <a:gridCol w="1070264"/>
                <a:gridCol w="9421091"/>
              </a:tblGrid>
              <a:tr h="59997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581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夺取北周政权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建立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隋朝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仍以长安为都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两年后迁大兴城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是为京师。杨坚就是隋文帝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0540" marR="305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5817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统一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589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隋军渡过长江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灭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掉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统一全国。隋的统一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结束了长期分裂局面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顺应了民族交融的大趋势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0540" marR="305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00136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强盛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措施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发展经济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编订户籍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核实户口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减轻百姓赋役负担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统一币制和度量衡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修订和减省刑律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简化机构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提高行政效率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0540" marR="305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5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隋朝经济迅速恢复和发展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人口数量和垦田面积大幅度增长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成为国力强盛的王朝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0540" marR="305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537711" y="14636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杨坚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24214" y="25543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陈朝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13735" y="423985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中央集权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07969431"/>
              </p:ext>
            </p:extLst>
          </p:nvPr>
        </p:nvGraphicFramePr>
        <p:xfrm>
          <a:off x="381000" y="1266203"/>
          <a:ext cx="11430000" cy="2854904"/>
        </p:xfrm>
        <a:graphic>
          <a:graphicData uri="http://schemas.openxmlformats.org/drawingml/2006/table">
            <a:tbl>
              <a:tblPr firstRow="1" firstCol="1" bandRow="1"/>
              <a:tblGrid>
                <a:gridCol w="917864"/>
                <a:gridCol w="706581"/>
                <a:gridCol w="9805555"/>
              </a:tblGrid>
              <a:tr h="1102926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灭亡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隋炀帝急功近利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不恤民力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多次巡游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耗费大量人力和财力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三次征辽东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民不聊生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8990" marR="289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788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的残暴统治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最终导致大规模农民起义。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618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他在江都被部下杀死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隋朝随之灭亡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8990" marR="289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08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短暂而繁荣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389348" y="239846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隋炀帝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7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47004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教材解读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父母不保其赤子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夫妻相弃于匡床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万户则城郭空虚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千里则烟火断灭。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《旧唐书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李密传》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材料的大致意思是隋朝末年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父母保护不了他们的孩子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夫妻被迫分离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原本人口众多的城市空空荡荡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千里之内没有烟火。这反映了隋炀帝的暴政下的社会状况。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69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513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二、开通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大运河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31153257"/>
              </p:ext>
            </p:extLst>
          </p:nvPr>
        </p:nvGraphicFramePr>
        <p:xfrm>
          <a:off x="381000" y="792390"/>
          <a:ext cx="11430000" cy="5394993"/>
        </p:xfrm>
        <a:graphic>
          <a:graphicData uri="http://schemas.openxmlformats.org/drawingml/2006/table">
            <a:tbl>
              <a:tblPr firstRow="1" firstCol="1" bandRow="1"/>
              <a:tblGrid>
                <a:gridCol w="959427"/>
                <a:gridCol w="10470573"/>
              </a:tblGrid>
              <a:tr h="5064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加强南北交通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巩固隋朝对全国的统治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90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年起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隋炀帝统治时期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99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是当时世界上最长的运河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100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路线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大运河以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为中心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北抵涿郡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南至余杭郡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组成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永济渠、通济渠、邗沟和江南河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连接水系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连接了海河、黄河、淮河、长江和钱塘江五大水系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60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积极影响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带动了沿河城市的繁荣与发展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加强了南北地区政治、经济和文化上的交流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有利于国家统一和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消极影响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开凿大运河过度役使民力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加重了人民的负担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激化了阶级矛盾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加速了隋朝的灭亡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868944" y="1351829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605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89867" y="24919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洛阳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62467" y="459094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民族交融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044"/>
            <a:ext cx="38747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三、开创科举取士</a:t>
            </a:r>
            <a:r>
              <a:rPr lang="zh-CN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制度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32003291"/>
              </p:ext>
            </p:extLst>
          </p:nvPr>
        </p:nvGraphicFramePr>
        <p:xfrm>
          <a:off x="381000" y="684358"/>
          <a:ext cx="11430000" cy="5664487"/>
        </p:xfrm>
        <a:graphic>
          <a:graphicData uri="http://schemas.openxmlformats.org/drawingml/2006/table">
            <a:tbl>
              <a:tblPr firstRow="1" firstCol="1" bandRow="1"/>
              <a:tblGrid>
                <a:gridCol w="481445"/>
                <a:gridCol w="1094855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魏晋南北朝时期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官员的选拔权由上层权贵掌控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选官看重门第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不太注重才识。世家大族子弟垄断了官场中的中高级职位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很难晋升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过程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萌芽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隋文帝废除前朝的选官制度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依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确立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隋炀帝时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设置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标志着通过考试选拔人才的科举制创立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10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对政治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是我国古代选官制度的重大变革。科举制的延续和完善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加强了朝廷在选官上的权力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使通过考试选拔官员的用人制度逐渐确立。它不仅扩大了统治基础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　　　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也起到积极作用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还显著提高了整个官僚队伍的文化素养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对后世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科举制成为历朝选拔官员的主要制度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一直延续了约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1 300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9047030" y="11720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平民子弟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05803" y="22010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才能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10432" y="27034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进士科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37464" y="477798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社会阶层流动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978</Words>
  <Application>Microsoft Office PowerPoint</Application>
  <PresentationFormat>宽屏</PresentationFormat>
  <Paragraphs>101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NEU-BZ-S92</vt:lpstr>
      <vt:lpstr>等线</vt:lpstr>
      <vt:lpstr>方正兰亭中黑_GBK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89</cp:revision>
  <dcterms:created xsi:type="dcterms:W3CDTF">2023-06-16T14:45:50Z</dcterms:created>
  <dcterms:modified xsi:type="dcterms:W3CDTF">2026-02-06T09:17:36Z</dcterms:modified>
</cp:coreProperties>
</file>