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6"/>
  </p:notesMasterIdLst>
  <p:sldIdLst>
    <p:sldId id="974" r:id="rId3"/>
    <p:sldId id="976" r:id="rId4"/>
    <p:sldId id="991" r:id="rId5"/>
    <p:sldId id="978" r:id="rId6"/>
    <p:sldId id="980" r:id="rId7"/>
    <p:sldId id="981" r:id="rId8"/>
    <p:sldId id="983" r:id="rId9"/>
    <p:sldId id="992" r:id="rId10"/>
    <p:sldId id="993" r:id="rId11"/>
    <p:sldId id="994" r:id="rId12"/>
    <p:sldId id="995" r:id="rId13"/>
    <p:sldId id="996" r:id="rId14"/>
    <p:sldId id="997" r:id="rId15"/>
    <p:sldId id="998" r:id="rId16"/>
    <p:sldId id="979" r:id="rId17"/>
    <p:sldId id="984" r:id="rId18"/>
    <p:sldId id="985" r:id="rId19"/>
    <p:sldId id="987" r:id="rId20"/>
    <p:sldId id="988" r:id="rId21"/>
    <p:sldId id="989" r:id="rId22"/>
    <p:sldId id="999" r:id="rId23"/>
    <p:sldId id="1000" r:id="rId24"/>
    <p:sldId id="97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709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73" userDrawn="1">
          <p15:clr>
            <a:srgbClr val="A4A3A4"/>
          </p15:clr>
        </p15:guide>
        <p15:guide id="16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210"/>
        <p:guide orient="horz" pos="709"/>
        <p:guide orient="horz" pos="618"/>
        <p:guide orient="horz" pos="845"/>
        <p:guide orient="horz" pos="73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元朝的建立与统一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34259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对边疆地区的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管辖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69295771"/>
              </p:ext>
            </p:extLst>
          </p:nvPr>
        </p:nvGraphicFramePr>
        <p:xfrm>
          <a:off x="381000" y="1237528"/>
          <a:ext cx="11430000" cy="3949490"/>
        </p:xfrm>
        <a:graphic>
          <a:graphicData uri="http://schemas.openxmlformats.org/drawingml/2006/table">
            <a:tbl>
              <a:tblPr firstRow="1" firstCol="1" bandRow="1"/>
              <a:tblGrid>
                <a:gridCol w="1000991"/>
                <a:gridCol w="10429009"/>
              </a:tblGrid>
              <a:tr h="61205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因地制宜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829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东南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在澎湖设置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加强对台湾的管理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这是历史上中央政府首次在台湾地区正式建立行政机构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6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西北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管理西域军政事务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4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西藏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设立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屯驻军队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。中央政府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对西藏正式行使行政管辖权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542740" y="18789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巡检司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7387" y="322973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北庭都元帅府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71085" y="407811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宣慰使司都元帅府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153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四、元朝的民族交融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元朝的统治深受中原文化的影响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各族以中原文化为主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趋向加强。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元朝还不断加强对边疆地区的开发与治理。朝廷调集大批军民迁移到边疆地区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兴修水利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鼓励农桑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开垦农田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进行屯种。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56184" y="20088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文化认同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7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439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边疆各族大量迁入中原和江南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同汉人等杂居相处。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原先进入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的契丹、女真等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经过长期共同生活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已同汉人没有什么区别。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来自中亚、西亚的人移居中国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同汉、蒙古、畏兀儿等人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长期杂居相处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互通婚姻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逐渐交融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开始形成我国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的前身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回回。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元朝境内大规模的人口流动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促进了各族经济、文化的交流与发展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加强了各族间的了解与联系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对中华民族进一步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具有重要意义。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2093" y="15076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黄河流域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05015" y="31666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回族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29158" y="48299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交融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87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513"/>
            <a:ext cx="60292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郡县制与行省制度的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异同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94850454"/>
              </p:ext>
            </p:extLst>
          </p:nvPr>
        </p:nvGraphicFramePr>
        <p:xfrm>
          <a:off x="381000" y="813172"/>
          <a:ext cx="11430000" cy="5025126"/>
        </p:xfrm>
        <a:graphic>
          <a:graphicData uri="http://schemas.openxmlformats.org/drawingml/2006/table">
            <a:tbl>
              <a:tblPr firstRow="1" firstCol="1" bandRow="1"/>
              <a:tblGrid>
                <a:gridCol w="418338"/>
                <a:gridCol w="1247671"/>
                <a:gridCol w="3452270"/>
                <a:gridCol w="6311721"/>
              </a:tblGrid>
              <a:tr h="57921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郡县制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行省制度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5782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与中央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郡县是中央政府下属行政机构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其长官由朝廷直接任免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行省是地方最高行政机构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其长官直属中书省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作用和影响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一定时期内产生过积极作用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不仅在当时有效地加强了中央集权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维护了国家统一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而且经过后世的发展和完善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其积极作用越来越明显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126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都按地域划分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都是我国古代重要的地方行政制度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都是为了巩固统治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都在一定时期内产生过积极作用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90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元朝在中国历史上的贡献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元朝结束了我国历史上长时期多个政权并立的局面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为我国统一多民族国家的进一步发展奠定了基础。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元朝开创行省制度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并对边疆地区进行有效管辖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对中华民族进一步交融具有重要意义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促进了统一多民族国家的巩固与发展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行省制度对后世影响深远。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13070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实行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行省制度的原因、影响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元统治者吸取了汉唐以来地方割据势力据险对抗中央政府这一教训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打破了自然的疆界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极力避免地方长官据险称雄某一地区。地方区域的设置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人为地使自然区域割开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造成犬牙交错的局面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元代的地方政权不在地方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乃由行中书省管理。行省长官是中央派到地方的官吏。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摘编自李孔怀《中国古代行政制度史》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592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指出元朝推行了什么地方行政制度。指出元朝实行这一制度的原因。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269124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制度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行省制度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元统治者吸取了汉唐以来地方割据势力据险对抗中央政府这一教训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极力避免地方长官据险称雄某一地区。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元代疆域辽阔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民族众多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行省的职掌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在忽必烈时期主要是钱粮、户口、屯种、漕运、刑狱等民政事务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成宗即位后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颁给行省长官虎符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使其统领本省军队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但各行省的重大民政事务必须呈报中书省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军政要务则需呈报枢密院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职掌军权的中央机构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。没有中书省、枢密院转发的诏旨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行省官员既不能更改赋税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也不能调动军队。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摘编自郑海峰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《中国古代官制研究》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分析行省制度的特点。结合所学知识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分析元代加强对地方管理的历史意义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56023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行省保留一定程度的地方自治权力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但是整体上要受中央节制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历史意义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加强了中央集权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巩固了国家统一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加强了中央和地方的联系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推动了边疆地区的经济开发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增进了各族人民之间的交往。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元代行省官员的选用由中书省和吏部负责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长期保留着朝廷派出机构的某些原有性质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有诸侯之镇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而无诸侯之权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。这说明元朝行省制度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彻底消除地方割据隐患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加强了中央对地方的控制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不利于边疆地区的稳定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对后世地方行政制度影响深远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52437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元代行省官员的选用由中书省和吏部负责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长期保留着朝廷派出机构的某些原有性质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有诸侯之镇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而无诸侯之权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可知元朝行省制度加强了中央对地方的控制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有利于维护统治。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496042" y="13310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元朝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对西藏的管辖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元朝对西藏地区的治理最为特殊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主要借助喇嘛教势力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设帝师和宣政院总理其事。帝师既是全国佛教领袖和皇帝的宗教顾问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又是宣政院长官和吐蕃僧俗最高首领。宣政院以下分设三路宣慰使司都元帅府及万户等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宣慰使司等官员要由朝廷直接任命并颁发印信。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摘编自袁咏红《百川汇海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中华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传统文化与民族凝聚》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指出元朝在西藏设置的管理机构的名称。概括元朝对西藏管理的特点。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8621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元朝对西藏地区的有效管辖具有什么重要意义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692861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机构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宣慰使司都元帅府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借助当地宗教势力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因地制宜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因俗而治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政教合一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中央政府对西藏行使行政管辖权。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7842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意义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中央政府对西藏正式行使行政管辖权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促进了统一多民族国家的巩固和发展。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9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元朝建立后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在西藏地区设立宣慰使司都元帅府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掌管西藏的军民各项事务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还设立机构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任命官员征收赋税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屯驻军队。这些措施属于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联姻和亲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订约会盟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逐级册封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行政管辖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958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在西藏地区设立宣慰使司都元帅府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设立机构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可知元朝在西藏地区设置行政机构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进行行政管辖。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56951" y="17018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48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53516" y="51955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84.eps" descr="id:214749582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706719"/>
            <a:ext cx="8587528" cy="549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4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0904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通过了解蒙古兴起和元朝统一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设立行省、宣政院等制度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知道西藏在元代正式纳入中国版图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理解元朝统一对中华民族进一步交融的重要意义。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127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一、元朝的建立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成吉思汗统一蒙古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世纪时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蒙古草原上分布着许多部落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相互间频繁发生战争。人们盼望草原统一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结束战争。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(2)1206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完成蒙古草原的统一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建立蒙古政权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他被拥立为大汗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尊称为成吉思汗。从此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蒙古草原结束了长期混战的局面。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蒙古灭西夏和金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1227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蒙古军队灭西夏。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1234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蒙古灭金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此后与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形成了长达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多年的对峙局面。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1694" y="312923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铁木真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5612" y="47987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元朝的建立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(1)1260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继承汗位。他接受汉人儒臣提出的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行仁政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行汉法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不嗜杀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的建议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施行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的方略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广开言路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整顿吏治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注重农桑。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(2)1271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忽必烈定国号为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,1272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年定都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。忽必烈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就是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30913" y="15983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忽必烈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88094" y="21527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cs typeface="Times New Roman" panose="02020603050405020304" pitchFamily="18" charset="0"/>
              </a:rPr>
              <a:t>治国安民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5515" y="32724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04896" y="32724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2276" y="38164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元世祖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641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二、元朝的统一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统一全国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1276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元军攻入南宋都城临安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灭亡。南宋大臣陆秀夫、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等人继续展开抗元斗争。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1279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元朝攻灭南宋残部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完成了全国的统一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结束了我国历史上长时期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的局面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元朝的疆域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73547611"/>
              </p:ext>
            </p:extLst>
          </p:nvPr>
        </p:nvGraphicFramePr>
        <p:xfrm>
          <a:off x="381000" y="3563514"/>
          <a:ext cx="11430000" cy="2309580"/>
        </p:xfrm>
        <a:graphic>
          <a:graphicData uri="http://schemas.openxmlformats.org/drawingml/2006/table">
            <a:tbl>
              <a:tblPr firstRow="1" firstCol="1" bandRow="1"/>
              <a:tblGrid>
                <a:gridCol w="1021773"/>
                <a:gridCol w="10408227"/>
              </a:tblGrid>
              <a:tr h="165272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疆域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北逾阴山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西极流沙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东尽辽左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南越海表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超越汉朝和唐朝。今天的西北、西南、东北广大地区和台湾及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都在元朝的统治范围之内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85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是我国历史上版图最大的朝代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312085" y="12814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51357" y="128148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文天祥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26449" y="239137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多个政权并立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06604" y="41129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南海诸岛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自封建变为郡县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有天下者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汉、隋、唐、宋为盛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然幅员之广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咸不逮元。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元东南所至不下汉、唐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而西北则过之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有难以里数限者矣。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《元史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地理志》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材料说明元朝疆域空前辽阔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超越汉朝和唐朝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元朝是我国历史上版图最大的朝代。今天的西北、西南、东北广大地区和台湾及南海诸岛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都在元朝的统治范围之内。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62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三、元朝的统治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中央集权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制度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1023607"/>
              </p:ext>
            </p:extLst>
          </p:nvPr>
        </p:nvGraphicFramePr>
        <p:xfrm>
          <a:off x="381000" y="1546947"/>
          <a:ext cx="11430000" cy="3986887"/>
        </p:xfrm>
        <a:graphic>
          <a:graphicData uri="http://schemas.openxmlformats.org/drawingml/2006/table">
            <a:tbl>
              <a:tblPr firstRow="1" firstCol="1" bandRow="1"/>
              <a:tblGrid>
                <a:gridCol w="834736"/>
                <a:gridCol w="10595264"/>
              </a:tblGrid>
              <a:tr h="120664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元世祖参照中原历代王朝的统治方式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逐步确立了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加强对边疆地区的直接管辖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24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掌管全国的行政事务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下设吏、户、礼、兵、刑、工六部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掌管各项政务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负责全国的军政事务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调度全国的军队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负责监察事务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管理全国宗教和西藏地区军政事务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202894" y="16191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中央集权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06221" y="28452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中书省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06221" y="38739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枢密院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06221" y="43794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御史台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06221" y="48849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宣政院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66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9896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制度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04087976"/>
              </p:ext>
            </p:extLst>
          </p:nvPr>
        </p:nvGraphicFramePr>
        <p:xfrm>
          <a:off x="381000" y="1253716"/>
          <a:ext cx="11430000" cy="3529669"/>
        </p:xfrm>
        <a:graphic>
          <a:graphicData uri="http://schemas.openxmlformats.org/drawingml/2006/table">
            <a:tbl>
              <a:tblPr firstRow="1" firstCol="1" bandRow="1"/>
              <a:tblGrid>
                <a:gridCol w="911218"/>
                <a:gridCol w="10518782"/>
              </a:tblGrid>
              <a:tr h="118583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行省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临时派出处理地方事务的机构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后转变为常设的地方最高行政机构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02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今山东、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山西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河北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等地直属中书省管辖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其他地区共设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个行省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381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行省辖区广阔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军政大权集中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提高了行政效率。行省制度的创立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是我国古代地方行政制度的重大改革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成为我国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的开端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025667" y="131026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中书省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18967" y="41753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省制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64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Words>1005</Words>
  <Application>Microsoft Office PowerPoint</Application>
  <PresentationFormat>宽屏</PresentationFormat>
  <Paragraphs>153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2026-02-06T09:49:07Z</dcterms:modified>
</cp:coreProperties>
</file>