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 id="2147483729" r:id="rId2"/>
  </p:sldMasterIdLst>
  <p:notesMasterIdLst>
    <p:notesMasterId r:id="rId16"/>
  </p:notesMasterIdLst>
  <p:sldIdLst>
    <p:sldId id="974" r:id="rId3"/>
    <p:sldId id="976" r:id="rId4"/>
    <p:sldId id="991" r:id="rId5"/>
    <p:sldId id="978" r:id="rId6"/>
    <p:sldId id="980" r:id="rId7"/>
    <p:sldId id="981" r:id="rId8"/>
    <p:sldId id="982" r:id="rId9"/>
    <p:sldId id="983" r:id="rId10"/>
    <p:sldId id="979" r:id="rId11"/>
    <p:sldId id="984" r:id="rId12"/>
    <p:sldId id="986" r:id="rId13"/>
    <p:sldId id="987" r:id="rId14"/>
    <p:sldId id="975" r:id="rId15"/>
  </p:sldIdLst>
  <p:sldSz cx="12192000" cy="6858000"/>
  <p:notesSz cx="6858000" cy="9144000"/>
  <p:defaultTextStyle>
    <a:defPPr>
      <a:defRPr lang="zh-CN"/>
    </a:defPPr>
    <a:lvl1pPr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2" pos="211" userDrawn="1">
          <p15:clr>
            <a:srgbClr val="A4A3A4"/>
          </p15:clr>
        </p15:guide>
        <p15:guide id="3" orient="horz" pos="527" userDrawn="1">
          <p15:clr>
            <a:srgbClr val="A4A3A4"/>
          </p15:clr>
        </p15:guide>
        <p15:guide id="5" orient="horz" pos="28" userDrawn="1">
          <p15:clr>
            <a:srgbClr val="A4A3A4"/>
          </p15:clr>
        </p15:guide>
        <p15:guide id="8" orient="horz" pos="346" userDrawn="1">
          <p15:clr>
            <a:srgbClr val="A4A3A4"/>
          </p15:clr>
        </p15:guide>
        <p15:guide id="9" orient="horz" userDrawn="1">
          <p15:clr>
            <a:srgbClr val="A4A3A4"/>
          </p15:clr>
        </p15:guide>
        <p15:guide id="10" orient="horz" pos="73" userDrawn="1">
          <p15:clr>
            <a:srgbClr val="A4A3A4"/>
          </p15:clr>
        </p15:guide>
        <p15:guide id="11" orient="horz" pos="210" userDrawn="1">
          <p15:clr>
            <a:srgbClr val="A4A3A4"/>
          </p15:clr>
        </p15:guide>
        <p15:guide id="12" orient="horz" pos="981" userDrawn="1">
          <p15:clr>
            <a:srgbClr val="A4A3A4"/>
          </p15:clr>
        </p15:guide>
        <p15:guide id="13" orient="horz" pos="618" userDrawn="1">
          <p15:clr>
            <a:srgbClr val="A4A3A4"/>
          </p15:clr>
        </p15:guide>
        <p15:guide id="14" orient="horz" pos="777" userDrawn="1">
          <p15:clr>
            <a:srgbClr val="A4A3A4"/>
          </p15:clr>
        </p15:guide>
        <p15:guide id="15" orient="horz" pos="119" userDrawn="1">
          <p15:clr>
            <a:srgbClr val="A4A3A4"/>
          </p15:clr>
        </p15:guide>
        <p15:guide id="16" orient="horz" pos="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89D"/>
    <a:srgbClr val="ADDAEF"/>
    <a:srgbClr val="1D469C"/>
    <a:srgbClr val="FFFFFF"/>
    <a:srgbClr val="D2E6FE"/>
    <a:srgbClr val="1F8EC2"/>
    <a:srgbClr val="202BC2"/>
    <a:srgbClr val="E4FCFB"/>
    <a:srgbClr val="D7FAF9"/>
    <a:srgbClr val="F8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92" d="100"/>
          <a:sy n="92" d="100"/>
        </p:scale>
        <p:origin x="498" y="84"/>
      </p:cViewPr>
      <p:guideLst>
        <p:guide pos="211"/>
        <p:guide orient="horz" pos="527"/>
        <p:guide orient="horz" pos="28"/>
        <p:guide orient="horz" pos="346"/>
        <p:guide orient="horz"/>
        <p:guide orient="horz" pos="73"/>
        <p:guide orient="horz" pos="210"/>
        <p:guide orient="horz" pos="981"/>
        <p:guide orient="horz" pos="618"/>
        <p:guide orient="horz" pos="777"/>
        <p:guide orient="horz" pos="119"/>
        <p:guide orient="horz" pos="4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BCF2D-D4ED-4569-B56E-0E0CD9D80676}" type="datetimeFigureOut">
              <a:rPr lang="zh-CN" altLang="en-US" smtClean="0"/>
              <a:t>2026-02-06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43D9C3-819F-45C7-A374-8B6DC5FF1CA0}" type="slidenum">
              <a:rPr lang="zh-CN" altLang="en-US" smtClean="0"/>
              <a:t>‹#›</a:t>
            </a:fld>
            <a:endParaRPr lang="zh-CN" altLang="en-US"/>
          </a:p>
        </p:txBody>
      </p:sp>
    </p:spTree>
    <p:extLst>
      <p:ext uri="{BB962C8B-B14F-4D97-AF65-F5344CB8AC3E}">
        <p14:creationId xmlns:p14="http://schemas.microsoft.com/office/powerpoint/2010/main" val="26514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13</a:t>
            </a:fld>
            <a:endParaRPr lang="zh-CN" altLang="en-US"/>
          </a:p>
        </p:txBody>
      </p:sp>
    </p:spTree>
    <p:extLst>
      <p:ext uri="{BB962C8B-B14F-4D97-AF65-F5344CB8AC3E}">
        <p14:creationId xmlns:p14="http://schemas.microsoft.com/office/powerpoint/2010/main" val="3430487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965578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8867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16717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8650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3046126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3500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audio" Target="../media/audio1.wav"/><Relationship Id="rId4"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1596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3689371438"/>
      </p:ext>
    </p:extLst>
  </p:cSld>
  <p:clrMap bg1="lt1" tx1="dk1" bg2="lt2" tx2="dk2" accent1="accent1" accent2="accent2" accent3="accent3" accent4="accent4" accent5="accent5" accent6="accent6" hlink="hlink" folHlink="folHlink"/>
  <p:sldLayoutIdLst>
    <p:sldLayoutId id="2147483730" r:id="rId1"/>
    <p:sldLayoutId id="2147483736"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3</a:t>
            </a:r>
            <a:r>
              <a:rPr lang="zh-CN" altLang="en-US" sz="4656" b="1">
                <a:solidFill>
                  <a:srgbClr val="D60093"/>
                </a:solidFill>
                <a:latin typeface="隶书" panose="02010509060101010101" pitchFamily="49" charset="-122"/>
                <a:ea typeface="隶书" panose="02010509060101010101" pitchFamily="49" charset="-122"/>
              </a:rPr>
              <a:t>课　“开元盛世”与唐朝经济的繁荣</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173825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4490"/>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在唐前期</a:t>
            </a:r>
            <a:r>
              <a:rPr lang="en-US" altLang="zh-CN" dirty="0">
                <a:solidFill>
                  <a:srgbClr val="000000"/>
                </a:solidFill>
                <a:cs typeface="Times New Roman" panose="02020603050405020304" pitchFamily="18" charset="0"/>
              </a:rPr>
              <a:t>130</a:t>
            </a:r>
            <a:r>
              <a:rPr lang="zh-CN" altLang="zh-CN" dirty="0">
                <a:solidFill>
                  <a:srgbClr val="000000"/>
                </a:solidFill>
                <a:ea typeface="楷体" panose="02010609060101010101" pitchFamily="49" charset="-122"/>
                <a:cs typeface="Times New Roman" panose="02020603050405020304" pitchFamily="18" charset="0"/>
              </a:rPr>
              <a:t>多年中</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朝廷经常发布诏令劝课农桑</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组织兴修水利工程达</a:t>
            </a:r>
            <a:r>
              <a:rPr lang="en-US" altLang="zh-CN" dirty="0">
                <a:solidFill>
                  <a:srgbClr val="000000"/>
                </a:solidFill>
                <a:cs typeface="Times New Roman" panose="02020603050405020304" pitchFamily="18" charset="0"/>
              </a:rPr>
              <a:t>160</a:t>
            </a:r>
            <a:r>
              <a:rPr lang="zh-CN" altLang="zh-CN" dirty="0">
                <a:solidFill>
                  <a:srgbClr val="000000"/>
                </a:solidFill>
                <a:ea typeface="楷体" panose="02010609060101010101" pitchFamily="49" charset="-122"/>
                <a:cs typeface="Times New Roman" panose="02020603050405020304" pitchFamily="18" charset="0"/>
              </a:rPr>
              <a:t>多项</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劳动人民还发明了筒车等新式灌溉工具。贞观末年至开元末年</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全国户数大增。唐朝经济繁荣</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国力强大</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进入了鼎盛时期。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摘编自朱绍侯</a:t>
            </a:r>
            <a:r>
              <a:rPr lang="zh-CN" altLang="zh-CN" dirty="0" smtClean="0">
                <a:solidFill>
                  <a:srgbClr val="000000"/>
                </a:solidFill>
                <a:ea typeface="楷体" panose="02010609060101010101" pitchFamily="49" charset="-122"/>
                <a:cs typeface="Times New Roman" panose="02020603050405020304" pitchFamily="18" charset="0"/>
              </a:rPr>
              <a:t>《中国古代史》</a:t>
            </a:r>
            <a:endParaRPr lang="en-US" altLang="zh-CN" dirty="0" smtClean="0">
              <a:solidFill>
                <a:srgbClr val="000000"/>
              </a:solidFill>
              <a:ea typeface="楷体" panose="02010609060101010101" pitchFamily="49"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(2)</a:t>
            </a:r>
            <a:r>
              <a:rPr lang="zh-CN" altLang="zh-CN" dirty="0">
                <a:solidFill>
                  <a:srgbClr val="000000"/>
                </a:solidFill>
                <a:cs typeface="Times New Roman" panose="02020603050405020304" pitchFamily="18" charset="0"/>
              </a:rPr>
              <a:t>根据材料二</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概括唐朝前期农业发展的原因。</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3196026"/>
            <a:ext cx="11430000" cy="115236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cs typeface="Times New Roman" panose="02020603050405020304" pitchFamily="18" charset="0"/>
              </a:rPr>
              <a:t>原因</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统治者重视农业生产</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重视兴修水利</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生产工具的发明和使用</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劳动人民的辛勤劳作</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等等。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81000" y="4358784"/>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(3)</a:t>
            </a:r>
            <a:r>
              <a:rPr lang="zh-CN" altLang="zh-CN" dirty="0">
                <a:solidFill>
                  <a:srgbClr val="000000"/>
                </a:solidFill>
                <a:cs typeface="Times New Roman" panose="02020603050405020304" pitchFamily="18" charset="0"/>
              </a:rPr>
              <a:t>综合上述材料</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简要说明农业发展与国家强盛之间的相互关系</a:t>
            </a:r>
            <a:r>
              <a:rPr lang="zh-CN" altLang="zh-CN" dirty="0" smtClean="0">
                <a:solidFill>
                  <a:srgbClr val="000000"/>
                </a:solidFill>
                <a:cs typeface="Times New Roman" panose="02020603050405020304" pitchFamily="18" charset="0"/>
              </a:rPr>
              <a:t>。</a:t>
            </a:r>
            <a:r>
              <a:rPr lang="en-US" altLang="zh-CN" dirty="0" smtClean="0">
                <a:solidFill>
                  <a:srgbClr val="000000"/>
                </a:solidFill>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381000" y="4971779"/>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cs typeface="Times New Roman" panose="02020603050405020304" pitchFamily="18" charset="0"/>
              </a:rPr>
              <a:t>关系</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农业发展是国家强盛的重要基础</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国家强盛推动农业进一步发展。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318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9016"/>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典型例题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忆昔开元全盛日</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小邑犹藏万家室。稻米流脂粟米白</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公私仓廪俱丰实。</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该诗句反映了</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　　</a:t>
            </a:r>
            <a:r>
              <a:rPr lang="en-US" altLang="zh-CN" dirty="0">
                <a:solidFill>
                  <a:srgbClr val="000000"/>
                </a:solidFill>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a:t>
            </a:r>
            <a:r>
              <a:rPr lang="zh-CN" altLang="zh-CN" dirty="0">
                <a:solidFill>
                  <a:srgbClr val="000000"/>
                </a:solidFill>
                <a:cs typeface="Times New Roman" panose="02020603050405020304" pitchFamily="18" charset="0"/>
              </a:rPr>
              <a:t>唐朝疆域的辽阔</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B.</a:t>
            </a:r>
            <a:r>
              <a:rPr lang="zh-CN" altLang="zh-CN" dirty="0">
                <a:solidFill>
                  <a:srgbClr val="000000"/>
                </a:solidFill>
                <a:cs typeface="Times New Roman" panose="02020603050405020304" pitchFamily="18" charset="0"/>
              </a:rPr>
              <a:t>唐朝政治的清明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C.</a:t>
            </a:r>
            <a:r>
              <a:rPr lang="zh-CN" altLang="zh-CN" dirty="0">
                <a:solidFill>
                  <a:srgbClr val="000000"/>
                </a:solidFill>
                <a:cs typeface="Times New Roman" panose="02020603050405020304" pitchFamily="18" charset="0"/>
              </a:rPr>
              <a:t>唐朝文化的灿烂</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D.</a:t>
            </a:r>
            <a:r>
              <a:rPr lang="zh-CN" altLang="zh-CN" dirty="0">
                <a:solidFill>
                  <a:srgbClr val="000000"/>
                </a:solidFill>
                <a:cs typeface="Times New Roman" panose="02020603050405020304" pitchFamily="18" charset="0"/>
              </a:rPr>
              <a:t>唐朝的盛世景象</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869114" y="1330428"/>
            <a:ext cx="444352" cy="596574"/>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D</a:t>
            </a:r>
            <a:endParaRPr lang="zh-CN" altLang="en-US" sz="2800" dirty="0"/>
          </a:p>
        </p:txBody>
      </p:sp>
      <p:sp>
        <p:nvSpPr>
          <p:cNvPr id="4" name="矩形 3"/>
          <p:cNvSpPr>
            <a:spLocks noChangeAspect="1"/>
          </p:cNvSpPr>
          <p:nvPr/>
        </p:nvSpPr>
        <p:spPr>
          <a:xfrm>
            <a:off x="381000" y="4152149"/>
            <a:ext cx="11430000" cy="169334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根据材料并结合所学知识</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忆昔开元全盛日</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开元盛世</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有关。</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小邑犹藏万家室。稻米流脂粟米白</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公私仓廪俱丰实</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生动地展现了经济繁荣、人口众多、粮食充足的盛世景象。</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550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240637" y="56718"/>
            <a:ext cx="1710725" cy="592213"/>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知识</a:t>
            </a:r>
            <a:r>
              <a:rPr lang="zh-CN" altLang="zh-CN" dirty="0" smtClean="0">
                <a:solidFill>
                  <a:srgbClr val="000000"/>
                </a:solidFill>
                <a:ea typeface="黑体" panose="02010609060101010101" pitchFamily="49" charset="-122"/>
                <a:cs typeface="Times New Roman" panose="02020603050405020304" pitchFamily="18" charset="0"/>
              </a:rPr>
              <a:t>概览</a:t>
            </a:r>
            <a:r>
              <a:rPr lang="en-US" altLang="zh-CN" dirty="0" smtClean="0">
                <a:solidFill>
                  <a:srgbClr val="000000"/>
                </a:solidFill>
                <a:ea typeface="黑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25LKRG08.eps" descr="id:2147494517;FounderCES"/>
          <p:cNvPicPr>
            <a:picLocks noChangeAspect="1"/>
          </p:cNvPicPr>
          <p:nvPr/>
        </p:nvPicPr>
        <p:blipFill>
          <a:blip r:embed="rId2">
            <a:clrChange>
              <a:clrFrom>
                <a:srgbClr val="FFFFFF"/>
              </a:clrFrom>
              <a:clrTo>
                <a:srgbClr val="FFFFFF">
                  <a:alpha val="0"/>
                </a:srgbClr>
              </a:clrTo>
            </a:clrChange>
          </a:blip>
          <a:stretch>
            <a:fillRect/>
          </a:stretch>
        </p:blipFill>
        <p:spPr>
          <a:xfrm>
            <a:off x="381000" y="721668"/>
            <a:ext cx="11430000" cy="5486875"/>
          </a:xfrm>
          <a:prstGeom prst="rect">
            <a:avLst/>
          </a:prstGeom>
        </p:spPr>
      </p:pic>
    </p:spTree>
    <p:extLst>
      <p:ext uri="{BB962C8B-B14F-4D97-AF65-F5344CB8AC3E}">
        <p14:creationId xmlns:p14="http://schemas.microsoft.com/office/powerpoint/2010/main" val="31866505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103171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458747" y="336386"/>
            <a:ext cx="2730231" cy="1107994"/>
          </a:xfrm>
          <a:prstGeom prst="rect">
            <a:avLst/>
          </a:prstGeom>
          <a:noFill/>
        </p:spPr>
        <p:txBody>
          <a:bodyPr wrap="none" lIns="91438" tIns="45719" rIns="91438" bIns="45719">
            <a:spAutoFit/>
            <a:scene3d>
              <a:camera prst="obliqueTopLeft"/>
              <a:lightRig rig="threePt" dir="t"/>
            </a:scene3d>
          </a:bodyPr>
          <a:lstStyle/>
          <a:p>
            <a:pPr algn="ctr"/>
            <a:r>
              <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p>
        </p:txBody>
      </p:sp>
      <p:sp>
        <p:nvSpPr>
          <p:cNvPr id="6" name="圆角矩形 5">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7" name="圆角矩形 6">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8" name="圆角矩形 7">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60147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384788"/>
            <a:ext cx="11430000" cy="5922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通过了解</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开元盛世</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知道唐朝兴盛的原因。</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4" name="组合 3"/>
          <p:cNvGrpSpPr/>
          <p:nvPr/>
        </p:nvGrpSpPr>
        <p:grpSpPr>
          <a:xfrm>
            <a:off x="381088" y="209727"/>
            <a:ext cx="11429826" cy="577776"/>
            <a:chOff x="381000" y="209677"/>
            <a:chExt cx="11430001" cy="577785"/>
          </a:xfrm>
        </p:grpSpPr>
        <p:grpSp>
          <p:nvGrpSpPr>
            <p:cNvPr id="5" name="组合 4"/>
            <p:cNvGrpSpPr/>
            <p:nvPr userDrawn="1"/>
          </p:nvGrpSpPr>
          <p:grpSpPr>
            <a:xfrm>
              <a:off x="381000" y="209677"/>
              <a:ext cx="771985" cy="577785"/>
              <a:chOff x="7201355" y="2798675"/>
              <a:chExt cx="771985" cy="577785"/>
            </a:xfrm>
          </p:grpSpPr>
          <p:sp>
            <p:nvSpPr>
              <p:cNvPr id="7" name="平行四边形 6"/>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9" name="平行四边形 8"/>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0" name="平行四边形 9"/>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6" name="矩形 5"/>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11" name="组合 10"/>
          <p:cNvGrpSpPr/>
          <p:nvPr/>
        </p:nvGrpSpPr>
        <p:grpSpPr>
          <a:xfrm>
            <a:off x="3623017" y="103438"/>
            <a:ext cx="5746314" cy="669877"/>
            <a:chOff x="3606630" y="897473"/>
            <a:chExt cx="4749093" cy="669887"/>
          </a:xfrm>
        </p:grpSpPr>
        <p:pic>
          <p:nvPicPr>
            <p:cNvPr id="12" name="图片 11" descr="阴影"/>
            <p:cNvPicPr>
              <a:picLocks noChangeAspect="1"/>
            </p:cNvPicPr>
            <p:nvPr/>
          </p:nvPicPr>
          <p:blipFill>
            <a:blip r:embed="rId2"/>
            <a:stretch>
              <a:fillRect/>
            </a:stretch>
          </p:blipFill>
          <p:spPr>
            <a:xfrm>
              <a:off x="3606630" y="897473"/>
              <a:ext cx="4749093" cy="669887"/>
            </a:xfrm>
            <a:prstGeom prst="rect">
              <a:avLst/>
            </a:prstGeom>
          </p:spPr>
        </p:pic>
        <p:sp>
          <p:nvSpPr>
            <p:cNvPr id="13" name="文本框 12"/>
            <p:cNvSpPr txBox="1"/>
            <p:nvPr/>
          </p:nvSpPr>
          <p:spPr>
            <a:xfrm>
              <a:off x="4660338" y="900607"/>
              <a:ext cx="2510204" cy="584784"/>
            </a:xfrm>
            <a:prstGeom prst="rect">
              <a:avLst/>
            </a:prstGeom>
            <a:noFill/>
          </p:spPr>
          <p:txBody>
            <a:bodyPr wrap="square" rtlCol="0">
              <a:spAutoFit/>
            </a:bodyPr>
            <a:lstStyle/>
            <a:p>
              <a:pPr algn="ctr"/>
              <a:r>
                <a:rPr lang="zh-CN" altLang="en-US" sz="3200" dirty="0">
                  <a:solidFill>
                    <a:srgbClr val="ED7D31"/>
                  </a:solidFill>
                  <a:latin typeface="华文隶书" panose="02010800040101010101" pitchFamily="2" charset="-122"/>
                  <a:ea typeface="华文隶书" panose="02010800040101010101" pitchFamily="2" charset="-122"/>
                </a:rPr>
                <a:t>目标</a:t>
              </a:r>
              <a:r>
                <a:rPr lang="en-US" altLang="zh-CN" sz="3200" dirty="0">
                  <a:solidFill>
                    <a:srgbClr val="ED7D31"/>
                  </a:solidFill>
                  <a:latin typeface="华文隶书" panose="02010800040101010101" pitchFamily="2" charset="-122"/>
                  <a:ea typeface="华文隶书" panose="02010800040101010101" pitchFamily="2" charset="-122"/>
                </a:rPr>
                <a:t>•</a:t>
              </a:r>
              <a:r>
                <a:rPr lang="zh-CN" altLang="en-US" sz="3200" dirty="0">
                  <a:solidFill>
                    <a:srgbClr val="ED7D31"/>
                  </a:solidFill>
                  <a:latin typeface="华文隶书" panose="02010800040101010101" pitchFamily="2" charset="-122"/>
                  <a:ea typeface="华文隶书" panose="02010800040101010101" pitchFamily="2" charset="-122"/>
                </a:rPr>
                <a:t>学习概览</a:t>
              </a:r>
            </a:p>
          </p:txBody>
        </p:sp>
      </p:grpSp>
    </p:spTree>
    <p:extLst>
      <p:ext uri="{BB962C8B-B14F-4D97-AF65-F5344CB8AC3E}">
        <p14:creationId xmlns:p14="http://schemas.microsoft.com/office/powerpoint/2010/main" val="1192203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88" y="209727"/>
            <a:ext cx="11429826" cy="577776"/>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20" name="组合 19"/>
          <p:cNvGrpSpPr/>
          <p:nvPr/>
        </p:nvGrpSpPr>
        <p:grpSpPr>
          <a:xfrm>
            <a:off x="3623017" y="103438"/>
            <a:ext cx="5746314" cy="66987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基础</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自主预习</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82189"/>
            <a:ext cx="3515706"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一、盛世局面的</a:t>
            </a:r>
            <a:r>
              <a:rPr lang="zh-CN"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出现</a:t>
            </a:r>
            <a:r>
              <a:rPr lang="en-US"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800136236"/>
              </p:ext>
            </p:extLst>
          </p:nvPr>
        </p:nvGraphicFramePr>
        <p:xfrm>
          <a:off x="381000" y="1411662"/>
          <a:ext cx="11430000" cy="5222909"/>
        </p:xfrm>
        <a:graphic>
          <a:graphicData uri="http://schemas.openxmlformats.org/drawingml/2006/table">
            <a:tbl>
              <a:tblPr firstRow="1" firstCol="1" bandRow="1"/>
              <a:tblGrid>
                <a:gridCol w="949036"/>
                <a:gridCol w="988161"/>
                <a:gridCol w="747121"/>
                <a:gridCol w="8745682"/>
              </a:tblGrid>
              <a:tr h="1175673">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出现</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20000"/>
                        </a:lnSpc>
                        <a:spcAft>
                          <a:spcPts val="0"/>
                        </a:spcAft>
                        <a:tabLst>
                          <a:tab pos="1188085" algn="l"/>
                          <a:tab pos="2163445" algn="l"/>
                          <a:tab pos="3142615" algn="l"/>
                          <a:tab pos="4190365" algn="l"/>
                        </a:tabLst>
                      </a:pPr>
                      <a:r>
                        <a:rPr lang="zh-CN" sz="2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在位前期</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681482">
                <a:tc rowSpan="4">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出现</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原因</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个人因素</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altLang="en-US" sz="2800" dirty="0" smtClean="0">
                          <a:solidFill>
                            <a:srgbClr val="000000"/>
                          </a:solidFill>
                          <a:effectLst/>
                          <a:latin typeface="Times New Roman" panose="02020603050405020304" pitchFamily="18" charset="0"/>
                          <a:ea typeface="+mn-ea"/>
                          <a:cs typeface="Times New Roman" panose="02020603050405020304" pitchFamily="18" charset="0"/>
                        </a:rPr>
                        <a:t>唐玄宗</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稳定</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政局</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励精图治</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重用贤能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贤相</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、宋璟</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7400">
                <a:tc vMerge="1">
                  <a:txBody>
                    <a:bodyPr/>
                    <a:lstStyle/>
                    <a:p>
                      <a:endParaRPr lang="zh-CN" altLang="en-US"/>
                    </a:p>
                  </a:txBody>
                  <a:tcPr/>
                </a:tc>
                <a:tc rowSpan="3">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改革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措施</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抑制权贵</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整顿吏治</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裁减冗员</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2536">
                <a:tc vMerge="1">
                  <a:txBody>
                    <a:bodyPr/>
                    <a:lstStyle/>
                    <a:p>
                      <a:endParaRPr lang="zh-CN" altLang="en-US"/>
                    </a:p>
                  </a:txBody>
                  <a:tcPr/>
                </a:tc>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大力发展农业生产</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兴修水利</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整顿漕运</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改革税制</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626">
                <a:tc vMerge="1">
                  <a:txBody>
                    <a:bodyPr/>
                    <a:lstStyle/>
                    <a:p>
                      <a:endParaRPr lang="zh-CN" altLang="en-US"/>
                    </a:p>
                  </a:txBody>
                  <a:tcPr/>
                </a:tc>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文化</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注重文教</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编修图籍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102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表现</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3">
                  <a:txBody>
                    <a:bodyPr/>
                    <a:lstStyle/>
                    <a:p>
                      <a:pPr marL="0" marR="0" indent="0" algn="l" defTabSz="914400" rtl="0" eaLnBrk="1" fontAlgn="auto" latinLnBrk="0" hangingPunct="1">
                        <a:lnSpc>
                          <a:spcPct val="120000"/>
                        </a:lnSpc>
                        <a:spcBef>
                          <a:spcPts val="0"/>
                        </a:spcBef>
                        <a:spcAft>
                          <a:spcPts val="0"/>
                        </a:spcAft>
                        <a:buClrTx/>
                        <a:buSzTx/>
                        <a:buFontTx/>
                        <a:buNone/>
                        <a:tabLst>
                          <a:tab pos="1188085" algn="l"/>
                          <a:tab pos="2163445" algn="l"/>
                          <a:tab pos="3142615" algn="l"/>
                          <a:tab pos="4190365" algn="l"/>
                        </a:tabLst>
                        <a:defRPr/>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政治稳定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经济繁荣</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文化发达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国库充盈</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人口数量增长明显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民众生活安定。唐朝的国力达到前所未有的</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强大</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出现了盛世局面</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历史上称为</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开元盛世</a:t>
                      </a:r>
                      <a:r>
                        <a:rPr lang="en-US" altLang="zh-CN" sz="2800" dirty="0" smtClean="0">
                          <a:solidFill>
                            <a:srgbClr val="000000"/>
                          </a:solidFill>
                          <a:latin typeface="Times New Roman" panose="02020603050405020304" pitchFamily="18" charset="0"/>
                          <a:cs typeface="Times New Roman" panose="02020603050405020304" pitchFamily="18" charset="0"/>
                        </a:rPr>
                        <a:t>”</a:t>
                      </a:r>
                      <a:endParaRPr lang="zh-CN" altLang="en-US" sz="2800" dirty="0" smtClean="0">
                        <a:latin typeface="Times New Roman" panose="02020603050405020304" pitchFamily="18" charset="0"/>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
        <p:nvSpPr>
          <p:cNvPr id="4" name="矩形 3"/>
          <p:cNvSpPr/>
          <p:nvPr/>
        </p:nvSpPr>
        <p:spPr>
          <a:xfrm>
            <a:off x="1734721" y="1724745"/>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唐玄宗</a:t>
            </a:r>
            <a:endParaRPr lang="zh-CN" altLang="en-US" dirty="0"/>
          </a:p>
        </p:txBody>
      </p:sp>
      <p:sp>
        <p:nvSpPr>
          <p:cNvPr id="5" name="矩形 4"/>
          <p:cNvSpPr/>
          <p:nvPr/>
        </p:nvSpPr>
        <p:spPr>
          <a:xfrm>
            <a:off x="9510206" y="267901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姚崇</a:t>
            </a:r>
            <a:endParaRPr lang="zh-CN" altLang="en-US" dirty="0"/>
          </a:p>
        </p:txBody>
      </p:sp>
    </p:spTree>
    <p:extLst>
      <p:ext uri="{BB962C8B-B14F-4D97-AF65-F5344CB8AC3E}">
        <p14:creationId xmlns:p14="http://schemas.microsoft.com/office/powerpoint/2010/main" val="3500481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67729"/>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正黑简体"/>
                <a:cs typeface="Times New Roman" panose="02020603050405020304" pitchFamily="18" charset="0"/>
              </a:rPr>
              <a:t>概念解释　</a:t>
            </a:r>
            <a:r>
              <a:rPr lang="en-US" altLang="zh-CN" dirty="0" smtClean="0">
                <a:solidFill>
                  <a:srgbClr val="000000"/>
                </a:solidFill>
                <a:cs typeface="Times New Roman" panose="02020603050405020304" pitchFamily="18" charset="0"/>
              </a:rPr>
              <a:t>“</a:t>
            </a:r>
            <a:r>
              <a:rPr lang="zh-CN" altLang="en-US" dirty="0">
                <a:solidFill>
                  <a:srgbClr val="000000"/>
                </a:solidFill>
                <a:ea typeface="仿宋" panose="02010609060101010101" pitchFamily="49" charset="-122"/>
                <a:cs typeface="Times New Roman" panose="02020603050405020304" pitchFamily="18" charset="0"/>
              </a:rPr>
              <a:t>盛世</a:t>
            </a:r>
            <a:r>
              <a:rPr lang="en-US" altLang="zh-CN" dirty="0" smtClean="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通俗地说就是君主统治的比较好的时期</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主要表现为政治清明、经济繁荣、社会安定和国力强盛。</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17384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4703"/>
            <a:ext cx="2797561"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二、经济的</a:t>
            </a:r>
            <a:r>
              <a:rPr lang="zh-CN"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繁荣</a:t>
            </a:r>
            <a:r>
              <a:rPr lang="en-US"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078586024"/>
              </p:ext>
            </p:extLst>
          </p:nvPr>
        </p:nvGraphicFramePr>
        <p:xfrm>
          <a:off x="381000" y="682199"/>
          <a:ext cx="11430000" cy="5779975"/>
        </p:xfrm>
        <a:graphic>
          <a:graphicData uri="http://schemas.openxmlformats.org/drawingml/2006/table">
            <a:tbl>
              <a:tblPr firstRow="1" firstCol="1" bandRow="1"/>
              <a:tblGrid>
                <a:gridCol w="512618"/>
                <a:gridCol w="10917382"/>
              </a:tblGrid>
              <a:tr h="1614192">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农业</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垦田面积逐渐扩大</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农业生产技术不断改进</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等重要的生产工具得以发明和推广</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有效提高了粮食亩产量</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经济作物尤其是茶叶种植有长足的发展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5463">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手工</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业</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NEU-BZ-S9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纺织品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种类繁多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丝织工艺水平最为突出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其中蜀锦以色彩艳丽、纹饰精妙冠绝全国</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NEU-BZ-S9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陶瓷业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越窑青瓷、邢窑白瓷、</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商业</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NEU-BZ-S9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国内贸易兴盛</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出现了长安、</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、扬州、广州、益州等大都市</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NEU-BZ-S9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草市逐渐兴起</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NEU-BZ-S92"/>
                          <a:ea typeface="宋体" panose="02010600030101010101" pitchFamily="2" charset="-122"/>
                          <a:cs typeface="宋体" panose="02010600030101010101" pitchFamily="2" charset="-122"/>
                        </a:rPr>
                        <a:t>③</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商品种类日益丰富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粮食、茶叶、丝绸、瓷器等成为长途贩运及销售的大宗</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NEU-BZ-S92"/>
                          <a:ea typeface="宋体" panose="02010600030101010101" pitchFamily="2" charset="-122"/>
                          <a:cs typeface="宋体" panose="02010600030101010101" pitchFamily="2" charset="-122"/>
                        </a:rPr>
                        <a:t>④</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唐朝对外贸易往来非常频繁</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7730275" y="698683"/>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曲辕犁</a:t>
            </a:r>
            <a:endParaRPr lang="zh-CN" altLang="en-US" dirty="0"/>
          </a:p>
        </p:txBody>
      </p:sp>
      <p:sp>
        <p:nvSpPr>
          <p:cNvPr id="5" name="矩形 4"/>
          <p:cNvSpPr/>
          <p:nvPr/>
        </p:nvSpPr>
        <p:spPr>
          <a:xfrm>
            <a:off x="9884086" y="698683"/>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筒车</a:t>
            </a:r>
            <a:endParaRPr lang="zh-CN" altLang="en-US" dirty="0"/>
          </a:p>
        </p:txBody>
      </p:sp>
      <p:sp>
        <p:nvSpPr>
          <p:cNvPr id="6" name="矩形 5"/>
          <p:cNvSpPr/>
          <p:nvPr/>
        </p:nvSpPr>
        <p:spPr>
          <a:xfrm>
            <a:off x="6327503" y="3333644"/>
            <a:ext cx="1261884" cy="523220"/>
          </a:xfrm>
          <a:prstGeom prst="rect">
            <a:avLst/>
          </a:prstGeom>
        </p:spPr>
        <p:txBody>
          <a:bodyPr wrap="none">
            <a:spAutoFit/>
          </a:bodyPr>
          <a:lstStyle/>
          <a:p>
            <a:r>
              <a:rPr lang="zh-CN" altLang="zh-CN" dirty="0">
                <a:solidFill>
                  <a:srgbClr val="FF0000"/>
                </a:solidFill>
                <a:cs typeface="Times New Roman" panose="02020603050405020304" pitchFamily="18" charset="0"/>
              </a:rPr>
              <a:t>唐三彩</a:t>
            </a:r>
            <a:endParaRPr lang="zh-CN" altLang="en-US" dirty="0"/>
          </a:p>
        </p:txBody>
      </p:sp>
      <p:sp>
        <p:nvSpPr>
          <p:cNvPr id="7" name="矩形 6"/>
          <p:cNvSpPr/>
          <p:nvPr/>
        </p:nvSpPr>
        <p:spPr>
          <a:xfrm>
            <a:off x="5886488" y="388803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洛阳</a:t>
            </a:r>
            <a:endParaRPr lang="zh-CN" altLang="en-US" dirty="0"/>
          </a:p>
        </p:txBody>
      </p:sp>
    </p:spTree>
    <p:extLst>
      <p:ext uri="{BB962C8B-B14F-4D97-AF65-F5344CB8AC3E}">
        <p14:creationId xmlns:p14="http://schemas.microsoft.com/office/powerpoint/2010/main" val="400190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8292"/>
            <a:ext cx="3515706"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三、国际大都市</a:t>
            </a:r>
            <a:r>
              <a:rPr lang="zh-CN"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长安</a:t>
            </a:r>
            <a:r>
              <a:rPr lang="en-US" altLang="zh-CN"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373647017"/>
              </p:ext>
            </p:extLst>
          </p:nvPr>
        </p:nvGraphicFramePr>
        <p:xfrm>
          <a:off x="381000" y="892342"/>
          <a:ext cx="11430000" cy="4776994"/>
        </p:xfrm>
        <a:graphic>
          <a:graphicData uri="http://schemas.openxmlformats.org/drawingml/2006/table">
            <a:tbl>
              <a:tblPr firstRow="1" firstCol="1" bandRow="1"/>
              <a:tblGrid>
                <a:gridCol w="897082"/>
                <a:gridCol w="1130267"/>
                <a:gridCol w="9402651"/>
              </a:tblGrid>
              <a:tr h="645511">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规模</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以隋朝</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基础扩建而成</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规模宏伟</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1120583">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组成</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皇帝起居和办公的地方</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、皇城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中央官署所在地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、外郭城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实行坊市制度</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812128">
                <a:tc row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坊市</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制度</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分区</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坊为</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居住区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市为</a:t>
                      </a:r>
                      <a:r>
                        <a:rPr lang="zh-CN" sz="28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两者有严格的区分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38882">
                <a:tc vMerge="1">
                  <a:txBody>
                    <a:bodyPr/>
                    <a:lstStyle/>
                    <a:p>
                      <a:endParaRPr lang="zh-CN" altLang="en-US"/>
                    </a:p>
                  </a:txBody>
                  <a:tcPr/>
                </a:tc>
                <a:tc>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初期坊门和市门按规定时间开闭</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后来坊市制度逐渐松弛</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商业活动和居民日常生活在时间和空间上逐渐突破坊市制度的严格规定</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890">
                <a:tc>
                  <a:txBody>
                    <a:bodyPr/>
                    <a:lstStyle/>
                    <a:p>
                      <a:pPr>
                        <a:lnSpc>
                          <a:spcPct val="120000"/>
                        </a:lnSpc>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地位</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lnSpc>
                          <a:spcPct val="120000"/>
                        </a:lnSpc>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既是政治、经济、文化交流中心</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也是闻名中外的国际大都市</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4" name="矩形 3"/>
          <p:cNvSpPr/>
          <p:nvPr/>
        </p:nvSpPr>
        <p:spPr>
          <a:xfrm>
            <a:off x="2432605" y="930208"/>
            <a:ext cx="1261884" cy="523220"/>
          </a:xfrm>
          <a:prstGeom prst="rect">
            <a:avLst/>
          </a:prstGeom>
        </p:spPr>
        <p:txBody>
          <a:bodyPr wrap="none">
            <a:spAutoFit/>
          </a:bodyPr>
          <a:lstStyle/>
          <a:p>
            <a:r>
              <a:rPr lang="zh-CN" altLang="zh-CN" dirty="0" smtClean="0">
                <a:solidFill>
                  <a:srgbClr val="FF0000"/>
                </a:solidFill>
                <a:cs typeface="Times New Roman" panose="02020603050405020304" pitchFamily="18" charset="0"/>
              </a:rPr>
              <a:t>大兴</a:t>
            </a:r>
            <a:r>
              <a:rPr lang="zh-CN" altLang="en-US" dirty="0">
                <a:solidFill>
                  <a:srgbClr val="FF0000"/>
                </a:solidFill>
                <a:cs typeface="Times New Roman" panose="02020603050405020304" pitchFamily="18" charset="0"/>
              </a:rPr>
              <a:t>城</a:t>
            </a:r>
            <a:endParaRPr lang="zh-CN" altLang="en-US" dirty="0"/>
          </a:p>
        </p:txBody>
      </p:sp>
      <p:sp>
        <p:nvSpPr>
          <p:cNvPr id="5" name="矩形 4"/>
          <p:cNvSpPr/>
          <p:nvPr/>
        </p:nvSpPr>
        <p:spPr>
          <a:xfrm>
            <a:off x="1509012" y="1567190"/>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宫城</a:t>
            </a:r>
            <a:endParaRPr lang="zh-CN" altLang="en-US" dirty="0"/>
          </a:p>
        </p:txBody>
      </p:sp>
      <p:sp>
        <p:nvSpPr>
          <p:cNvPr id="6" name="矩形 5"/>
          <p:cNvSpPr/>
          <p:nvPr/>
        </p:nvSpPr>
        <p:spPr>
          <a:xfrm>
            <a:off x="3400158" y="2782927"/>
            <a:ext cx="902811" cy="523220"/>
          </a:xfrm>
          <a:prstGeom prst="rect">
            <a:avLst/>
          </a:prstGeom>
        </p:spPr>
        <p:txBody>
          <a:bodyPr wrap="none">
            <a:spAutoFit/>
          </a:bodyPr>
          <a:lstStyle/>
          <a:p>
            <a:r>
              <a:rPr lang="zh-CN" altLang="zh-CN" dirty="0">
                <a:solidFill>
                  <a:srgbClr val="FF0000"/>
                </a:solidFill>
                <a:cs typeface="Times New Roman" panose="02020603050405020304" pitchFamily="18" charset="0"/>
              </a:rPr>
              <a:t>居民</a:t>
            </a:r>
            <a:endParaRPr lang="zh-CN" altLang="en-US" dirty="0"/>
          </a:p>
        </p:txBody>
      </p:sp>
      <p:sp>
        <p:nvSpPr>
          <p:cNvPr id="7" name="矩形 6"/>
          <p:cNvSpPr/>
          <p:nvPr/>
        </p:nvSpPr>
        <p:spPr>
          <a:xfrm>
            <a:off x="6522039" y="2782927"/>
            <a:ext cx="1620957" cy="523220"/>
          </a:xfrm>
          <a:prstGeom prst="rect">
            <a:avLst/>
          </a:prstGeom>
        </p:spPr>
        <p:txBody>
          <a:bodyPr wrap="none">
            <a:spAutoFit/>
          </a:bodyPr>
          <a:lstStyle/>
          <a:p>
            <a:r>
              <a:rPr lang="zh-CN" altLang="zh-CN" dirty="0">
                <a:solidFill>
                  <a:srgbClr val="FF0000"/>
                </a:solidFill>
                <a:cs typeface="Times New Roman" panose="02020603050405020304" pitchFamily="18" charset="0"/>
              </a:rPr>
              <a:t>商品交易</a:t>
            </a:r>
            <a:endParaRPr lang="zh-CN" altLang="en-US" dirty="0"/>
          </a:p>
        </p:txBody>
      </p:sp>
    </p:spTree>
    <p:extLst>
      <p:ext uri="{BB962C8B-B14F-4D97-AF65-F5344CB8AC3E}">
        <p14:creationId xmlns:p14="http://schemas.microsoft.com/office/powerpoint/2010/main" val="2312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74267"/>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教材解读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百千家似围棋局</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十二街如种菜畦。遥认微微入朝火</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一条星宿五门西。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白居易《登观音台望城》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仿宋" panose="02010609060101010101" pitchFamily="49" charset="-122"/>
                <a:cs typeface="Times New Roman" panose="02020603050405020304" pitchFamily="18" charset="0"/>
              </a:rPr>
              <a:t>解读</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材料的意思是长安城百千家的分布像是围棋的布局</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十二条大街把城市分隔得像整齐的菜畦。远远地可以辨认出百官上早朝时所持的灯火</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宛如天空一道星宿直达大明宫。这体现了长安城整齐划一的棋盘式格局</a:t>
            </a:r>
            <a:r>
              <a:rPr lang="en-US" altLang="zh-CN" dirty="0">
                <a:solidFill>
                  <a:srgbClr val="000000"/>
                </a:solidFill>
                <a:cs typeface="Times New Roman" panose="02020603050405020304" pitchFamily="18" charset="0"/>
              </a:rPr>
              <a:t>,</a:t>
            </a:r>
            <a:r>
              <a:rPr lang="zh-CN" altLang="zh-CN" dirty="0">
                <a:solidFill>
                  <a:srgbClr val="000000"/>
                </a:solidFill>
                <a:ea typeface="仿宋" panose="02010609060101010101" pitchFamily="49" charset="-122"/>
                <a:cs typeface="Times New Roman" panose="02020603050405020304" pitchFamily="18" charset="0"/>
              </a:rPr>
              <a:t>反映出唐都长安壮丽、隆盛的景象和宏伟庄严的气势。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4267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088" y="209727"/>
            <a:ext cx="11429826" cy="577776"/>
            <a:chOff x="381000" y="209677"/>
            <a:chExt cx="11430001" cy="577785"/>
          </a:xfrm>
        </p:grpSpPr>
        <p:grpSp>
          <p:nvGrpSpPr>
            <p:cNvPr id="3" name="组合 2"/>
            <p:cNvGrpSpPr/>
            <p:nvPr userDrawn="1"/>
          </p:nvGrpSpPr>
          <p:grpSpPr>
            <a:xfrm>
              <a:off x="381000" y="209677"/>
              <a:ext cx="771985" cy="577785"/>
              <a:chOff x="7201355" y="2798675"/>
              <a:chExt cx="771985" cy="577785"/>
            </a:xfrm>
          </p:grpSpPr>
          <p:sp>
            <p:nvSpPr>
              <p:cNvPr id="5" name="平行四边形 4"/>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6" name="平行四边形 5"/>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7" name="平行四边形 6"/>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sp>
            <p:nvSpPr>
              <p:cNvPr id="8" name="平行四边形 7"/>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sp>
          <p:nvSpPr>
            <p:cNvPr id="4" name="矩形 3"/>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endParaRPr>
            </a:p>
          </p:txBody>
        </p:sp>
      </p:grpSp>
      <p:grpSp>
        <p:nvGrpSpPr>
          <p:cNvPr id="9" name="组合 8"/>
          <p:cNvGrpSpPr/>
          <p:nvPr/>
        </p:nvGrpSpPr>
        <p:grpSpPr>
          <a:xfrm>
            <a:off x="3623017" y="103438"/>
            <a:ext cx="5746314" cy="669877"/>
            <a:chOff x="3606630" y="897473"/>
            <a:chExt cx="4749093" cy="669887"/>
          </a:xfrm>
        </p:grpSpPr>
        <p:pic>
          <p:nvPicPr>
            <p:cNvPr id="10" name="图片 9" descr="阴影"/>
            <p:cNvPicPr>
              <a:picLocks noChangeAspect="1"/>
            </p:cNvPicPr>
            <p:nvPr/>
          </p:nvPicPr>
          <p:blipFill>
            <a:blip r:embed="rId2"/>
            <a:stretch>
              <a:fillRect/>
            </a:stretch>
          </p:blipFill>
          <p:spPr>
            <a:xfrm>
              <a:off x="3606630" y="897473"/>
              <a:ext cx="4749093" cy="669887"/>
            </a:xfrm>
            <a:prstGeom prst="rect">
              <a:avLst/>
            </a:prstGeom>
          </p:spPr>
        </p:pic>
        <p:sp>
          <p:nvSpPr>
            <p:cNvPr id="11" name="文本框 10"/>
            <p:cNvSpPr txBox="1"/>
            <p:nvPr/>
          </p:nvSpPr>
          <p:spPr>
            <a:xfrm>
              <a:off x="4660338" y="900607"/>
              <a:ext cx="2510204" cy="584784"/>
            </a:xfrm>
            <a:prstGeom prst="rect">
              <a:avLst/>
            </a:prstGeom>
            <a:noFill/>
          </p:spPr>
          <p:txBody>
            <a:bodyPr wrap="square" rtlCol="0">
              <a:spAutoFit/>
            </a:bodyPr>
            <a:lstStyle/>
            <a:p>
              <a:pPr algn="ctr"/>
              <a:r>
                <a:rPr lang="zh-CN" altLang="en-US" sz="3200" dirty="0" smtClean="0">
                  <a:solidFill>
                    <a:srgbClr val="ED7D31"/>
                  </a:solidFill>
                  <a:latin typeface="华文隶书" panose="02010800040101010101" pitchFamily="2" charset="-122"/>
                  <a:ea typeface="华文隶书" panose="02010800040101010101" pitchFamily="2" charset="-122"/>
                </a:rPr>
                <a:t>探究</a:t>
              </a:r>
              <a:r>
                <a:rPr lang="en-US" altLang="zh-CN" sz="3200" dirty="0" smtClean="0">
                  <a:solidFill>
                    <a:srgbClr val="ED7D31"/>
                  </a:solidFill>
                  <a:latin typeface="华文隶书" panose="02010800040101010101" pitchFamily="2" charset="-122"/>
                  <a:ea typeface="华文隶书" panose="02010800040101010101" pitchFamily="2" charset="-122"/>
                </a:rPr>
                <a:t>•</a:t>
              </a:r>
              <a:r>
                <a:rPr lang="zh-CN" altLang="en-US" sz="3200" dirty="0" smtClean="0">
                  <a:solidFill>
                    <a:srgbClr val="ED7D31"/>
                  </a:solidFill>
                  <a:latin typeface="华文隶书" panose="02010800040101010101" pitchFamily="2" charset="-122"/>
                  <a:ea typeface="华文隶书" panose="02010800040101010101" pitchFamily="2" charset="-122"/>
                </a:rPr>
                <a:t>重难解析</a:t>
              </a:r>
              <a:endParaRPr lang="zh-CN" altLang="en-US" sz="3200" dirty="0">
                <a:solidFill>
                  <a:srgbClr val="ED7D31"/>
                </a:solidFill>
                <a:latin typeface="华文隶书" panose="02010800040101010101" pitchFamily="2" charset="-122"/>
                <a:ea typeface="华文隶书" panose="02010800040101010101" pitchFamily="2" charset="-122"/>
              </a:endParaRPr>
            </a:p>
          </p:txBody>
        </p:sp>
      </p:grpSp>
      <p:sp>
        <p:nvSpPr>
          <p:cNvPr id="12" name="矩形 11"/>
          <p:cNvSpPr>
            <a:spLocks noChangeAspect="1"/>
          </p:cNvSpPr>
          <p:nvPr/>
        </p:nvSpPr>
        <p:spPr>
          <a:xfrm>
            <a:off x="381000" y="848332"/>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方正兰亭中黑_GBK"/>
                <a:cs typeface="Times New Roman" panose="02020603050405020304" pitchFamily="18" charset="0"/>
              </a:rPr>
              <a:t>探究点　</a:t>
            </a:r>
            <a:r>
              <a:rPr lang="zh-CN" altLang="zh-CN" dirty="0">
                <a:solidFill>
                  <a:srgbClr val="000000"/>
                </a:solidFill>
                <a:latin typeface="NEU-BZ-S92"/>
                <a:ea typeface="方正兰亭中黑_GBK"/>
                <a:cs typeface="Times New Roman" panose="02020603050405020304" pitchFamily="18" charset="0"/>
              </a:rPr>
              <a:t>盛唐气象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ea typeface="黑体" panose="02010609060101010101" pitchFamily="49" charset="-122"/>
                <a:cs typeface="Times New Roman" panose="02020603050405020304" pitchFamily="18" charset="0"/>
              </a:rPr>
              <a:t>论从史出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dirty="0">
                <a:solidFill>
                  <a:srgbClr val="000000"/>
                </a:solidFill>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开元初</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安西诸国悉平为郡县</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置开远门</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亘地万余里</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四方丰稔</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丁壮之夫</a:t>
            </a: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不识兵器。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王谠</a:t>
            </a:r>
            <a:r>
              <a:rPr lang="zh-CN" altLang="zh-CN" dirty="0" smtClean="0">
                <a:solidFill>
                  <a:srgbClr val="000000"/>
                </a:solidFill>
                <a:ea typeface="楷体" panose="02010609060101010101" pitchFamily="49" charset="-122"/>
                <a:cs typeface="Times New Roman" panose="02020603050405020304" pitchFamily="18" charset="0"/>
              </a:rPr>
              <a:t>《唐语林》</a:t>
            </a:r>
            <a:endParaRPr lang="en-US" altLang="zh-CN" dirty="0" smtClean="0">
              <a:solidFill>
                <a:srgbClr val="000000"/>
              </a:solidFill>
              <a:ea typeface="楷体" panose="02010609060101010101" pitchFamily="49"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cs typeface="Times New Roman" panose="02020603050405020304" pitchFamily="18" charset="0"/>
              </a:rPr>
              <a:t>(1)</a:t>
            </a:r>
            <a:r>
              <a:rPr lang="zh-CN" altLang="zh-CN" dirty="0">
                <a:solidFill>
                  <a:srgbClr val="000000"/>
                </a:solidFill>
                <a:cs typeface="Times New Roman" panose="02020603050405020304" pitchFamily="18" charset="0"/>
              </a:rPr>
              <a:t>材料一中的</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开元</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是唐朝哪位皇帝的年号</a:t>
            </a:r>
            <a:r>
              <a:rPr lang="en-US" altLang="zh-CN" dirty="0">
                <a:solidFill>
                  <a:srgbClr val="000000"/>
                </a:solidFill>
                <a:cs typeface="Times New Roman" panose="02020603050405020304" pitchFamily="18" charset="0"/>
              </a:rPr>
              <a:t>?</a:t>
            </a:r>
            <a:r>
              <a:rPr lang="zh-CN" altLang="zh-CN" dirty="0">
                <a:solidFill>
                  <a:srgbClr val="000000"/>
                </a:solidFill>
                <a:cs typeface="Times New Roman" panose="02020603050405020304" pitchFamily="18" charset="0"/>
              </a:rPr>
              <a:t>他采取的哪些改革措施推动唐朝进入鼎盛时期</a:t>
            </a:r>
            <a:r>
              <a:rPr lang="en-US" altLang="zh-CN" dirty="0">
                <a:solidFill>
                  <a:srgbClr val="000000"/>
                </a:solidFill>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381000" y="4768219"/>
            <a:ext cx="11430000" cy="17125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FF0000"/>
                </a:solidFill>
                <a:cs typeface="Times New Roman" panose="02020603050405020304" pitchFamily="18" charset="0"/>
              </a:rPr>
              <a:t>皇帝</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唐玄宗</a:t>
            </a:r>
            <a:r>
              <a:rPr lang="zh-CN" altLang="zh-CN" dirty="0" smtClean="0">
                <a:solidFill>
                  <a:srgbClr val="FF0000"/>
                </a:solidFill>
                <a:cs typeface="Times New Roman" panose="02020603050405020304" pitchFamily="18" charset="0"/>
              </a:rPr>
              <a:t>。</a:t>
            </a:r>
            <a:endParaRPr lang="en-US" altLang="zh-CN" dirty="0" smtClean="0">
              <a:solidFill>
                <a:srgbClr val="FF0000"/>
              </a:solidFill>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dirty="0" smtClean="0">
                <a:solidFill>
                  <a:srgbClr val="FF0000"/>
                </a:solidFill>
                <a:cs typeface="Times New Roman" panose="02020603050405020304" pitchFamily="18" charset="0"/>
              </a:rPr>
              <a:t>措施</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政治上</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抑制权贵</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整顿吏治</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裁减冗员</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经济上</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大力发展农业生产</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兴修水利</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整顿漕运</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改革税制</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文化上</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注重文教</a:t>
            </a:r>
            <a:r>
              <a:rPr lang="en-US" altLang="zh-CN" dirty="0">
                <a:solidFill>
                  <a:srgbClr val="FF0000"/>
                </a:solidFill>
                <a:cs typeface="Times New Roman" panose="02020603050405020304" pitchFamily="18" charset="0"/>
              </a:rPr>
              <a:t>,</a:t>
            </a:r>
            <a:r>
              <a:rPr lang="zh-CN" altLang="zh-CN" dirty="0">
                <a:solidFill>
                  <a:srgbClr val="FF0000"/>
                </a:solidFill>
                <a:cs typeface="Times New Roman" panose="02020603050405020304" pitchFamily="18" charset="0"/>
              </a:rPr>
              <a:t>编修图籍。</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844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office">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261</TotalTime>
  <Words>603</Words>
  <Application>Microsoft Office PowerPoint</Application>
  <PresentationFormat>宽屏</PresentationFormat>
  <Paragraphs>92</Paragraphs>
  <Slides>13</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13</vt:i4>
      </vt:variant>
    </vt:vector>
  </HeadingPairs>
  <TitlesOfParts>
    <vt:vector size="30" baseType="lpstr">
      <vt:lpstr>NEU-BZ-S92</vt:lpstr>
      <vt:lpstr>等线</vt:lpstr>
      <vt:lpstr>方正兰亭中黑_GBK</vt:lpstr>
      <vt:lpstr>方正书宋_GBK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1_Office 主题</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SkyUser</cp:lastModifiedBy>
  <cp:revision>82</cp:revision>
  <dcterms:created xsi:type="dcterms:W3CDTF">2023-06-16T14:45:50Z</dcterms:created>
  <dcterms:modified xsi:type="dcterms:W3CDTF">2026-02-06T09:20:44Z</dcterms:modified>
</cp:coreProperties>
</file>