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93" r:id="rId12"/>
    <p:sldId id="979" r:id="rId13"/>
    <p:sldId id="984" r:id="rId14"/>
    <p:sldId id="985" r:id="rId15"/>
    <p:sldId id="986" r:id="rId16"/>
    <p:sldId id="994" r:id="rId17"/>
    <p:sldId id="987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隋唐时期的科技与文化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五、敦煌莫高窟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位于甘肃敦煌东南鸣沙山上。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生动反映了当时的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、民族交往、社会生活、商贸往来和思想文化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是闻名世界的艺术宝库。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唐朝文化繁荣的原因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国家统一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社会安定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经济繁荣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开明的民族政策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促进各族之间经济文化交流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科举制促进了文化的发展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开放的对外政策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注意吸收外国先进文化。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15257" y="20103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中外交流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60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唐朝文学艺术的繁荣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忆昔开元全盛日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小邑犹藏万家室。稻米流脂粟米白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公私仓廪俱丰实。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杜甫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《忆昔》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分析杜甫诗歌的风格。结合所学知识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指出上述诗歌折射出的时代特征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799392"/>
            <a:ext cx="62183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风格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现实主义。时代特征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繁荣盛世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47430" y="177104"/>
            <a:ext cx="3836307" cy="2738570"/>
            <a:chOff x="1947430" y="177104"/>
            <a:chExt cx="3836307" cy="2738570"/>
          </a:xfrm>
        </p:grpSpPr>
        <p:pic>
          <p:nvPicPr>
            <p:cNvPr id="3" name="DL7QXR21.eps" descr="id:2147494961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1725" y="177104"/>
              <a:ext cx="3547718" cy="208323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947430" y="2392454"/>
              <a:ext cx="383630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1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《步辇图》</a:t>
              </a:r>
              <a:r>
                <a:rPr lang="en-US" altLang="zh-CN" dirty="0">
                  <a:solidFill>
                    <a:srgbClr val="000000"/>
                  </a:solidFill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局部</a:t>
              </a:r>
              <a:r>
                <a:rPr lang="en-US" altLang="zh-CN" dirty="0">
                  <a:solidFill>
                    <a:srgbClr val="000000"/>
                  </a:solidFill>
                </a:rPr>
                <a:t>)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66190" y="175199"/>
            <a:ext cx="5392823" cy="2740475"/>
            <a:chOff x="6166190" y="175199"/>
            <a:chExt cx="5392823" cy="2740475"/>
          </a:xfrm>
        </p:grpSpPr>
        <p:pic>
          <p:nvPicPr>
            <p:cNvPr id="4" name="DL7QXR22.eps" descr="id:2147494968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24440" y="175199"/>
              <a:ext cx="3476325" cy="208323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66190" y="2392454"/>
              <a:ext cx="53928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2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《送子天王图》</a:t>
              </a:r>
              <a:r>
                <a:rPr lang="en-US" altLang="zh-CN" dirty="0">
                  <a:solidFill>
                    <a:srgbClr val="000000"/>
                  </a:solidFill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摹本</a:t>
              </a:r>
              <a:r>
                <a:rPr lang="en-US" altLang="zh-CN" dirty="0">
                  <a:solidFill>
                    <a:srgbClr val="000000"/>
                  </a:solidFill>
                </a:rPr>
                <a:t>·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局部</a:t>
              </a:r>
              <a:r>
                <a:rPr lang="en-US" altLang="zh-CN" dirty="0">
                  <a:solidFill>
                    <a:srgbClr val="000000"/>
                  </a:solidFill>
                </a:rPr>
                <a:t>)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0278" y="3595607"/>
            <a:ext cx="3595856" cy="2748256"/>
            <a:chOff x="200278" y="3595607"/>
            <a:chExt cx="3595856" cy="2748256"/>
          </a:xfrm>
        </p:grpSpPr>
        <p:pic>
          <p:nvPicPr>
            <p:cNvPr id="5" name="DL7QXR23.eps" descr="id:2147494975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5838" y="3595607"/>
              <a:ext cx="2304736" cy="208323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00278" y="5820643"/>
              <a:ext cx="359585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3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彩绘仕女弈棋图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92878" y="3007982"/>
            <a:ext cx="3131562" cy="3766768"/>
            <a:chOff x="3992878" y="3007982"/>
            <a:chExt cx="3131562" cy="3766768"/>
          </a:xfrm>
        </p:grpSpPr>
        <p:pic>
          <p:nvPicPr>
            <p:cNvPr id="6" name="DL7QXR24.eps" descr="id:2147494982;FounderCES"/>
            <p:cNvPicPr/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7513" y="3007982"/>
              <a:ext cx="1572492" cy="2670857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992878" y="5820643"/>
              <a:ext cx="313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4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颜真卿《颜氏家庙碑》</a:t>
              </a:r>
              <a:r>
                <a:rPr lang="en-US" altLang="zh-CN" dirty="0">
                  <a:solidFill>
                    <a:srgbClr val="000000"/>
                  </a:solidFill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局部</a:t>
              </a:r>
              <a:r>
                <a:rPr lang="en-US" altLang="zh-CN" dirty="0">
                  <a:solidFill>
                    <a:srgbClr val="000000"/>
                  </a:solidFill>
                </a:rPr>
                <a:t>)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76944" y="3374103"/>
            <a:ext cx="3657556" cy="2969760"/>
            <a:chOff x="7776944" y="3374103"/>
            <a:chExt cx="3657556" cy="2969760"/>
          </a:xfrm>
        </p:grpSpPr>
        <p:pic>
          <p:nvPicPr>
            <p:cNvPr id="7" name="DL7QXR25.eps" descr="id:2147494989;FounderCES"/>
            <p:cNvPicPr/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76944" y="3374103"/>
              <a:ext cx="3657556" cy="230473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804393" y="5820643"/>
              <a:ext cx="359585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dirty="0">
                  <a:solidFill>
                    <a:srgbClr val="000000"/>
                  </a:solidFill>
                </a:rPr>
                <a:t>5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敦煌莫高窟外景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结合上述图片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说说你对唐朝艺术的认识。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39217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认识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唐朝绘画题材、类型广泛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图片反映出当时社会风气兼容并包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体现了人们昂扬进取、积极向上的精神风貌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唐朝书法名家辈出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著名的有颜真卿、柳公权等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颜真卿的字端正劲美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雄浑敦厚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唐朝石窟艺术成就斐然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莫高窟中精美的佛像、色彩绚丽的壁画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反映了当时人们的宗教信仰、社会生活等。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某校七年级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班的同学开展项目化学习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下面是他们展示的汇报内容。由此可知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他们研究的主题是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806039"/>
            <a:ext cx="11430000" cy="227267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欣赏《颜勤礼碑》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领略唐朝书法魅力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吟诵《全唐诗》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回顾唐朝诗坛气象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赏析《送子天王图》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感受唐朝绘画风格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15144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民族交流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开放包容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经济繁荣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贸易繁盛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多彩文艺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华彩复现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世界枢纽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万国来朝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39478" y="11803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51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欣赏《颜勤礼碑》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领略唐朝书法魅力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吟诵《全唐诗》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回顾唐朝诗坛气象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赏析《送子天王图》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感受唐朝绘画风格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可知唐朝时期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书法、诗歌、绘画等方面的文学艺术成就斐然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因此可以得出他们研究的主题是多彩文艺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华彩复现。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7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2698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09.eps" descr="id:21474951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18437"/>
            <a:ext cx="11430000" cy="582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23600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知道隋唐时期的科技与文化成就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认识中华优秀传统文化的独特价值。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35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一、雕版印刷术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雕版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印刷术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至迟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前期已经出现。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传播及对世界的影响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传入新罗、日本和波斯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经波斯传到埃及与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促进了世界不同地区文化的交流传播与文明的发展。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062" y="23692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92839" y="34895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欧洲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114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二、天文学与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医药学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60494765"/>
              </p:ext>
            </p:extLst>
          </p:nvPr>
        </p:nvGraphicFramePr>
        <p:xfrm>
          <a:off x="381000" y="1038164"/>
          <a:ext cx="11430000" cy="3907243"/>
        </p:xfrm>
        <a:graphic>
          <a:graphicData uri="http://schemas.openxmlformats.org/drawingml/2006/table">
            <a:tbl>
              <a:tblPr firstRow="1" firstCol="1" bandRow="1"/>
              <a:tblGrid>
                <a:gridCol w="1229591"/>
                <a:gridCol w="10200409"/>
              </a:tblGrid>
              <a:tr h="113353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天文学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通过天文观测制定了《大衍历》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还组织实测地球子午线长度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48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医药学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所著的《千金方》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总结唐以前历代的医学理论和实践经验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他非常重视药物的采集、配制和使用。他被后世尊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2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唐高宗时编修的《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是世界上第一部由国家编定颁布的药典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984103" y="10590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僧一行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84103" y="21906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孙思邈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84103" y="32193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药王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51994" y="383424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唐本草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7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三、唐朝的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思想家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5294672"/>
              </p:ext>
            </p:extLst>
          </p:nvPr>
        </p:nvGraphicFramePr>
        <p:xfrm>
          <a:off x="381000" y="1297591"/>
          <a:ext cx="11430000" cy="3399100"/>
        </p:xfrm>
        <a:graphic>
          <a:graphicData uri="http://schemas.openxmlformats.org/drawingml/2006/table">
            <a:tbl>
              <a:tblPr firstRow="1" firstCol="1" bandRow="1"/>
              <a:tblGrid>
                <a:gridCol w="1988127"/>
                <a:gridCol w="944187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7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强烈抨击佛教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主张复兴儒学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6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柳宗元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是唐朝无神论和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思想的杰出代表。他认为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宇宙是由混沌的、运动着的元气构成的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向天呼号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希望它有赏罚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或得到它的怜悯和恩赐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都是极其荒谬的想法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只要人们掌握了客观规律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人力足以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15394" y="18581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韩愈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83649" y="254393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朴素唯物主义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57221" y="40817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支配自然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72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四、唐诗、书法与绘画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23155217"/>
              </p:ext>
            </p:extLst>
          </p:nvPr>
        </p:nvGraphicFramePr>
        <p:xfrm>
          <a:off x="381000" y="1325603"/>
          <a:ext cx="11430000" cy="4927369"/>
        </p:xfrm>
        <a:graphic>
          <a:graphicData uri="http://schemas.openxmlformats.org/drawingml/2006/table">
            <a:tbl>
              <a:tblPr firstRow="1" firstCol="1" bandRow="1"/>
              <a:tblGrid>
                <a:gridCol w="990600"/>
                <a:gridCol w="1870364"/>
                <a:gridCol w="856903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唐朝是我国历史上诗歌创作的黄金时期。唐诗题材丰富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风格多样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43288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代表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李白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盛唐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的美誉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他的诗具有浓郁的浪漫情怀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抒发了昂扬进取的时代精神。代表作有《静夜思》《早发白帝城》《将进酒》等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杜甫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由盛转衰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被誉为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他的很多诗作反映了战争和政治腐败给人民带来的痛苦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之称。代表作有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0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白居易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他的诗直面社会现实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通俗易懂。代表作有《长恨歌》《琵琶行》等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009900" y="18685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诗仙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30194" y="35206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诗圣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96749" y="40127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诗史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自登朝来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年齿渐长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阅事渐多。每与人言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多询时务。每读书史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多求理道。始知文章合为时而著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歌诗合为事而作。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白居易《与元九书》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材料的意思是自从到朝廷做官以来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年龄渐长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经历的事情也渐多。每逢与人谈话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多询问时政。每逢读经史一类的书籍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多探求治理国家的道理。这才知道文章应该为时事而作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诗歌应该为现实而作。白居易的作品深刻地反映了社会现实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同情人民的疾苦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其作品是对特定阶段时与事的真切反映。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271502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书法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07574557"/>
              </p:ext>
            </p:extLst>
          </p:nvPr>
        </p:nvGraphicFramePr>
        <p:xfrm>
          <a:off x="381000" y="792528"/>
          <a:ext cx="11430000" cy="2029829"/>
        </p:xfrm>
        <a:graphic>
          <a:graphicData uri="http://schemas.openxmlformats.org/drawingml/2006/table">
            <a:tbl>
              <a:tblPr firstRow="1" firstCol="1" bandRow="1"/>
              <a:tblGrid>
                <a:gridCol w="2518064"/>
                <a:gridCol w="8911936"/>
              </a:tblGrid>
              <a:tr h="64141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书法特点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端正劲美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雄浑敦厚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16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柳公权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方折峻丽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笔力劲健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870617"/>
            <a:ext cx="1271502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绘画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96662107"/>
              </p:ext>
            </p:extLst>
          </p:nvPr>
        </p:nvGraphicFramePr>
        <p:xfrm>
          <a:off x="381000" y="3525176"/>
          <a:ext cx="11430000" cy="2121919"/>
        </p:xfrm>
        <a:graphic>
          <a:graphicData uri="http://schemas.openxmlformats.org/drawingml/2006/table">
            <a:tbl>
              <a:tblPr firstRow="1" firstCol="1" bandRow="1"/>
              <a:tblGrid>
                <a:gridCol w="2476500"/>
                <a:gridCol w="4686300"/>
                <a:gridCol w="4267200"/>
              </a:tblGrid>
              <a:tr h="67275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绘画特点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1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人物形态各异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神形兼备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《步辇图》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1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吴道子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落笔雄劲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风格奔放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《送子天王图》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91721" y="15157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颜真卿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1721" y="42704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阎立本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927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660</Words>
  <Application>Microsoft Office PowerPoint</Application>
  <PresentationFormat>宽屏</PresentationFormat>
  <Paragraphs>116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82</cp:revision>
  <dcterms:created xsi:type="dcterms:W3CDTF">2023-06-16T14:45:50Z</dcterms:created>
  <dcterms:modified xsi:type="dcterms:W3CDTF">2026-02-06T09:10:30Z</dcterms:modified>
</cp:coreProperties>
</file>