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29" r:id="rId2"/>
  </p:sldMasterIdLst>
  <p:notesMasterIdLst>
    <p:notesMasterId r:id="rId18"/>
  </p:notesMasterIdLst>
  <p:sldIdLst>
    <p:sldId id="974" r:id="rId3"/>
    <p:sldId id="976" r:id="rId4"/>
    <p:sldId id="991" r:id="rId5"/>
    <p:sldId id="978" r:id="rId6"/>
    <p:sldId id="980" r:id="rId7"/>
    <p:sldId id="981" r:id="rId8"/>
    <p:sldId id="982" r:id="rId9"/>
    <p:sldId id="983" r:id="rId10"/>
    <p:sldId id="992" r:id="rId11"/>
    <p:sldId id="993" r:id="rId12"/>
    <p:sldId id="979" r:id="rId13"/>
    <p:sldId id="984" r:id="rId14"/>
    <p:sldId id="985" r:id="rId15"/>
    <p:sldId id="986" r:id="rId16"/>
    <p:sldId id="975" r:id="rId17"/>
  </p:sldIdLst>
  <p:sldSz cx="12192000" cy="6858000"/>
  <p:notesSz cx="6858000" cy="9144000"/>
  <p:defaultTextStyle>
    <a:defPPr>
      <a:defRPr lang="zh-CN"/>
    </a:defPPr>
    <a:lvl1pPr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2" pos="211" userDrawn="1">
          <p15:clr>
            <a:srgbClr val="A4A3A4"/>
          </p15:clr>
        </p15:guide>
        <p15:guide id="3" orient="horz" pos="527" userDrawn="1">
          <p15:clr>
            <a:srgbClr val="A4A3A4"/>
          </p15:clr>
        </p15:guide>
        <p15:guide id="5" orient="horz" pos="28" userDrawn="1">
          <p15:clr>
            <a:srgbClr val="A4A3A4"/>
          </p15:clr>
        </p15:guide>
        <p15:guide id="8" orient="horz" pos="346" userDrawn="1">
          <p15:clr>
            <a:srgbClr val="A4A3A4"/>
          </p15:clr>
        </p15:guide>
        <p15:guide id="9" orient="horz" userDrawn="1">
          <p15:clr>
            <a:srgbClr val="A4A3A4"/>
          </p15:clr>
        </p15:guide>
        <p15:guide id="10" orient="horz" pos="73" userDrawn="1">
          <p15:clr>
            <a:srgbClr val="A4A3A4"/>
          </p15:clr>
        </p15:guide>
        <p15:guide id="11" orient="horz" pos="210" userDrawn="1">
          <p15:clr>
            <a:srgbClr val="A4A3A4"/>
          </p15:clr>
        </p15:guide>
        <p15:guide id="12" orient="horz" pos="981" userDrawn="1">
          <p15:clr>
            <a:srgbClr val="A4A3A4"/>
          </p15:clr>
        </p15:guide>
        <p15:guide id="13" orient="horz" pos="618" userDrawn="1">
          <p15:clr>
            <a:srgbClr val="A4A3A4"/>
          </p15:clr>
        </p15:guide>
        <p15:guide id="14" orient="horz" pos="845" userDrawn="1">
          <p15:clr>
            <a:srgbClr val="A4A3A4"/>
          </p15:clr>
        </p15:guide>
        <p15:guide id="15" orient="horz" pos="1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89D"/>
    <a:srgbClr val="ADDAEF"/>
    <a:srgbClr val="1D469C"/>
    <a:srgbClr val="FFFFFF"/>
    <a:srgbClr val="D2E6FE"/>
    <a:srgbClr val="1F8EC2"/>
    <a:srgbClr val="202BC2"/>
    <a:srgbClr val="E4FCFB"/>
    <a:srgbClr val="D7FAF9"/>
    <a:srgbClr val="F8F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92" d="100"/>
          <a:sy n="92" d="100"/>
        </p:scale>
        <p:origin x="498" y="66"/>
      </p:cViewPr>
      <p:guideLst>
        <p:guide pos="211"/>
        <p:guide orient="horz" pos="527"/>
        <p:guide orient="horz" pos="28"/>
        <p:guide orient="horz" pos="346"/>
        <p:guide orient="horz"/>
        <p:guide orient="horz" pos="73"/>
        <p:guide orient="horz" pos="210"/>
        <p:guide orient="horz" pos="981"/>
        <p:guide orient="horz" pos="618"/>
        <p:guide orient="horz" pos="845"/>
        <p:guide orient="horz" pos="11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5BCF2D-D4ED-4569-B56E-0E0CD9D80676}" type="datetimeFigureOut">
              <a:rPr lang="zh-CN" altLang="en-US" smtClean="0"/>
              <a:t>2026-02-06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43D9C3-819F-45C7-A374-8B6DC5FF1CA0}" type="slidenum">
              <a:rPr lang="zh-CN" altLang="en-US" smtClean="0"/>
              <a:t>‹#›</a:t>
            </a:fld>
            <a:endParaRPr lang="zh-CN" altLang="en-US"/>
          </a:p>
        </p:txBody>
      </p:sp>
    </p:spTree>
    <p:extLst>
      <p:ext uri="{BB962C8B-B14F-4D97-AF65-F5344CB8AC3E}">
        <p14:creationId xmlns:p14="http://schemas.microsoft.com/office/powerpoint/2010/main" val="265145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15</a:t>
            </a:fld>
            <a:endParaRPr lang="zh-CN" altLang="en-US"/>
          </a:p>
        </p:txBody>
      </p:sp>
    </p:spTree>
    <p:extLst>
      <p:ext uri="{BB962C8B-B14F-4D97-AF65-F5344CB8AC3E}">
        <p14:creationId xmlns:p14="http://schemas.microsoft.com/office/powerpoint/2010/main" val="3430487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9655782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8867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16717822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86500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046126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235004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audio" Target="../media/audio1.wav"/><Relationship Id="rId4"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15961"/>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3689371438"/>
      </p:ext>
    </p:extLst>
  </p:cSld>
  <p:clrMap bg1="lt1" tx1="dk1" bg2="lt2" tx2="dk2" accent1="accent1" accent2="accent2" accent3="accent3" accent4="accent4" accent5="accent5" accent6="accent6" hlink="hlink" folHlink="folHlink"/>
  <p:sldLayoutIdLst>
    <p:sldLayoutId id="2147483730" r:id="rId1"/>
    <p:sldLayoutId id="2147483736"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17</a:t>
            </a:r>
            <a:r>
              <a:rPr lang="zh-CN" altLang="en-US" sz="4656" b="1" dirty="0">
                <a:solidFill>
                  <a:srgbClr val="D60093"/>
                </a:solidFill>
                <a:latin typeface="隶书" panose="02010509060101010101" pitchFamily="49" charset="-122"/>
                <a:ea typeface="隶书" panose="02010509060101010101" pitchFamily="49" charset="-122"/>
              </a:rPr>
              <a:t>课　明朝的灭亡和清朝的建立</a:t>
            </a:r>
          </a:p>
        </p:txBody>
      </p:sp>
    </p:spTree>
    <p:extLst>
      <p:ext uri="{BB962C8B-B14F-4D97-AF65-F5344CB8AC3E}">
        <p14:creationId xmlns:p14="http://schemas.microsoft.com/office/powerpoint/2010/main" val="4173825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2325"/>
            <a:ext cx="3874779"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四、清朝对全国的</a:t>
            </a:r>
            <a:r>
              <a:rPr lang="zh-CN"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统治</a:t>
            </a:r>
            <a:r>
              <a:rPr lang="en-US"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2018259896"/>
              </p:ext>
            </p:extLst>
          </p:nvPr>
        </p:nvGraphicFramePr>
        <p:xfrm>
          <a:off x="381000" y="1287548"/>
          <a:ext cx="11430000" cy="3492271"/>
        </p:xfrm>
        <a:graphic>
          <a:graphicData uri="http://schemas.openxmlformats.org/drawingml/2006/table">
            <a:tbl>
              <a:tblPr firstRow="1" firstCol="1" bandRow="1"/>
              <a:tblGrid>
                <a:gridCol w="1011382"/>
                <a:gridCol w="1381991"/>
                <a:gridCol w="9036627"/>
              </a:tblGrid>
              <a:tr h="1154317">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建立</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统治</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2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1644</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清朝统治者以</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为都城。清军随后南下</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陆续消灭了明朝政权的残余势力和各地反清的力量</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逐步建立起对全国的统治</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1184563">
                <a:tc row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巩固</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统治</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政治</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制度</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沿袭中原历代王朝的做法</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进一步加强</a:t>
                      </a:r>
                      <a:r>
                        <a:rPr lang="zh-CN" sz="2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维护政治上的大一统</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3391">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思想</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文化</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推崇</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学说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继承历代文化传统</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4771757" y="133104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北京</a:t>
            </a:r>
            <a:endParaRPr lang="zh-CN" altLang="en-US" dirty="0"/>
          </a:p>
        </p:txBody>
      </p:sp>
      <p:sp>
        <p:nvSpPr>
          <p:cNvPr id="5" name="矩形 4"/>
          <p:cNvSpPr/>
          <p:nvPr/>
        </p:nvSpPr>
        <p:spPr>
          <a:xfrm>
            <a:off x="8631394" y="2502372"/>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中央集权</a:t>
            </a:r>
            <a:endParaRPr lang="zh-CN" altLang="en-US" dirty="0"/>
          </a:p>
        </p:txBody>
      </p:sp>
      <p:sp>
        <p:nvSpPr>
          <p:cNvPr id="6" name="矩形 5"/>
          <p:cNvSpPr/>
          <p:nvPr/>
        </p:nvSpPr>
        <p:spPr>
          <a:xfrm>
            <a:off x="3587194" y="392592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儒家</a:t>
            </a:r>
            <a:endParaRPr lang="zh-CN" altLang="en-US" dirty="0"/>
          </a:p>
        </p:txBody>
      </p:sp>
    </p:spTree>
    <p:extLst>
      <p:ext uri="{BB962C8B-B14F-4D97-AF65-F5344CB8AC3E}">
        <p14:creationId xmlns:p14="http://schemas.microsoft.com/office/powerpoint/2010/main" val="630605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1088" y="209727"/>
            <a:ext cx="11429826" cy="577776"/>
            <a:chOff x="381000" y="209677"/>
            <a:chExt cx="11430001" cy="577785"/>
          </a:xfrm>
        </p:grpSpPr>
        <p:grpSp>
          <p:nvGrpSpPr>
            <p:cNvPr id="3" name="组合 2"/>
            <p:cNvGrpSpPr/>
            <p:nvPr userDrawn="1"/>
          </p:nvGrpSpPr>
          <p:grpSpPr>
            <a:xfrm>
              <a:off x="381000" y="209677"/>
              <a:ext cx="771985" cy="577785"/>
              <a:chOff x="7201355" y="2798675"/>
              <a:chExt cx="771985" cy="577785"/>
            </a:xfrm>
          </p:grpSpPr>
          <p:sp>
            <p:nvSpPr>
              <p:cNvPr id="5" name="平行四边形 4"/>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6" name="平行四边形 5"/>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7" name="平行四边形 6"/>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8" name="平行四边形 7"/>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4" name="矩形 3"/>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9" name="组合 8"/>
          <p:cNvGrpSpPr/>
          <p:nvPr/>
        </p:nvGrpSpPr>
        <p:grpSpPr>
          <a:xfrm>
            <a:off x="3623017" y="103438"/>
            <a:ext cx="5746314" cy="669877"/>
            <a:chOff x="3606630" y="897473"/>
            <a:chExt cx="4749093" cy="669887"/>
          </a:xfrm>
        </p:grpSpPr>
        <p:pic>
          <p:nvPicPr>
            <p:cNvPr id="10" name="图片 9" descr="阴影"/>
            <p:cNvPicPr>
              <a:picLocks noChangeAspect="1"/>
            </p:cNvPicPr>
            <p:nvPr/>
          </p:nvPicPr>
          <p:blipFill>
            <a:blip r:embed="rId2"/>
            <a:stretch>
              <a:fillRect/>
            </a:stretch>
          </p:blipFill>
          <p:spPr>
            <a:xfrm>
              <a:off x="3606630" y="897473"/>
              <a:ext cx="4749093" cy="669887"/>
            </a:xfrm>
            <a:prstGeom prst="rect">
              <a:avLst/>
            </a:prstGeom>
          </p:spPr>
        </p:pic>
        <p:sp>
          <p:nvSpPr>
            <p:cNvPr id="11" name="文本框 10"/>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探究</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重难解析</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12" name="矩形 11"/>
          <p:cNvSpPr>
            <a:spLocks noChangeAspect="1"/>
          </p:cNvSpPr>
          <p:nvPr/>
        </p:nvSpPr>
        <p:spPr>
          <a:xfrm>
            <a:off x="381000" y="856383"/>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探究点　</a:t>
            </a:r>
            <a:r>
              <a:rPr lang="zh-CN" altLang="zh-CN" dirty="0">
                <a:solidFill>
                  <a:srgbClr val="000000"/>
                </a:solidFill>
                <a:latin typeface="NEU-BZ-S92"/>
                <a:ea typeface="方正兰亭中黑_GBK"/>
                <a:cs typeface="Times New Roman" panose="02020603050405020304" pitchFamily="18" charset="0"/>
              </a:rPr>
              <a:t>明朝的灭亡</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论从史出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dirty="0">
                <a:solidFill>
                  <a:srgbClr val="000000"/>
                </a:solidFill>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朝求升</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暮求合</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近来贫汉难存活</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早早开门拜闯王</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管教大小都欢悦。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dirty="0" smtClean="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明末</a:t>
            </a:r>
            <a:r>
              <a:rPr lang="zh-CN" altLang="zh-CN" dirty="0" smtClean="0">
                <a:solidFill>
                  <a:srgbClr val="000000"/>
                </a:solidFill>
                <a:ea typeface="楷体" panose="02010609060101010101" pitchFamily="49" charset="-122"/>
                <a:cs typeface="Times New Roman" panose="02020603050405020304" pitchFamily="18" charset="0"/>
              </a:rPr>
              <a:t>歌谣</a:t>
            </a:r>
            <a:endParaRPr lang="en-US" altLang="zh-CN" dirty="0" smtClean="0">
              <a:solidFill>
                <a:srgbClr val="000000"/>
              </a:solidFill>
              <a:ea typeface="楷体" panose="02010609060101010101" pitchFamily="49"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根据材料一并结合所学知识</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分析闯王受到人民爱戴的原因</a:t>
            </a:r>
            <a:r>
              <a:rPr lang="zh-CN" altLang="zh-CN" dirty="0" smtClean="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381000" y="4257681"/>
            <a:ext cx="11430000" cy="169334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cs typeface="Times New Roman" panose="02020603050405020304" pitchFamily="18" charset="0"/>
              </a:rPr>
              <a:t>原因</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李自成提出</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均田免粮</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的口号</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得到广大农民的热烈拥护</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李自成规定了严明的军纪</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不许妄杀一人</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不得侵占民房</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严禁抢掠</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还向贫苦民众发放钱粮。</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844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47004"/>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dirty="0">
                <a:solidFill>
                  <a:srgbClr val="000000"/>
                </a:solidFill>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明朝末年</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政治腐败越发严重</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国家财政危机深重</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朝廷不断加派赋税</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民众不堪重负</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怨声载道</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阶级矛盾异常尖锐。当时陕西北部一带连年大旱</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庄稼颗粒无收</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饥民遍野</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官府不顾民众死活</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催征如故。广大农民再也无法忍受下去</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纷纷起义</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反抗朝廷的统治。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摘编自侯宝玲</a:t>
            </a:r>
            <a:r>
              <a:rPr lang="zh-CN" altLang="zh-CN" dirty="0" smtClean="0">
                <a:solidFill>
                  <a:srgbClr val="000000"/>
                </a:solidFill>
                <a:ea typeface="楷体" panose="02010609060101010101" pitchFamily="49" charset="-122"/>
                <a:cs typeface="Times New Roman" panose="02020603050405020304" pitchFamily="18" charset="0"/>
              </a:rPr>
              <a:t>《中国历史纲要》</a:t>
            </a:r>
            <a:endParaRPr lang="en-US" altLang="zh-CN" dirty="0" smtClean="0">
              <a:solidFill>
                <a:srgbClr val="000000"/>
              </a:solidFill>
              <a:ea typeface="楷体" panose="02010609060101010101" pitchFamily="49"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根据材料二</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归纳激起人们反抗封建王朝统治的原因</a:t>
            </a:r>
            <a:r>
              <a:rPr lang="zh-CN" altLang="zh-CN" dirty="0" smtClean="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1000" y="4258074"/>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cs typeface="Times New Roman" panose="02020603050405020304" pitchFamily="18" charset="0"/>
              </a:rPr>
              <a:t>原因</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政治腐败黑暗</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沉重的赋税</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严重的自然灾害</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等等</a:t>
            </a:r>
            <a:r>
              <a:rPr lang="zh-CN" altLang="zh-CN" dirty="0" smtClean="0">
                <a:solidFill>
                  <a:srgbClr val="FF0000"/>
                </a:solidFill>
                <a:cs typeface="Times New Roman" panose="02020603050405020304" pitchFamily="18" charset="0"/>
              </a:rPr>
              <a:t>。</a:t>
            </a:r>
            <a:r>
              <a:rPr lang="en-US" altLang="zh-CN" dirty="0" smtClean="0">
                <a:solidFill>
                  <a:srgbClr val="FF0000"/>
                </a:solidFill>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318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9016"/>
            <a:ext cx="11430000" cy="451328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典型例题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崇祯皇帝曾在《罪己诏》中痛切指出官员身居官位</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却只为自己谋私利</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下级官吏品行不端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勾结无赖欺霸乡里</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他感叹道</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嗟此小民</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谁能安枕</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由材料可以看出</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导致明朝灭亡的主要原因是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吴三桂降清</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政治腐败</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努尔哈赤统一女真各部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李自成发动起义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1000" y="4712303"/>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却只为自己谋私利</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下级官吏品行不端</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勾结无赖欺霸乡里</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可知导致明朝灭亡的主要原因是政治腐败。</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261996" y="1881923"/>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B</a:t>
            </a:r>
            <a:endParaRPr lang="zh-CN" altLang="en-US" sz="2800" dirty="0"/>
          </a:p>
        </p:txBody>
      </p:sp>
    </p:spTree>
    <p:extLst>
      <p:ext uri="{BB962C8B-B14F-4D97-AF65-F5344CB8AC3E}">
        <p14:creationId xmlns:p14="http://schemas.microsoft.com/office/powerpoint/2010/main" val="327763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240637" y="343766"/>
            <a:ext cx="1710725" cy="592213"/>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知识</a:t>
            </a:r>
            <a:r>
              <a:rPr lang="zh-CN" altLang="zh-CN" dirty="0" smtClean="0">
                <a:solidFill>
                  <a:srgbClr val="000000"/>
                </a:solidFill>
                <a:ea typeface="黑体" panose="02010609060101010101" pitchFamily="49" charset="-122"/>
                <a:cs typeface="Times New Roman" panose="02020603050405020304" pitchFamily="18" charset="0"/>
              </a:rPr>
              <a:t>概览</a:t>
            </a:r>
            <a:r>
              <a:rPr lang="en-US" altLang="zh-CN" dirty="0" smtClean="0">
                <a:solidFill>
                  <a:srgbClr val="000000"/>
                </a:solidFill>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XL7QXR01.eps" descr="id:2147496857;FounderCES"/>
          <p:cNvPicPr>
            <a:picLocks noChangeAspect="1"/>
          </p:cNvPicPr>
          <p:nvPr/>
        </p:nvPicPr>
        <p:blipFill>
          <a:blip r:embed="rId2">
            <a:clrChange>
              <a:clrFrom>
                <a:srgbClr val="FFFFFF"/>
              </a:clrFrom>
              <a:clrTo>
                <a:srgbClr val="FFFFFF">
                  <a:alpha val="0"/>
                </a:srgbClr>
              </a:clrTo>
            </a:clrChange>
          </a:blip>
          <a:stretch>
            <a:fillRect/>
          </a:stretch>
        </p:blipFill>
        <p:spPr>
          <a:xfrm>
            <a:off x="381000" y="1077179"/>
            <a:ext cx="11430000" cy="4126368"/>
          </a:xfrm>
          <a:prstGeom prst="rect">
            <a:avLst/>
          </a:prstGeom>
        </p:spPr>
      </p:pic>
    </p:spTree>
    <p:extLst>
      <p:ext uri="{BB962C8B-B14F-4D97-AF65-F5344CB8AC3E}">
        <p14:creationId xmlns:p14="http://schemas.microsoft.com/office/powerpoint/2010/main" val="24555070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1031717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58747" y="336386"/>
            <a:ext cx="2730231" cy="1107994"/>
          </a:xfrm>
          <a:prstGeom prst="rect">
            <a:avLst/>
          </a:prstGeom>
          <a:noFill/>
        </p:spPr>
        <p:txBody>
          <a:bodyPr wrap="none" lIns="91438" tIns="45719" rIns="91438" bIns="45719">
            <a:spAutoFit/>
            <a:scene3d>
              <a:camera prst="obliqueTopLeft"/>
              <a:lightRig rig="threePt" dir="t"/>
            </a:scene3d>
          </a:bodyPr>
          <a:lstStyle/>
          <a:p>
            <a:pPr algn="ctr"/>
            <a:r>
              <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p>
        </p:txBody>
      </p:sp>
      <p:sp>
        <p:nvSpPr>
          <p:cNvPr id="6" name="圆角矩形 5">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7" name="圆角矩形 6">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8" name="圆角矩形 7">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260147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450956"/>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通过明末李自成起义</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认识当时中国社会面临的严重危机。</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4" name="组合 3"/>
          <p:cNvGrpSpPr/>
          <p:nvPr/>
        </p:nvGrpSpPr>
        <p:grpSpPr>
          <a:xfrm>
            <a:off x="381088" y="209727"/>
            <a:ext cx="11429826" cy="577776"/>
            <a:chOff x="381000" y="209677"/>
            <a:chExt cx="11430001" cy="577785"/>
          </a:xfrm>
        </p:grpSpPr>
        <p:grpSp>
          <p:nvGrpSpPr>
            <p:cNvPr id="5" name="组合 4"/>
            <p:cNvGrpSpPr/>
            <p:nvPr userDrawn="1"/>
          </p:nvGrpSpPr>
          <p:grpSpPr>
            <a:xfrm>
              <a:off x="381000" y="209677"/>
              <a:ext cx="771985" cy="577785"/>
              <a:chOff x="7201355" y="2798675"/>
              <a:chExt cx="771985" cy="577785"/>
            </a:xfrm>
          </p:grpSpPr>
          <p:sp>
            <p:nvSpPr>
              <p:cNvPr id="7" name="平行四边形 6"/>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8" name="平行四边形 7"/>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9" name="平行四边形 8"/>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0" name="平行四边形 9"/>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6" name="矩形 5"/>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11" name="组合 10"/>
          <p:cNvGrpSpPr/>
          <p:nvPr/>
        </p:nvGrpSpPr>
        <p:grpSpPr>
          <a:xfrm>
            <a:off x="3623017" y="103438"/>
            <a:ext cx="5746314" cy="669877"/>
            <a:chOff x="3606630" y="897473"/>
            <a:chExt cx="4749093" cy="669887"/>
          </a:xfrm>
        </p:grpSpPr>
        <p:pic>
          <p:nvPicPr>
            <p:cNvPr id="12" name="图片 11" descr="阴影"/>
            <p:cNvPicPr>
              <a:picLocks noChangeAspect="1"/>
            </p:cNvPicPr>
            <p:nvPr/>
          </p:nvPicPr>
          <p:blipFill>
            <a:blip r:embed="rId2"/>
            <a:stretch>
              <a:fillRect/>
            </a:stretch>
          </p:blipFill>
          <p:spPr>
            <a:xfrm>
              <a:off x="3606630" y="897473"/>
              <a:ext cx="4749093" cy="669887"/>
            </a:xfrm>
            <a:prstGeom prst="rect">
              <a:avLst/>
            </a:prstGeom>
          </p:spPr>
        </p:pic>
        <p:sp>
          <p:nvSpPr>
            <p:cNvPr id="13" name="文本框 12"/>
            <p:cNvSpPr txBox="1"/>
            <p:nvPr/>
          </p:nvSpPr>
          <p:spPr>
            <a:xfrm>
              <a:off x="4660338" y="900607"/>
              <a:ext cx="2510204" cy="584784"/>
            </a:xfrm>
            <a:prstGeom prst="rect">
              <a:avLst/>
            </a:prstGeom>
            <a:noFill/>
          </p:spPr>
          <p:txBody>
            <a:bodyPr wrap="square" rtlCol="0">
              <a:spAutoFit/>
            </a:bodyPr>
            <a:lstStyle/>
            <a:p>
              <a:pPr algn="ctr"/>
              <a:r>
                <a:rPr lang="zh-CN" altLang="en-US" sz="3200" dirty="0">
                  <a:solidFill>
                    <a:srgbClr val="ED7D31"/>
                  </a:solidFill>
                  <a:latin typeface="华文隶书" panose="02010800040101010101" pitchFamily="2" charset="-122"/>
                  <a:ea typeface="华文隶书" panose="02010800040101010101" pitchFamily="2" charset="-122"/>
                </a:rPr>
                <a:t>目标</a:t>
              </a:r>
              <a:r>
                <a:rPr lang="en-US" altLang="zh-CN" sz="3200" dirty="0">
                  <a:solidFill>
                    <a:srgbClr val="ED7D31"/>
                  </a:solidFill>
                  <a:latin typeface="华文隶书" panose="02010800040101010101" pitchFamily="2" charset="-122"/>
                  <a:ea typeface="华文隶书" panose="02010800040101010101" pitchFamily="2" charset="-122"/>
                </a:rPr>
                <a:t>•</a:t>
              </a:r>
              <a:r>
                <a:rPr lang="zh-CN" altLang="en-US" sz="3200" dirty="0">
                  <a:solidFill>
                    <a:srgbClr val="ED7D31"/>
                  </a:solidFill>
                  <a:latin typeface="华文隶书" panose="02010800040101010101" pitchFamily="2" charset="-122"/>
                  <a:ea typeface="华文隶书" panose="02010800040101010101" pitchFamily="2" charset="-122"/>
                </a:rPr>
                <a:t>学习概览</a:t>
              </a:r>
            </a:p>
          </p:txBody>
        </p:sp>
      </p:grpSp>
    </p:spTree>
    <p:extLst>
      <p:ext uri="{BB962C8B-B14F-4D97-AF65-F5344CB8AC3E}">
        <p14:creationId xmlns:p14="http://schemas.microsoft.com/office/powerpoint/2010/main" val="1192203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1"/>
                                        </p:tgtEl>
                                        <p:attrNameLst>
                                          <p:attrName>r</p:attrName>
                                        </p:attrNameLst>
                                      </p:cBhvr>
                                    </p:animRot>
                                    <p:animRot by="-240000">
                                      <p:cBhvr>
                                        <p:cTn id="7" dur="200" fill="hold">
                                          <p:stCondLst>
                                            <p:cond delay="200"/>
                                          </p:stCondLst>
                                        </p:cTn>
                                        <p:tgtEl>
                                          <p:spTgt spid="11"/>
                                        </p:tgtEl>
                                        <p:attrNameLst>
                                          <p:attrName>r</p:attrName>
                                        </p:attrNameLst>
                                      </p:cBhvr>
                                    </p:animRot>
                                    <p:animRot by="240000">
                                      <p:cBhvr>
                                        <p:cTn id="8" dur="200" fill="hold">
                                          <p:stCondLst>
                                            <p:cond delay="400"/>
                                          </p:stCondLst>
                                        </p:cTn>
                                        <p:tgtEl>
                                          <p:spTgt spid="11"/>
                                        </p:tgtEl>
                                        <p:attrNameLst>
                                          <p:attrName>r</p:attrName>
                                        </p:attrNameLst>
                                      </p:cBhvr>
                                    </p:animRot>
                                    <p:animRot by="-240000">
                                      <p:cBhvr>
                                        <p:cTn id="9" dur="200" fill="hold">
                                          <p:stCondLst>
                                            <p:cond delay="600"/>
                                          </p:stCondLst>
                                        </p:cTn>
                                        <p:tgtEl>
                                          <p:spTgt spid="11"/>
                                        </p:tgtEl>
                                        <p:attrNameLst>
                                          <p:attrName>r</p:attrName>
                                        </p:attrNameLst>
                                      </p:cBhvr>
                                    </p:animRot>
                                    <p:animRot by="120000">
                                      <p:cBhvr>
                                        <p:cTn id="10" dur="200" fill="hold">
                                          <p:stCondLst>
                                            <p:cond delay="8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20" name="组合 19"/>
          <p:cNvGrpSpPr/>
          <p:nvPr/>
        </p:nvGrpSpPr>
        <p:grpSpPr>
          <a:xfrm>
            <a:off x="3623017" y="103438"/>
            <a:ext cx="5746314" cy="66987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基础</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自主预习</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991545"/>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一、政治腐败与张居正改革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政治腐败</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4078767665"/>
              </p:ext>
            </p:extLst>
          </p:nvPr>
        </p:nvGraphicFramePr>
        <p:xfrm>
          <a:off x="381000" y="2237431"/>
          <a:ext cx="11430000" cy="2948821"/>
        </p:xfrm>
        <a:graphic>
          <a:graphicData uri="http://schemas.openxmlformats.org/drawingml/2006/table">
            <a:tbl>
              <a:tblPr firstRow="1" firstCol="1" bandRow="1"/>
              <a:tblGrid>
                <a:gridCol w="917864"/>
                <a:gridCol w="10512136"/>
              </a:tblGrid>
              <a:tr h="1233134">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表现</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明朝中后期</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政治日益腐败。皇帝多沉迷享乐</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重用宦官</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疏于朝政。统治集团内部钩心斗角</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结党营私</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纷争不已</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5687">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后果</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朝政的混乱</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造成中央对社会的控制力不断下降</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各级官吏贪赃枉法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对民众百般盘剥。皇族、宦官、官僚、地主等</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疯狂</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致使大量农民流离失所</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9400320" y="4050618"/>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兼并土地</a:t>
            </a:r>
            <a:endParaRPr lang="zh-CN" altLang="en-US" dirty="0"/>
          </a:p>
        </p:txBody>
      </p:sp>
    </p:spTree>
    <p:extLst>
      <p:ext uri="{BB962C8B-B14F-4D97-AF65-F5344CB8AC3E}">
        <p14:creationId xmlns:p14="http://schemas.microsoft.com/office/powerpoint/2010/main" val="35004810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2325"/>
            <a:ext cx="2348720"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张居正</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改革</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300281658"/>
              </p:ext>
            </p:extLst>
          </p:nvPr>
        </p:nvGraphicFramePr>
        <p:xfrm>
          <a:off x="381000" y="1261509"/>
          <a:ext cx="11430000" cy="3553956"/>
        </p:xfrm>
        <a:graphic>
          <a:graphicData uri="http://schemas.openxmlformats.org/drawingml/2006/table">
            <a:tbl>
              <a:tblPr firstRow="1" firstCol="1" bandRow="1"/>
              <a:tblGrid>
                <a:gridCol w="949036"/>
                <a:gridCol w="904009"/>
                <a:gridCol w="4312228"/>
                <a:gridCol w="5264727"/>
              </a:tblGrid>
              <a:tr h="624382">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时间</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0109">
                <a:tc row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万历</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初年</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经济</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的基础上</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将田赋、徭役及其他杂税合并</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计入田亩</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用</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收税</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称为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一条鞭法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一条鞭法简化了</a:t>
                      </a:r>
                      <a:r>
                        <a:rPr lang="zh-CN" sz="2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手续</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减少了地方官吏渔利百姓的行为</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政府税收增加</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取得了积极成效</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9465">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政治</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整顿吏治、巩固边防</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政治局面为之一新</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2729720" y="1930872"/>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清丈田亩</a:t>
            </a:r>
            <a:endParaRPr lang="zh-CN" altLang="en-US" dirty="0"/>
          </a:p>
        </p:txBody>
      </p:sp>
      <p:sp>
        <p:nvSpPr>
          <p:cNvPr id="5" name="矩形 4"/>
          <p:cNvSpPr/>
          <p:nvPr/>
        </p:nvSpPr>
        <p:spPr>
          <a:xfrm>
            <a:off x="4647067" y="2969963"/>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银两</a:t>
            </a:r>
            <a:endParaRPr lang="zh-CN" altLang="en-US" dirty="0"/>
          </a:p>
        </p:txBody>
      </p:sp>
      <p:sp>
        <p:nvSpPr>
          <p:cNvPr id="6" name="矩形 5"/>
          <p:cNvSpPr/>
          <p:nvPr/>
        </p:nvSpPr>
        <p:spPr>
          <a:xfrm>
            <a:off x="9146330" y="2182091"/>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税收</a:t>
            </a:r>
            <a:endParaRPr lang="zh-CN" altLang="en-US" dirty="0"/>
          </a:p>
        </p:txBody>
      </p:sp>
    </p:spTree>
    <p:extLst>
      <p:ext uri="{BB962C8B-B14F-4D97-AF65-F5344CB8AC3E}">
        <p14:creationId xmlns:p14="http://schemas.microsoft.com/office/powerpoint/2010/main" val="1051738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8032"/>
            <a:ext cx="4233851"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二、李自成起义推翻</a:t>
            </a:r>
            <a:r>
              <a:rPr lang="zh-CN"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明朝</a:t>
            </a:r>
            <a:r>
              <a:rPr lang="en-US"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1968559166"/>
              </p:ext>
            </p:extLst>
          </p:nvPr>
        </p:nvGraphicFramePr>
        <p:xfrm>
          <a:off x="381000" y="694625"/>
          <a:ext cx="11430000" cy="5696410"/>
        </p:xfrm>
        <a:graphic>
          <a:graphicData uri="http://schemas.openxmlformats.org/drawingml/2006/table">
            <a:tbl>
              <a:tblPr firstRow="1" firstCol="1" bandRow="1"/>
              <a:tblGrid>
                <a:gridCol w="870966"/>
                <a:gridCol w="950907"/>
                <a:gridCol w="9608127"/>
              </a:tblGrid>
              <a:tr h="1087834">
                <a:tc row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起义</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原因</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根本</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原因</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明朝末年</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政治腐败越发严重</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国家财政危机深重</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赋税繁重</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阶级矛盾异常尖锐</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22320" marR="223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5876">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直接</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原因</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陕西北部一带连年大旱</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官府催征如故</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广大农民再也无法</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忍受</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22320" marR="223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5876">
                <a:tc rowSpan="3">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经过</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提出</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口号</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李自成</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闯王</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的口号</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得到广大农民的热情拥护</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22320" marR="223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3917">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建立</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政权</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1644</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李自成在</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建立大顺政权</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22320" marR="223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1855">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推翻</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明朝</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接着</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李自成挥师北上</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直抵北京城下</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攻进城内。崇祯帝自缢</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灭亡</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22320" marR="223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979">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结果</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grid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李自成在</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交战失利</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退回北京</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后转战各地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最后失败</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22320" marR="223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4" name="矩形 3"/>
          <p:cNvSpPr/>
          <p:nvPr/>
        </p:nvSpPr>
        <p:spPr>
          <a:xfrm>
            <a:off x="5160830" y="2793318"/>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均田免粮</a:t>
            </a:r>
            <a:endParaRPr lang="zh-CN" altLang="en-US" dirty="0"/>
          </a:p>
        </p:txBody>
      </p:sp>
      <p:sp>
        <p:nvSpPr>
          <p:cNvPr id="5" name="矩形 4"/>
          <p:cNvSpPr/>
          <p:nvPr/>
        </p:nvSpPr>
        <p:spPr>
          <a:xfrm>
            <a:off x="4875667" y="4071399"/>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西安</a:t>
            </a:r>
            <a:endParaRPr lang="zh-CN" altLang="en-US" dirty="0"/>
          </a:p>
        </p:txBody>
      </p:sp>
      <p:sp>
        <p:nvSpPr>
          <p:cNvPr id="6" name="矩形 5"/>
          <p:cNvSpPr/>
          <p:nvPr/>
        </p:nvSpPr>
        <p:spPr>
          <a:xfrm>
            <a:off x="2267548" y="5349481"/>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明朝</a:t>
            </a:r>
            <a:endParaRPr lang="zh-CN" altLang="en-US" dirty="0"/>
          </a:p>
        </p:txBody>
      </p:sp>
      <p:sp>
        <p:nvSpPr>
          <p:cNvPr id="7" name="矩形 6"/>
          <p:cNvSpPr/>
          <p:nvPr/>
        </p:nvSpPr>
        <p:spPr>
          <a:xfrm>
            <a:off x="2742639" y="5862310"/>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山海关</a:t>
            </a:r>
            <a:endParaRPr lang="zh-CN" altLang="en-US" dirty="0"/>
          </a:p>
        </p:txBody>
      </p:sp>
    </p:spTree>
    <p:extLst>
      <p:ext uri="{BB962C8B-B14F-4D97-AF65-F5344CB8AC3E}">
        <p14:creationId xmlns:p14="http://schemas.microsoft.com/office/powerpoint/2010/main" val="4001908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51829"/>
            <a:ext cx="11430000" cy="283282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概念解释　</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均田免粮</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均田免粮</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口号是李自成针对明末土地集中、赋税繁重的状况而提出的。</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均田</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就是把土地平均分给农民</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免粮</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就是不需要缴纳粮食税和其他税费。</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均田免粮</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的口号反映了农民的平均主义思想和反对封建压迫的愿望</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对于发动农民、扩大起义队伍起了很大作用。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46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91466"/>
            <a:ext cx="11430000" cy="337380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教材解读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杀牛羊</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备酒浆</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开了城门迎闯王</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闯王来时不纳粮。</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朝求升</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暮求合</a:t>
            </a:r>
            <a:r>
              <a:rPr lang="en-US" altLang="zh-CN" dirty="0">
                <a:solidFill>
                  <a:srgbClr val="000000"/>
                </a:solidFill>
                <a:cs typeface="Times New Roman" panose="02020603050405020304" pitchFamily="18" charset="0"/>
              </a:rPr>
              <a:t>(</a:t>
            </a:r>
            <a:r>
              <a:rPr lang="en-US" altLang="zh-CN"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gě</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近来贫汉难存活</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早早开门拜闯王</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管教大小都欢悦。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明末歌谣</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仿宋" panose="02010609060101010101" pitchFamily="49" charset="-122"/>
                <a:cs typeface="Times New Roman" panose="02020603050405020304" pitchFamily="18" charset="0"/>
              </a:rPr>
              <a:t>解读</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这几句歌谣反映了明末社会的困境和百姓对李自成起义军的欢迎和期待。</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242674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56286"/>
            <a:ext cx="11430000" cy="451328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三、满洲兴起和清军入关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后金建立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1616</a:t>
            </a:r>
            <a:r>
              <a:rPr lang="zh-CN" altLang="zh-CN" dirty="0">
                <a:solidFill>
                  <a:srgbClr val="000000"/>
                </a:solidFill>
                <a:cs typeface="Times New Roman" panose="02020603050405020304" pitchFamily="18" charset="0"/>
              </a:rPr>
              <a:t>年</a:t>
            </a:r>
            <a:r>
              <a:rPr lang="en-US" altLang="zh-CN" dirty="0">
                <a:solidFill>
                  <a:srgbClr val="000000"/>
                </a:solidFill>
                <a:cs typeface="Times New Roman" panose="02020603050405020304" pitchFamily="18" charset="0"/>
              </a:rPr>
              <a:t>,</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基本统一了女真各部</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建立政权</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国号大金</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史称后金。</a:t>
            </a:r>
            <a:r>
              <a:rPr lang="en-US" altLang="zh-CN" dirty="0">
                <a:solidFill>
                  <a:srgbClr val="000000"/>
                </a:solidFill>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清朝建立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1635</a:t>
            </a:r>
            <a:r>
              <a:rPr lang="zh-CN" altLang="zh-CN" dirty="0">
                <a:solidFill>
                  <a:srgbClr val="000000"/>
                </a:solidFill>
                <a:cs typeface="Times New Roman" panose="02020603050405020304" pitchFamily="18" charset="0"/>
              </a:rPr>
              <a:t>年</a:t>
            </a:r>
            <a:r>
              <a:rPr lang="en-US" altLang="zh-CN" dirty="0">
                <a:solidFill>
                  <a:srgbClr val="000000"/>
                </a:solidFill>
                <a:cs typeface="Times New Roman" panose="02020603050405020304" pitchFamily="18" charset="0"/>
              </a:rPr>
              <a:t>,</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定族称为满洲</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次年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改国号为大清。</a:t>
            </a:r>
            <a:r>
              <a:rPr lang="en-US" altLang="zh-CN" dirty="0">
                <a:solidFill>
                  <a:srgbClr val="000000"/>
                </a:solidFill>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清兵入关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明朝灭亡后</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驻守山海关的明军将领</a:t>
            </a:r>
            <a:r>
              <a:rPr lang="zh-CN" altLang="zh-CN" u="sng" dirty="0">
                <a:solidFill>
                  <a:srgbClr val="000000"/>
                </a:solidFill>
                <a:uFill>
                  <a:solidFill>
                    <a:srgbClr val="000000"/>
                  </a:solidFill>
                </a:uFill>
                <a:cs typeface="Times New Roman" panose="02020603050405020304" pitchFamily="18" charset="0"/>
              </a:rPr>
              <a:t>　　　　</a:t>
            </a:r>
            <a:r>
              <a:rPr lang="zh-CN" altLang="zh-CN" dirty="0">
                <a:solidFill>
                  <a:srgbClr val="000000"/>
                </a:solidFill>
                <a:cs typeface="Times New Roman" panose="02020603050405020304" pitchFamily="18" charset="0"/>
              </a:rPr>
              <a:t>降清</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引清军入关</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并与清军联合打败李自成的军队。</a:t>
            </a:r>
            <a:r>
              <a:rPr lang="en-US" altLang="zh-CN" dirty="0">
                <a:solidFill>
                  <a:srgbClr val="000000"/>
                </a:solidFill>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690266" y="1723053"/>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努尔哈赤</a:t>
            </a:r>
            <a:endParaRPr lang="zh-CN" altLang="en-US" dirty="0"/>
          </a:p>
        </p:txBody>
      </p:sp>
      <p:sp>
        <p:nvSpPr>
          <p:cNvPr id="4" name="矩形 3"/>
          <p:cNvSpPr/>
          <p:nvPr/>
        </p:nvSpPr>
        <p:spPr>
          <a:xfrm>
            <a:off x="1679875" y="2833711"/>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皇太极</a:t>
            </a:r>
            <a:endParaRPr lang="zh-CN" altLang="en-US" dirty="0"/>
          </a:p>
        </p:txBody>
      </p:sp>
      <p:sp>
        <p:nvSpPr>
          <p:cNvPr id="5" name="矩形 4"/>
          <p:cNvSpPr/>
          <p:nvPr/>
        </p:nvSpPr>
        <p:spPr>
          <a:xfrm>
            <a:off x="5943040" y="3936317"/>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吴三桂</a:t>
            </a:r>
            <a:endParaRPr lang="zh-CN" altLang="en-US" dirty="0"/>
          </a:p>
        </p:txBody>
      </p:sp>
    </p:spTree>
    <p:extLst>
      <p:ext uri="{BB962C8B-B14F-4D97-AF65-F5344CB8AC3E}">
        <p14:creationId xmlns:p14="http://schemas.microsoft.com/office/powerpoint/2010/main" val="1262332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office">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238</TotalTime>
  <Words>536</Words>
  <Application>Microsoft Office PowerPoint</Application>
  <PresentationFormat>宽屏</PresentationFormat>
  <Paragraphs>111</Paragraphs>
  <Slides>15</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15</vt:i4>
      </vt:variant>
    </vt:vector>
  </HeadingPairs>
  <TitlesOfParts>
    <vt:vector size="32" baseType="lpstr">
      <vt:lpstr>NEU-BZ-S92</vt:lpstr>
      <vt:lpstr>等线</vt:lpstr>
      <vt:lpstr>方正兰亭中黑_GBK</vt:lpstr>
      <vt:lpstr>方正书宋_GBK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1_Office 主题</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SkyUser</cp:lastModifiedBy>
  <cp:revision>80</cp:revision>
  <dcterms:created xsi:type="dcterms:W3CDTF">2023-06-16T14:45:50Z</dcterms:created>
  <dcterms:modified xsi:type="dcterms:W3CDTF">2026-02-06T10:26:15Z</dcterms:modified>
</cp:coreProperties>
</file>