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1"/>
  </p:notesMasterIdLst>
  <p:sldIdLst>
    <p:sldId id="974" r:id="rId3"/>
    <p:sldId id="976" r:id="rId4"/>
    <p:sldId id="991" r:id="rId5"/>
    <p:sldId id="978" r:id="rId6"/>
    <p:sldId id="980" r:id="rId7"/>
    <p:sldId id="981" r:id="rId8"/>
    <p:sldId id="982" r:id="rId9"/>
    <p:sldId id="983" r:id="rId10"/>
    <p:sldId id="992" r:id="rId11"/>
    <p:sldId id="993" r:id="rId12"/>
    <p:sldId id="979" r:id="rId13"/>
    <p:sldId id="984" r:id="rId14"/>
    <p:sldId id="985" r:id="rId15"/>
    <p:sldId id="986" r:id="rId16"/>
    <p:sldId id="987" r:id="rId17"/>
    <p:sldId id="994" r:id="rId18"/>
    <p:sldId id="988" r:id="rId19"/>
    <p:sldId id="975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845" userDrawn="1">
          <p15:clr>
            <a:srgbClr val="A4A3A4"/>
          </p15:clr>
        </p15:guide>
        <p15:guide id="15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210"/>
        <p:guide orient="horz" pos="981"/>
        <p:guide orient="horz" pos="618"/>
        <p:guide orient="horz" pos="845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13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辽宋夏金元时期的对外交流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归纳概括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宋元时期对外交流繁荣的原因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农业、手工业的发展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商业的繁荣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为中外交流奠定了基础。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造船技术和航海技术进步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能够支持远洋航行。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政府鼓励海外贸易。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陆路和海路交通的范围进一步扩大。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宋元时期科技文化繁荣与先进。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72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14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宋代的海外贸易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根据考古发掘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东起日本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南到印尼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西到东非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甚至在非洲内陆的津巴布韦都有宋代瓷器的迹象。据记载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与宋代进行通商的国家和地区有五六十个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其中宋代海船直接到达的有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多个。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北宋初年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广州的市舶收入只是占了国家财政收入的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2%,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到了南宋初年占据了全国财政收入的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20%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摘编自罗吉义《中国商业史》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56772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概括宋代海外贸易繁荣的表现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159942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表现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海外贸易的范围广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涉及国家和地区众多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南宋的外贸税收所得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在政府财政收入中占有重要地位。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宋代海外贸易分官府经营和私商经营两种方式。元丰年间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宋朝政府制定了《元丰广州市舶条》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规范海外贸易。宋初市舶司净利收入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万缗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治平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元祐末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徽宗时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绍兴年间更高达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万。宋代海外贸易的范围自西太平洋到印度洋、波斯湾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确为汉唐所未有。作为当时世界上重要的海上贸易国家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它借助海外贸易这一个充满巨大经济利益的平台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吸引着国内外的经济要素不断进入近海区域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参与到近海市场的经济活动之中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从而为近海市场的兴起创造了条件。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摘编自廖伊婕《宋代近海市场研究》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根据材料二并结合所学知识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归纳两宋海外贸易的特点。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59158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综合以上材料并结合所学知识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分析宋朝海外贸易兴盛的主要原因。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43921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特点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官营与民营并存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政府重视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设立机构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制定法律保障海外贸易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海外贸易规模大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范围广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近海市场初具雏形。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18379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原因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经济重心南移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政府鼓励海外贸易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在主要港口设立市舶司加以管理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商业繁荣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造船业发达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指南针的应用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等等。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2601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《宋史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食货志》记载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钱本中国宝货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今乃与四夷共用。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考古发现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日本、泰国、印尼、阿拉伯等国家和地区均发现大量宋朝铜钱。这表明宋朝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政治中心南移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海外贸易繁荣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东西方文化交流频繁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重农抑商政策转变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705860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可知宋代铜钱输往其他国家和地区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说明宋代对外贸易频繁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海外贸易繁荣。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102660" y="186510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5981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东非海岸被称为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瓷器海岸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从索马里的柏培拉港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到坦桑尼亚的基尔瓦岛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整个东非沿海地区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到处都可以找到中国的古瓷器和瓷器碎片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时间最早的是宋朝的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。由此可知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中国瓷器主要销往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东非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海上丝绸之路兴盛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东非沿岸制瓷业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发达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与非洲的往来始于宋朝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781041" y="132477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089081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主要销往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表述过于绝对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可知宋朝时期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海上丝绸之路贸易繁荣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中国瓷器通过海上贸易大量出口到海外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包括东非地区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材料描述的现象正是海上丝绸之路兴盛的体现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这些瓷器来自中国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而非东非本地生产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始于宋朝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说法错误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唐朝时中非已经交往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00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40637" y="50926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概览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DL7QXR68.eps" descr="id:214749613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670748"/>
            <a:ext cx="10390909" cy="589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71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128838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通过了解宋元时期的对外交流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认识这一时期繁荣的经济、文化在中国历史上的重要地位。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矩形 5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2" name="图片 11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84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一、发达的中外交通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宋代的中外交通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79749646"/>
              </p:ext>
            </p:extLst>
          </p:nvPr>
        </p:nvGraphicFramePr>
        <p:xfrm>
          <a:off x="381000" y="2064562"/>
          <a:ext cx="11430000" cy="3543007"/>
        </p:xfrm>
        <a:graphic>
          <a:graphicData uri="http://schemas.openxmlformats.org/drawingml/2006/table">
            <a:tbl>
              <a:tblPr firstRow="1" firstCol="1" bandRow="1"/>
              <a:tblGrid>
                <a:gridCol w="949036"/>
                <a:gridCol w="10480964"/>
              </a:tblGrid>
              <a:tr h="165538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背景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唐朝中期以后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中国经由西北、中亚连通亚欧大陆的丝绸之路在东西交通中的重要性渐趋下降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宋朝造船技术和航海技术进步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经济重心南移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95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概况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南方海上贸易频繁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海路交通日渐发达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967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到达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地区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宋朝海路形成了多条航线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可通往朝鲜半岛、日本、东南亚、印度、阿拉伯等国家和地区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远至波斯湾及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海岸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7022082" y="494423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东非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555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辽夏金的中外交通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宋朝与西域、中亚的陆路交通被阻断后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辽夏金通过草原丝绸之路仍维持着与西域、中亚较大规模的交流。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元朝的中外交通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4030175"/>
              </p:ext>
            </p:extLst>
          </p:nvPr>
        </p:nvGraphicFramePr>
        <p:xfrm>
          <a:off x="381000" y="2450577"/>
          <a:ext cx="11430000" cy="3305985"/>
        </p:xfrm>
        <a:graphic>
          <a:graphicData uri="http://schemas.openxmlformats.org/drawingml/2006/table">
            <a:tbl>
              <a:tblPr firstRow="1" firstCol="1" bandRow="1"/>
              <a:tblGrid>
                <a:gridCol w="886691"/>
                <a:gridCol w="10543309"/>
              </a:tblGrid>
              <a:tr h="108233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陆路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元朝打通了北方和西北被阻断的陆路交通线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建立了与中亚、西亚及东欧等地区的联系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365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海路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海上丝绸之路随着海路航线的拓展进入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时期。东海航线可通达朝鲜半岛、日本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南海航线可通达东南亚、南亚、西亚、北非、东非和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等地。海上丝绸之路沿途经过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多个国家和地区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在东西交通中发挥着重要作用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7577304" y="359341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鼎盛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1231" y="46325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欧洲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513"/>
            <a:ext cx="35157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二、繁荣的海外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贸易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41909494"/>
              </p:ext>
            </p:extLst>
          </p:nvPr>
        </p:nvGraphicFramePr>
        <p:xfrm>
          <a:off x="381000" y="802781"/>
          <a:ext cx="11430000" cy="4985825"/>
        </p:xfrm>
        <a:graphic>
          <a:graphicData uri="http://schemas.openxmlformats.org/drawingml/2006/table">
            <a:tbl>
              <a:tblPr firstRow="1" firstCol="1" bandRow="1"/>
              <a:tblGrid>
                <a:gridCol w="1562100"/>
                <a:gridCol w="9867900"/>
              </a:tblGrid>
              <a:tr h="117149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政府鼓励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政府在主要港口设立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管理船舶、关税、货物及外商招徕等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51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范围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近至朝鲜半岛、日本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远达阿拉伯半岛和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　</a:t>
                      </a:r>
                      <a:r>
                        <a:rPr lang="en-US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781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与中国有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海外贸易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关系的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国家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宋朝时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中国有贸易关系的国家和地区有五六十个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altLang="zh-CN" sz="2800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超过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主要分布在东亚、东南亚、印度及孟加拉湾沿岸地区、红海周围及东非沿海地区。其中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和越南等是与中国交往最密切的国家和地区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辽金与朝鲜半岛保持经济上的联系。日本、波斯和大食等国也都与辽金有贸易关系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7096430" y="84700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市舶司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586939" y="20243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非洲东海岸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073998" y="264784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元朝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205366" y="367654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朝鲜半岛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215593" y="417898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日本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67274716"/>
              </p:ext>
            </p:extLst>
          </p:nvPr>
        </p:nvGraphicFramePr>
        <p:xfrm>
          <a:off x="381000" y="1164791"/>
          <a:ext cx="11430000" cy="2884394"/>
        </p:xfrm>
        <a:graphic>
          <a:graphicData uri="http://schemas.openxmlformats.org/drawingml/2006/table">
            <a:tbl>
              <a:tblPr firstRow="1" firstCol="1" bandRow="1"/>
              <a:tblGrid>
                <a:gridCol w="1563710"/>
                <a:gridCol w="9866290"/>
              </a:tblGrid>
              <a:tr h="62244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主要港口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广州、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、明州都是闻名世界的大商港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025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进出口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货物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中国以输出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、茶叶和丝织品为主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进口货物多为香料、象牙、珠宝等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香料等多来自南亚、东南亚等地区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169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这一时期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所得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在政府财政收入中占有重要地位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中国成为当时世界上从事海外贸易的重要国家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306639" y="12035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泉州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92440" y="184774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瓷器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13921" y="296996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外贸税收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教材解读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宋高宗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市舶之利最厚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若措置合宜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所得动以万计。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《建炎以来系年要录》卷一一六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解读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港口贸易获利最多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如果经营方法得当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所获得的利益可以用万来统计。这句话体现了宋朝海外贸易的发达情况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表明宋朝大力发展海外贸易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海外贸易给宋朝带来了巨大的经济利益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概念解释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市舶机构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唐朝在主要港口设市舶使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官职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。宋朝在主要港口设市舶司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机构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负责检查出入海港的船舶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征收关税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收购政府专卖器物和管理外商等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34963" y="126279"/>
            <a:ext cx="42338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三、密切的中外文化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交往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5311461"/>
              </p:ext>
            </p:extLst>
          </p:nvPr>
        </p:nvGraphicFramePr>
        <p:xfrm>
          <a:off x="381000" y="794365"/>
          <a:ext cx="11430000" cy="5386563"/>
        </p:xfrm>
        <a:graphic>
          <a:graphicData uri="http://schemas.openxmlformats.org/drawingml/2006/table">
            <a:tbl>
              <a:tblPr firstRow="1" firstCol="1" bandRow="1"/>
              <a:tblGrid>
                <a:gridCol w="606136"/>
                <a:gridCol w="841664"/>
                <a:gridCol w="9982200"/>
              </a:tblGrid>
              <a:tr h="2125480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输入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西方的医学、天文、历法、数学、建筑、音乐、宗教等传到中国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外来的科学技术与文化在元朝受到重视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元世祖任用波斯人主持天文、历法工作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元朝还收集和翻译了一些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医学书籍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》中记载了治疗骨折的方法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891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输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概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况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中国的创造发明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如印刷术、火药、指南针、纸币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等输往国外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天文、历法、农业和手工业生产技术传到亚洲其他国家和欧洲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中国的外销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、丝绸深受外国人喜爱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影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对亚欧地区的社会、经济和文化发展起到重要作用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西亚和北非工匠仿制的瓷器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器型、花纹和色彩等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深受中华文化的影响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具有鲜明的中国风格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9143440" y="183735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阿拉伯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81412" y="233979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回回药方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680876" y="299074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驿传制度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395212" y="401944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瓷器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208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</TotalTime>
  <Words>888</Words>
  <Application>Microsoft Office PowerPoint</Application>
  <PresentationFormat>宽屏</PresentationFormat>
  <Paragraphs>110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NEU-BZ-S92</vt:lpstr>
      <vt:lpstr>等线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80</cp:revision>
  <dcterms:created xsi:type="dcterms:W3CDTF">2023-06-16T14:45:50Z</dcterms:created>
  <dcterms:modified xsi:type="dcterms:W3CDTF">2026-02-06T10:12:04Z</dcterms:modified>
</cp:coreProperties>
</file>