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3"/>
  </p:notesMasterIdLst>
  <p:sldIdLst>
    <p:sldId id="256" r:id="rId2"/>
    <p:sldId id="737" r:id="rId3"/>
    <p:sldId id="731" r:id="rId4"/>
    <p:sldId id="732" r:id="rId5"/>
    <p:sldId id="738" r:id="rId6"/>
    <p:sldId id="739" r:id="rId7"/>
    <p:sldId id="740" r:id="rId8"/>
    <p:sldId id="741" r:id="rId9"/>
    <p:sldId id="742" r:id="rId10"/>
    <p:sldId id="736" r:id="rId11"/>
    <p:sldId id="743" r:id="rId12"/>
    <p:sldId id="744" r:id="rId13"/>
    <p:sldId id="745" r:id="rId14"/>
    <p:sldId id="746" r:id="rId15"/>
    <p:sldId id="747" r:id="rId16"/>
    <p:sldId id="748" r:id="rId17"/>
    <p:sldId id="733" r:id="rId18"/>
    <p:sldId id="752" r:id="rId19"/>
    <p:sldId id="750" r:id="rId20"/>
    <p:sldId id="751" r:id="rId21"/>
    <p:sldId id="735" r:id="rId22"/>
  </p:sldIdLst>
  <p:sldSz cx="11522075" cy="6480175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5pPr>
    <a:lvl6pPr marL="22860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6pPr>
    <a:lvl7pPr marL="27432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7pPr>
    <a:lvl8pPr marL="32004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8pPr>
    <a:lvl9pPr marL="36576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059">
          <p15:clr>
            <a:srgbClr val="A4A3A4"/>
          </p15:clr>
        </p15:guide>
        <p15:guide id="2" pos="362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60093"/>
    <a:srgbClr val="5F5F5F"/>
    <a:srgbClr val="339966"/>
    <a:srgbClr val="E3261E"/>
    <a:srgbClr val="B53D5A"/>
    <a:srgbClr val="993366"/>
    <a:srgbClr val="FF3399"/>
    <a:srgbClr val="DDDDDD"/>
    <a:srgbClr val="B2B2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591" autoAdjust="0"/>
  </p:normalViewPr>
  <p:slideViewPr>
    <p:cSldViewPr>
      <p:cViewPr varScale="1">
        <p:scale>
          <a:sx n="97" d="100"/>
          <a:sy n="97" d="100"/>
        </p:scale>
        <p:origin x="504" y="-72"/>
      </p:cViewPr>
      <p:guideLst>
        <p:guide orient="horz" pos="2059"/>
        <p:guide pos="362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30" d="100"/>
        <a:sy n="13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124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noProof="1" dirty="0">
                <a:ea typeface="黑体" panose="02010609060101010101" pitchFamily="49" charset="-122"/>
              </a:defRPr>
            </a:lvl1pPr>
          </a:lstStyle>
          <a:p>
            <a:fld id="{A64CA497-71E0-4184-919F-D45F39379D11}" type="slidenum">
              <a:rPr lang="zh-CN" altLang="en-US"/>
              <a:pPr/>
              <a:t>‹#›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4782253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21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581476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3.xml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3.xml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3.xml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3.xml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7832" y="503783"/>
            <a:ext cx="7521637" cy="46201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119616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979957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10172981" y="5338047"/>
            <a:ext cx="1453515" cy="1453515"/>
            <a:chOff x="10153525" y="-301660"/>
            <a:chExt cx="1453515" cy="1453515"/>
          </a:xfrm>
        </p:grpSpPr>
        <p:pic>
          <p:nvPicPr>
            <p:cNvPr id="3" name="图片 2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4" name="文本框 3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5410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000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093681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/>
        </p:nvGrpSpPr>
        <p:grpSpPr>
          <a:xfrm>
            <a:off x="10172981" y="5338047"/>
            <a:ext cx="1453515" cy="1453515"/>
            <a:chOff x="10153525" y="-301660"/>
            <a:chExt cx="1453515" cy="1453515"/>
          </a:xfrm>
        </p:grpSpPr>
        <p:pic>
          <p:nvPicPr>
            <p:cNvPr id="9" name="图片 8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10" name="文本框 9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5410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000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524695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 userDrawn="1"/>
        </p:nvGrpSpPr>
        <p:grpSpPr>
          <a:xfrm>
            <a:off x="10172981" y="5338047"/>
            <a:ext cx="1453515" cy="1453515"/>
            <a:chOff x="10153525" y="-301660"/>
            <a:chExt cx="1453515" cy="1453515"/>
          </a:xfrm>
        </p:grpSpPr>
        <p:pic>
          <p:nvPicPr>
            <p:cNvPr id="6" name="图片 5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7" name="文本框 6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5410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000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410370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 userDrawn="1"/>
        </p:nvGrpSpPr>
        <p:grpSpPr>
          <a:xfrm>
            <a:off x="10172981" y="5338047"/>
            <a:ext cx="1453515" cy="1453515"/>
            <a:chOff x="10153525" y="-301660"/>
            <a:chExt cx="1453515" cy="1453515"/>
          </a:xfrm>
        </p:grpSpPr>
        <p:pic>
          <p:nvPicPr>
            <p:cNvPr id="6" name="图片 5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7" name="文本框 6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5410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000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12894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936501" y="736068"/>
            <a:ext cx="9690513" cy="4520243"/>
            <a:chOff x="936501" y="736068"/>
            <a:chExt cx="9690513" cy="4520243"/>
          </a:xfrm>
        </p:grpSpPr>
        <p:sp>
          <p:nvSpPr>
            <p:cNvPr id="3" name="文本框 2"/>
            <p:cNvSpPr txBox="1"/>
            <p:nvPr userDrawn="1"/>
          </p:nvSpPr>
          <p:spPr>
            <a:xfrm>
              <a:off x="1728109" y="1442143"/>
              <a:ext cx="8117928" cy="2800767"/>
            </a:xfrm>
            <a:prstGeom prst="rect">
              <a:avLst/>
            </a:prstGeom>
            <a:gradFill>
              <a:gsLst>
                <a:gs pos="47000">
                  <a:schemeClr val="accent1">
                    <a:lumMod val="5000"/>
                    <a:lumOff val="95000"/>
                  </a:schemeClr>
                </a:gs>
                <a:gs pos="2000">
                  <a:schemeClr val="accent1">
                    <a:lumMod val="45000"/>
                    <a:lumOff val="55000"/>
                  </a:schemeClr>
                </a:gs>
                <a:gs pos="89000">
                  <a:srgbClr val="C5EAA7"/>
                </a:gs>
                <a:gs pos="100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  <a:effectLst>
              <a:glow rad="533400">
                <a:schemeClr val="accent1">
                  <a:alpha val="40000"/>
                </a:schemeClr>
              </a:glow>
              <a:outerShdw blurRad="50800" dist="50800" dir="3720000" algn="ctr" rotWithShape="0">
                <a:srgbClr val="000000">
                  <a:alpha val="43137"/>
                </a:srgbClr>
              </a:outerShdw>
              <a:reflection endPos="0" dist="50800" dir="5400000" sy="-100000" algn="bl" rotWithShape="0"/>
              <a:softEdge rad="127000"/>
            </a:effectLst>
          </p:spPr>
          <p:txBody>
            <a:bodyPr wrap="none" rtlCol="0">
              <a:spAutoFit/>
            </a:bodyPr>
            <a:lstStyle/>
            <a:p>
              <a:r>
                <a:rPr lang="zh-CN" altLang="en-US" sz="8800" dirty="0" smtClean="0">
                  <a:solidFill>
                    <a:schemeClr val="accent2"/>
                  </a:solidFill>
                  <a:effectLst>
                    <a:outerShdw dist="50800" dir="5400000" algn="ctr" rotWithShape="0">
                      <a:srgbClr val="000000">
                        <a:alpha val="60000"/>
                      </a:srgbClr>
                    </a:outerShdw>
                  </a:effectLst>
                  <a:latin typeface="隶书" panose="02010509060101010101" pitchFamily="49" charset="-122"/>
                  <a:ea typeface="隶书" panose="02010509060101010101" pitchFamily="49" charset="-122"/>
                </a:rPr>
                <a:t>路漫漫其修远兮</a:t>
              </a:r>
              <a:endParaRPr lang="en-US" altLang="zh-CN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endParaRPr>
            </a:p>
            <a:p>
              <a:r>
                <a:rPr lang="zh-CN" altLang="en-US" sz="8800" dirty="0" smtClean="0">
                  <a:solidFill>
                    <a:schemeClr val="accent2"/>
                  </a:solidFill>
                  <a:effectLst>
                    <a:outerShdw dist="50800" dir="5400000" algn="ctr" rotWithShape="0">
                      <a:srgbClr val="000000">
                        <a:alpha val="60000"/>
                      </a:srgbClr>
                    </a:outerShdw>
                  </a:effectLst>
                  <a:latin typeface="隶书" panose="02010509060101010101" pitchFamily="49" charset="-122"/>
                  <a:ea typeface="隶书" panose="02010509060101010101" pitchFamily="49" charset="-122"/>
                </a:rPr>
                <a:t>吾将上下而求索</a:t>
              </a:r>
              <a:endParaRPr lang="en-US" altLang="zh-CN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pic>
          <p:nvPicPr>
            <p:cNvPr id="4" name="图片 3" descr="阴影"/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936501" y="736068"/>
              <a:ext cx="9690513" cy="452024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42607902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0" y="6240412"/>
            <a:ext cx="11522075" cy="239763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3024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0" y="633267"/>
            <a:ext cx="11522075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0" y="0"/>
            <a:ext cx="11522075" cy="62863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024" dirty="0"/>
          </a:p>
        </p:txBody>
      </p:sp>
    </p:spTree>
    <p:extLst>
      <p:ext uri="{BB962C8B-B14F-4D97-AF65-F5344CB8AC3E}">
        <p14:creationId xmlns:p14="http://schemas.microsoft.com/office/powerpoint/2010/main" val="13455861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95" r:id="rId2"/>
    <p:sldLayoutId id="2147483689" r:id="rId3"/>
    <p:sldLayoutId id="2147483690" r:id="rId4"/>
    <p:sldLayoutId id="2147483691" r:id="rId5"/>
    <p:sldLayoutId id="2147483692" r:id="rId6"/>
    <p:sldLayoutId id="2147483694" r:id="rId7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158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5pPr>
      <a:lvl6pPr marL="432008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6pPr>
      <a:lvl7pPr marL="864017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7pPr>
      <a:lvl8pPr marL="1296025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8pPr>
      <a:lvl9pPr marL="1728033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24006" indent="-324006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024" kern="1200">
          <a:solidFill>
            <a:schemeClr val="tx1"/>
          </a:solidFill>
          <a:latin typeface="+mn-lt"/>
          <a:ea typeface="+mn-ea"/>
          <a:cs typeface="+mn-cs"/>
        </a:defRPr>
      </a:lvl1pPr>
      <a:lvl2pPr marL="702013" indent="-270005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646" kern="1200">
          <a:solidFill>
            <a:schemeClr val="tx1"/>
          </a:solidFill>
          <a:latin typeface="+mn-lt"/>
          <a:ea typeface="+mn-ea"/>
          <a:cs typeface="+mn-cs"/>
        </a:defRPr>
      </a:lvl2pPr>
      <a:lvl3pPr marL="1080021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268" kern="1200">
          <a:solidFill>
            <a:schemeClr val="tx1"/>
          </a:solidFill>
          <a:latin typeface="+mn-lt"/>
          <a:ea typeface="+mn-ea"/>
          <a:cs typeface="+mn-cs"/>
        </a:defRPr>
      </a:lvl3pPr>
      <a:lvl4pPr marL="1512029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1944037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376046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2808054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240062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3672070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1pPr>
      <a:lvl2pPr marL="43200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2pPr>
      <a:lvl3pPr marL="864017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3pPr>
      <a:lvl4pPr marL="1296025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4pPr>
      <a:lvl5pPr marL="1728033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5pPr>
      <a:lvl6pPr marL="2160041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6pPr>
      <a:lvl7pPr marL="259205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7pPr>
      <a:lvl8pPr marL="302405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8pPr>
      <a:lvl9pPr marL="3456066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slide" Target="slide17.xml"/><Relationship Id="rId5" Type="http://schemas.openxmlformats.org/officeDocument/2006/relationships/slide" Target="slide10.xml"/><Relationship Id="rId4" Type="http://schemas.openxmlformats.org/officeDocument/2006/relationships/audio" Target="../media/audio2.wav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90000">
              <a:srgbClr val="DFF4CE"/>
            </a:gs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65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棱台 3"/>
          <p:cNvSpPr/>
          <p:nvPr/>
        </p:nvSpPr>
        <p:spPr>
          <a:xfrm>
            <a:off x="432445" y="3722371"/>
            <a:ext cx="10801200" cy="1785933"/>
          </a:xfrm>
          <a:prstGeom prst="bevel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44000">
                <a:schemeClr val="accent1">
                  <a:lumMod val="45000"/>
                  <a:lumOff val="55000"/>
                </a:schemeClr>
              </a:gs>
              <a:gs pos="8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zh-CN" altLang="en-US" sz="4400" dirty="0">
                <a:solidFill>
                  <a:srgbClr val="D60093"/>
                </a:solidFill>
              </a:rPr>
              <a:t>第1课　殖民地人民的反抗斗争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3240757" y="-29970"/>
            <a:ext cx="5619925" cy="831617"/>
            <a:chOff x="3240757" y="-29970"/>
            <a:chExt cx="5619925" cy="831617"/>
          </a:xfrm>
        </p:grpSpPr>
        <p:pic>
          <p:nvPicPr>
            <p:cNvPr id="4" name="图片 3" descr="阴影"/>
            <p:cNvPicPr>
              <a:picLocks noChangeAspect="1"/>
            </p:cNvPicPr>
            <p:nvPr/>
          </p:nvPicPr>
          <p:blipFill>
            <a:blip r:embed="rId2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artisticGlass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3240757" y="31777"/>
              <a:ext cx="5619925" cy="76987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</p:pic>
        <p:sp>
          <p:nvSpPr>
            <p:cNvPr id="5" name="矩形 4"/>
            <p:cNvSpPr/>
            <p:nvPr/>
          </p:nvSpPr>
          <p:spPr>
            <a:xfrm>
              <a:off x="4286772" y="-29970"/>
              <a:ext cx="3579826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4400" dirty="0">
                  <a:solidFill>
                    <a:srgbClr val="D60093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核心重难探究</a:t>
              </a:r>
              <a:endParaRPr lang="zh-CN" altLang="zh-CN" sz="4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61950" y="1007839"/>
            <a:ext cx="10807700" cy="481978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latin typeface="NEU-BZ-S92"/>
                <a:ea typeface="方正正中黑简体"/>
                <a:cs typeface="Times New Roman" panose="02020603050405020304" pitchFamily="18" charset="0"/>
              </a:rPr>
              <a:t>【问题探究】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探究点一　拉丁美洲独立运动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材料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拉丁美洲独立运动爆发前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伊达尔哥向大家呼吁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:“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你们愿意自由吗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三百年前可恨的西班牙人夺去我们祖先的土地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你们愿意全力以赴地夺回吗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?”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群众高喊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:“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独立万岁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!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消灭西班牙强盗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!”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 algn="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——</a:t>
            </a: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摘编自赵志远、刘国庆</a:t>
            </a:r>
            <a:endParaRPr lang="en-US" altLang="zh-CN" dirty="0" smtClean="0">
              <a:solidFill>
                <a:srgbClr val="000000"/>
              </a:solidFill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algn="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《世界小通史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近代史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》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14369955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853991"/>
            <a:ext cx="10807700" cy="481978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问题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拉丁美洲独立运动爆发的原因有哪些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dirty="0" smtClean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 smtClean="0"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en-US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18</a:t>
            </a:r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世纪末</a:t>
            </a:r>
            <a:r>
              <a:rPr lang="en-US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19</a:t>
            </a:r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世纪初</a:t>
            </a:r>
            <a:r>
              <a:rPr lang="en-US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拉丁美洲的绝大部分地区仍处于西班牙和葡萄牙的殖民统治之下。</a:t>
            </a:r>
            <a:endParaRPr lang="zh-CN" altLang="zh-CN" dirty="0" smtClean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 smtClean="0"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美国独立战争和法国大革命的影响。</a:t>
            </a:r>
            <a:endParaRPr lang="zh-CN" altLang="zh-CN" dirty="0" smtClean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在拉丁美洲独立运动中涌现出来的杰出的英雄人物有哪些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这场独立运动的结果是什么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英雄人物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玻利瓦尔和圣马丁。结果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解放了哥伦比亚、委内瑞拉和厄瓜多尔等地。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17880189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791815"/>
            <a:ext cx="10807700" cy="481978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探究点二　印度民族大起义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材料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一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英国议员威廉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富拉登曾这样描述英国掠夺孟加拉的情景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:“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以前孟加拉是各国的谷仓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是东方商业财富和工场手工业荟萃之地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在短短的二十年内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这里的许多地方都已呈现沙漠的景象。田地荒芜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广大地面长满野草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农夫被掠夺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手工业者受压迫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饥荒一再发生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随之而来的是人口减少。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304800" algn="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——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摘编自赵志远、</a:t>
            </a: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刘国庆</a:t>
            </a:r>
            <a:endParaRPr lang="en-US" altLang="zh-CN" dirty="0" smtClean="0">
              <a:solidFill>
                <a:srgbClr val="000000"/>
              </a:solidFill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indent="304800" algn="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《世界小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通史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近代史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二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》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55463285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633633"/>
            <a:ext cx="10807700" cy="182620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材料二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勇敢的女王举起战刀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率先冲向英军。敌人仓皇举枪对准女王射击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骁勇的女王中弹了。她左手按住腿上的伤口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右手仍然奋力挥舞着战刀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endParaRPr lang="zh-CN" altLang="zh-CN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61950" y="3459839"/>
            <a:ext cx="10807700" cy="644344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——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摘编自彭林辉等《战争中的女性们》</a:t>
            </a:r>
            <a:endParaRPr lang="zh-CN" altLang="zh-CN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25833511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719807"/>
            <a:ext cx="10807700" cy="541071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问题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英国驻印度总督寇松曾说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没有印度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就没有英帝国。根据材料一并结合所学知识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谈谈你对这句话的理解。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19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世纪中期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印度已沦为英国的殖民地。工业革命期间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英国从印度掠夺了大量的财富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英国殖民者把这些财富运回英国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转化为生产资本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成为英国资本主义发展的重要资金来源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促进了英国资本主义的发展。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材料二中的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女王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是印度民族大起义中的杰出代表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她是谁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与这场起义同一时期的中国爆发了什么事件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章西女王。太平天国运动。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32148508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61950" y="1799927"/>
            <a:ext cx="10807700" cy="237757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分析材料一、材料二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它们之间有何内在关系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并说出原因。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因果关系。英国的殖民统治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激起了印度各阶层人民的不满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最终引发了印度民族大起义。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44952745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4031490" y="1151855"/>
            <a:ext cx="3171061" cy="60478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 smtClean="0">
                <a:solidFill>
                  <a:srgbClr val="000000"/>
                </a:solidFill>
                <a:latin typeface="NEU-BZ-S92"/>
                <a:ea typeface="方正正中黑简体"/>
                <a:cs typeface="Times New Roman" panose="02020603050405020304" pitchFamily="18" charset="0"/>
              </a:rPr>
              <a:t>【知识网络】</a:t>
            </a:r>
            <a:r>
              <a:rPr lang="en-US" altLang="zh-CN" dirty="0" smtClean="0">
                <a:solidFill>
                  <a:srgbClr val="000000"/>
                </a:solidFill>
                <a:latin typeface="NEU-BZ-S92"/>
                <a:ea typeface="方正正中黑简体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6" name="ML9KR01.eps" descr="id:2147490859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1656581" y="1917325"/>
            <a:ext cx="7920880" cy="29069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0074072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3240757" y="-29970"/>
            <a:ext cx="5619925" cy="831617"/>
            <a:chOff x="3240757" y="-29970"/>
            <a:chExt cx="5619925" cy="831617"/>
          </a:xfrm>
        </p:grpSpPr>
        <p:pic>
          <p:nvPicPr>
            <p:cNvPr id="4" name="图片 3" descr="阴影"/>
            <p:cNvPicPr>
              <a:picLocks noChangeAspect="1"/>
            </p:cNvPicPr>
            <p:nvPr/>
          </p:nvPicPr>
          <p:blipFill>
            <a:blip r:embed="rId2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artisticGlass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3240757" y="31777"/>
              <a:ext cx="5619925" cy="76987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</p:pic>
        <p:sp>
          <p:nvSpPr>
            <p:cNvPr id="5" name="矩形 4"/>
            <p:cNvSpPr/>
            <p:nvPr/>
          </p:nvSpPr>
          <p:spPr>
            <a:xfrm>
              <a:off x="4286772" y="-29970"/>
              <a:ext cx="3579826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4400" dirty="0">
                  <a:solidFill>
                    <a:srgbClr val="D60093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新知训练巩固</a:t>
              </a:r>
              <a:endParaRPr lang="zh-CN" altLang="zh-CN" sz="4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61950" y="935831"/>
            <a:ext cx="10807700" cy="418993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知识点一　拉丁美洲独立运动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拉丁美洲地区以西班牙语和葡萄牙语为主要语言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这两种语言都属于拉丁语族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出现这种情况的原因是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拉丁语源自印第安人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西班牙和葡萄牙的殖民统治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两种语言通过新航路得以传播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美国独立战争推动文化传播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8209309" y="2130471"/>
            <a:ext cx="458780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94531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>
            <a:spLocks noChangeAspect="1"/>
          </p:cNvSpPr>
          <p:nvPr/>
        </p:nvSpPr>
        <p:spPr>
          <a:xfrm>
            <a:off x="361950" y="1151855"/>
            <a:ext cx="10807700" cy="359899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2.18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世纪末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19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世纪初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领导革命武装打败西方殖民者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被誉为南美的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解放者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的是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玻利瓦尔和圣马丁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克伦威尔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章西女王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华盛顿</a:t>
            </a:r>
            <a:endParaRPr lang="zh-CN" altLang="zh-CN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4392885" y="1737751"/>
            <a:ext cx="481222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10539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61950" y="1223863"/>
            <a:ext cx="10807700" cy="365523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知识点二　印度民族大起义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古代印度人民曾经创造了灿烂辉煌的文明。新航路开辟后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西方殖民者纷至沓来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把印度作为征服对象。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19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世纪中期控制了印度的西方殖民国家是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西班牙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B.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葡萄牙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法国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D.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英国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617021" y="2961887"/>
            <a:ext cx="481222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73605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90000">
              <a:srgbClr val="DFF4CE"/>
            </a:gs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65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943943"/>
            <a:ext cx="10807700" cy="186512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latin typeface="NEU-BZ-S92"/>
                <a:ea typeface="方正正中黑简体"/>
                <a:cs typeface="Times New Roman" panose="02020603050405020304" pitchFamily="18" charset="0"/>
              </a:rPr>
              <a:t>【学习目标】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了解拉丁美洲独立运动的背景和过程、印度民族大起义等史实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理解殖民地人民反抗斗争的正义性和艰巨性。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228756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61950" y="858746"/>
            <a:ext cx="10807700" cy="481978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4.19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世纪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印度手工业者破产失业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一些封建王公的利益也受到影响。印度各阶层与殖民者之间的矛盾日益尖锐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人们</a:t>
            </a:r>
            <a:r>
              <a:rPr lang="zh-CN" altLang="en-US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的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反抗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情绪日益高涨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民族起义在秘密酝酿之中。上述材料反映的是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印度民族大起义的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原因</a:t>
            </a:r>
            <a:r>
              <a:rPr lang="en-US" altLang="zh-CN" dirty="0" smtClean="0">
                <a:solidFill>
                  <a:srgbClr val="000000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rPr>
              <a:t>		</a:t>
            </a: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印度民族大起义的经过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印度民族大起义的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结果</a:t>
            </a:r>
            <a:r>
              <a:rPr lang="en-US" altLang="zh-CN" dirty="0" smtClean="0">
                <a:solidFill>
                  <a:srgbClr val="000000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rPr>
              <a:t>		</a:t>
            </a: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印度民族大起义的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影响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1954445" y="2607806"/>
            <a:ext cx="481222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05211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79081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竖卷形 2"/>
          <p:cNvSpPr/>
          <p:nvPr/>
        </p:nvSpPr>
        <p:spPr>
          <a:xfrm>
            <a:off x="504453" y="951187"/>
            <a:ext cx="1872188" cy="4449140"/>
          </a:xfrm>
          <a:prstGeom prst="verticalScrol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latin typeface="+mj-ea"/>
                <a:ea typeface="+mj-ea"/>
              </a:rPr>
              <a:t>导</a:t>
            </a:r>
            <a:endParaRPr lang="en-US" altLang="zh-CN" sz="5400" dirty="0" smtClean="0">
              <a:latin typeface="+mj-ea"/>
              <a:ea typeface="+mj-ea"/>
            </a:endParaRPr>
          </a:p>
          <a:p>
            <a:pPr algn="ctr"/>
            <a:endParaRPr lang="en-US" altLang="zh-CN" sz="5400" dirty="0" smtClean="0">
              <a:latin typeface="+mj-ea"/>
              <a:ea typeface="+mj-ea"/>
            </a:endParaRPr>
          </a:p>
          <a:p>
            <a:pPr algn="ctr"/>
            <a:r>
              <a:rPr lang="zh-CN" altLang="en-US" sz="5400" dirty="0" smtClean="0">
                <a:latin typeface="+mj-ea"/>
                <a:ea typeface="+mj-ea"/>
              </a:rPr>
              <a:t>航</a:t>
            </a:r>
            <a:endParaRPr lang="zh-CN" altLang="en-US" sz="5400" dirty="0">
              <a:latin typeface="+mj-ea"/>
              <a:ea typeface="+mj-ea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3137391" y="1007839"/>
            <a:ext cx="6800110" cy="1295947"/>
            <a:chOff x="2880717" y="732467"/>
            <a:chExt cx="6800110" cy="1295947"/>
          </a:xfrm>
        </p:grpSpPr>
        <p:pic>
          <p:nvPicPr>
            <p:cNvPr id="23" name="图片 22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880717" y="732467"/>
              <a:ext cx="6800110" cy="1295947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</p:pic>
        <p:sp>
          <p:nvSpPr>
            <p:cNvPr id="29" name="折角形 28">
              <a:hlinkClick r:id="rId3" action="ppaction://hlinksldjump">
                <a:snd r:embed="rId4" name="push.wav"/>
              </a:hlinkClick>
            </p:cNvPr>
            <p:cNvSpPr/>
            <p:nvPr/>
          </p:nvSpPr>
          <p:spPr>
            <a:xfrm>
              <a:off x="3534881" y="897140"/>
              <a:ext cx="5466515" cy="811510"/>
            </a:xfrm>
            <a:prstGeom prst="foldedCorner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0">
                  <a:schemeClr val="accent1">
                    <a:lumMod val="45000"/>
                    <a:lumOff val="55000"/>
                  </a:schemeClr>
                </a:gs>
                <a:gs pos="58000">
                  <a:schemeClr val="accent1">
                    <a:lumMod val="45000"/>
                    <a:lumOff val="55000"/>
                  </a:schemeClr>
                </a:gs>
                <a:gs pos="89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zh-CN" sz="5400" dirty="0">
                  <a:solidFill>
                    <a:srgbClr val="D60093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基础自主梳理</a:t>
              </a: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3137391" y="2508761"/>
            <a:ext cx="6800110" cy="1295947"/>
            <a:chOff x="2880717" y="2090590"/>
            <a:chExt cx="6800110" cy="1295947"/>
          </a:xfrm>
        </p:grpSpPr>
        <p:pic>
          <p:nvPicPr>
            <p:cNvPr id="28" name="图片 27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880717" y="2090590"/>
              <a:ext cx="6800110" cy="1295947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</p:pic>
        <p:sp>
          <p:nvSpPr>
            <p:cNvPr id="30" name="折角形 29">
              <a:hlinkClick r:id="rId5" action="ppaction://hlinksldjump">
                <a:snd r:embed="rId4" name="push.wav"/>
              </a:hlinkClick>
            </p:cNvPr>
            <p:cNvSpPr/>
            <p:nvPr/>
          </p:nvSpPr>
          <p:spPr>
            <a:xfrm>
              <a:off x="3534881" y="2255065"/>
              <a:ext cx="5466515" cy="811510"/>
            </a:xfrm>
            <a:prstGeom prst="foldedCorner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0">
                  <a:schemeClr val="accent1">
                    <a:lumMod val="45000"/>
                    <a:lumOff val="55000"/>
                  </a:schemeClr>
                </a:gs>
                <a:gs pos="58000">
                  <a:schemeClr val="accent1">
                    <a:lumMod val="45000"/>
                    <a:lumOff val="55000"/>
                  </a:schemeClr>
                </a:gs>
                <a:gs pos="89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zh-CN" sz="5400" dirty="0">
                  <a:solidFill>
                    <a:srgbClr val="D60093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核心重难探究</a:t>
              </a: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3137391" y="4019712"/>
            <a:ext cx="6800110" cy="1295947"/>
            <a:chOff x="2880717" y="3457525"/>
            <a:chExt cx="6800110" cy="1295947"/>
          </a:xfrm>
        </p:grpSpPr>
        <p:pic>
          <p:nvPicPr>
            <p:cNvPr id="35" name="图片 34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880717" y="3457525"/>
              <a:ext cx="6800110" cy="1295947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</p:pic>
        <p:sp>
          <p:nvSpPr>
            <p:cNvPr id="37" name="折角形 36">
              <a:hlinkClick r:id="rId6" action="ppaction://hlinksldjump">
                <a:snd r:embed="rId4" name="push.wav"/>
              </a:hlinkClick>
            </p:cNvPr>
            <p:cNvSpPr/>
            <p:nvPr/>
          </p:nvSpPr>
          <p:spPr>
            <a:xfrm>
              <a:off x="3513169" y="3615042"/>
              <a:ext cx="5466515" cy="811510"/>
            </a:xfrm>
            <a:prstGeom prst="foldedCorner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0">
                  <a:schemeClr val="accent1">
                    <a:lumMod val="45000"/>
                    <a:lumOff val="55000"/>
                  </a:schemeClr>
                </a:gs>
                <a:gs pos="58000">
                  <a:schemeClr val="accent1">
                    <a:lumMod val="45000"/>
                    <a:lumOff val="55000"/>
                  </a:schemeClr>
                </a:gs>
                <a:gs pos="89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zh-CN" sz="5400" dirty="0">
                  <a:solidFill>
                    <a:srgbClr val="D60093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新知训练巩固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835133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240757" y="-29970"/>
            <a:ext cx="5619925" cy="831617"/>
            <a:chOff x="3240757" y="-29970"/>
            <a:chExt cx="5619925" cy="831617"/>
          </a:xfrm>
        </p:grpSpPr>
        <p:pic>
          <p:nvPicPr>
            <p:cNvPr id="4" name="图片 3" descr="阴影"/>
            <p:cNvPicPr>
              <a:picLocks noChangeAspect="1"/>
            </p:cNvPicPr>
            <p:nvPr/>
          </p:nvPicPr>
          <p:blipFill>
            <a:blip r:embed="rId2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artisticGlass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3240757" y="31777"/>
              <a:ext cx="5619925" cy="76987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</p:pic>
        <p:sp>
          <p:nvSpPr>
            <p:cNvPr id="6" name="矩形 5"/>
            <p:cNvSpPr/>
            <p:nvPr/>
          </p:nvSpPr>
          <p:spPr>
            <a:xfrm>
              <a:off x="4286772" y="-29970"/>
              <a:ext cx="3579826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zh-CN" sz="4400" dirty="0">
                  <a:solidFill>
                    <a:srgbClr val="D60093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基础自主梳理</a:t>
              </a: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61950" y="1007839"/>
            <a:ext cx="10807700" cy="422885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806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知识点一　拉丁美洲独立运动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原因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(1)18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世纪末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19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世纪初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拉丁美洲的绝大部分地区仍处于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______________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和葡萄牙的殖民统治之下。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美国独立战争和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______________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的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影响。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范围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北起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______________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、南到阿根廷的广大地区。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1008509" y="2757393"/>
            <a:ext cx="1523174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西班牙</a:t>
            </a:r>
            <a:r>
              <a:rPr lang="en-US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dirty="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4392885" y="3354607"/>
            <a:ext cx="2347117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法国</a:t>
            </a:r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大革命</a:t>
            </a:r>
            <a:r>
              <a:rPr lang="en-US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2016621" y="4526611"/>
            <a:ext cx="1523174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墨西哥</a:t>
            </a:r>
            <a:r>
              <a:rPr lang="en-US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62451225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883445"/>
            <a:ext cx="10807700" cy="422885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进程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(1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en-US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南美洲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北部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:1819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,______________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率领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队伍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打败西班牙军队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解放了哥伦比亚、委内瑞拉和厄瓜多尔等地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成立了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大哥伦比亚共和国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(2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en-US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南美洲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南部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:______________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领导了阿根廷、智利和秘鲁的独立运动。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赞誉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圣马丁和玻利瓦尔被誉为南美的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“_____________”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112965" y="1479215"/>
            <a:ext cx="1935145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玻利瓦尔</a:t>
            </a:r>
            <a:r>
              <a:rPr lang="en-US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dirty="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4165855" y="3220423"/>
            <a:ext cx="1523174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圣马</a:t>
            </a:r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丁</a:t>
            </a:r>
            <a:r>
              <a:rPr lang="en-US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8487509" y="4399535"/>
            <a:ext cx="1523174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解放</a:t>
            </a:r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者</a:t>
            </a:r>
            <a:r>
              <a:rPr lang="en-US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69407789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61950" y="1727919"/>
            <a:ext cx="10807700" cy="245605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知识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拓展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拉丁美洲独立运动能够取得胜利的原因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战争的正义性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人民的支持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领导者</a:t>
            </a: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的</a:t>
            </a:r>
            <a:r>
              <a:rPr lang="zh-CN" altLang="en-US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杰出</a:t>
            </a: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才能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策略的正确性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各个地区的联合斗争和互相支援。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9481172"/>
      </p:ext>
    </p:extLst>
  </p:cSld>
  <p:clrMapOvr>
    <a:masterClrMapping/>
  </p:clrMapOvr>
  <p:transition spd="slow">
    <p:comb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61950" y="1079847"/>
            <a:ext cx="10807700" cy="415036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806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知识点二　印度民族大起义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原因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(1)19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世纪中期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印度已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沦为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___________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的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殖民地。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英国完成了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______________,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进一步加强了对印度的经济掠夺和政治压迫。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英国的殖民统治激起印度各阶层人民的强烈不满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人们反抗情绪日益高涨。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905053" y="2261471"/>
            <a:ext cx="1111202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英国</a:t>
            </a:r>
            <a:r>
              <a:rPr lang="en-US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dirty="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3528789" y="2823230"/>
            <a:ext cx="1935145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工业革命</a:t>
            </a:r>
            <a:r>
              <a:rPr lang="en-US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79818785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61950" y="641581"/>
            <a:ext cx="10807700" cy="568501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ts val="44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经过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ts val="44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爆发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:1857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印度土兵首先起来反抗英国殖民者。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ts val="44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参与者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土兵、农民、手工业者以及一些被剥夺了权力的印度王公。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ts val="44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代表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:______________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领导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军民与英军展开激战。战斗中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她身先士卒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直到壮烈牺牲。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ts val="44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意义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ts val="44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印度民族大起义沉重打击了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______________,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反映了印度民族意识的觉醒。这次起义也是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19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世纪中期亚洲民族解放运动的一个重要组成部分。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2520677" y="2857380"/>
            <a:ext cx="1935145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章西</a:t>
            </a:r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女王</a:t>
            </a:r>
            <a:r>
              <a:rPr lang="en-US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dirty="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862192" y="4536231"/>
            <a:ext cx="2347117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英国</a:t>
            </a:r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殖民者</a:t>
            </a:r>
            <a:r>
              <a:rPr lang="en-US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68531387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799927"/>
            <a:ext cx="10807700" cy="237757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易错易混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印度反抗的是英国的殖民统治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杰出代表是章西女王。拉丁美洲反抗的是西班牙、葡萄牙的殖民统治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杰出代表是玻利瓦尔和圣马丁。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81040887"/>
      </p:ext>
    </p:extLst>
  </p:cSld>
  <p:clrMapOvr>
    <a:masterClrMapping/>
  </p:clrMapOvr>
  <p:transition spd="slow">
    <p:comb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家庭作业</Template>
  <TotalTime>81</TotalTime>
  <Words>617</Words>
  <Application>Microsoft Office PowerPoint</Application>
  <PresentationFormat>自定义</PresentationFormat>
  <Paragraphs>96</Paragraphs>
  <Slides>21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33" baseType="lpstr">
      <vt:lpstr>NEU-BZ-S92</vt:lpstr>
      <vt:lpstr>方正书宋_GBK</vt:lpstr>
      <vt:lpstr>方正正中黑简体</vt:lpstr>
      <vt:lpstr>黑体</vt:lpstr>
      <vt:lpstr>华文新魏</vt:lpstr>
      <vt:lpstr>楷体</vt:lpstr>
      <vt:lpstr>隶书</vt:lpstr>
      <vt:lpstr>宋体</vt:lpstr>
      <vt:lpstr>Arial</vt:lpstr>
      <vt:lpstr>Calibri</vt:lpstr>
      <vt:lpstr>Times New Roman</vt:lpstr>
      <vt:lpstr>专业教辅课件Q:251490010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LvYang</dc:creator>
  <cp:lastModifiedBy>Microsoft</cp:lastModifiedBy>
  <cp:revision>16</cp:revision>
  <dcterms:created xsi:type="dcterms:W3CDTF">2021-03-31T05:26:03Z</dcterms:created>
  <dcterms:modified xsi:type="dcterms:W3CDTF">2026-02-11T00:18:44Z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TAG2">
    <vt:lpwstr>0008007650000000000001024140</vt:lpwstr>
  </property>
  <property fmtid="{D5CDD505-2E9C-101B-9397-08002B2CF9AE}" pid="3" name="KSOProductBuildVer">
    <vt:lpwstr>2052-10.1.0.7698</vt:lpwstr>
  </property>
</Properties>
</file>