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737" r:id="rId3"/>
    <p:sldId id="731" r:id="rId4"/>
    <p:sldId id="732" r:id="rId5"/>
    <p:sldId id="738" r:id="rId6"/>
    <p:sldId id="739" r:id="rId7"/>
    <p:sldId id="740" r:id="rId8"/>
    <p:sldId id="741" r:id="rId9"/>
    <p:sldId id="742" r:id="rId10"/>
    <p:sldId id="743" r:id="rId11"/>
    <p:sldId id="736" r:id="rId12"/>
    <p:sldId id="744" r:id="rId13"/>
    <p:sldId id="745" r:id="rId14"/>
    <p:sldId id="746" r:id="rId15"/>
    <p:sldId id="747" r:id="rId16"/>
    <p:sldId id="733" r:id="rId17"/>
    <p:sldId id="748" r:id="rId18"/>
    <p:sldId id="749" r:id="rId19"/>
    <p:sldId id="735" r:id="rId20"/>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1.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16</a:t>
            </a:r>
            <a:r>
              <a:rPr lang="zh-CN" altLang="zh-CN" sz="4400" dirty="0">
                <a:solidFill>
                  <a:srgbClr val="D60093"/>
                </a:solidFill>
                <a:cs typeface="Times New Roman" panose="02020603050405020304" pitchFamily="18" charset="0"/>
              </a:rPr>
              <a:t>课　冷战</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2007579"/>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对峙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美苏双方互相敌对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进而发展为两大集团的全面冷战对峙</a:t>
            </a:r>
            <a:r>
              <a:rPr lang="en-US" altLang="zh-CN" dirty="0" smtClean="0">
                <a:solidFill>
                  <a:srgbClr val="000000"/>
                </a:solidFill>
                <a:ea typeface="宋体" panose="02010600030101010101" pitchFamily="2" charset="-122"/>
                <a:cs typeface="Times New Roman" panose="02020603050405020304" pitchFamily="18" charset="0"/>
              </a:rPr>
              <a:t>, ______________</a:t>
            </a:r>
            <a:r>
              <a:rPr lang="zh-CN" altLang="zh-CN" dirty="0">
                <a:solidFill>
                  <a:srgbClr val="000000"/>
                </a:solidFill>
                <a:ea typeface="宋体" panose="02010600030101010101" pitchFamily="2" charset="-122"/>
                <a:cs typeface="Times New Roman" panose="02020603050405020304" pitchFamily="18" charset="0"/>
              </a:rPr>
              <a:t>形成。</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92485" y="3175399"/>
            <a:ext cx="1935145"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两极</a:t>
            </a:r>
            <a:r>
              <a:rPr lang="zh-CN" altLang="zh-CN" dirty="0" smtClean="0">
                <a:ea typeface="宋体" panose="02010600030101010101" pitchFamily="2" charset="-122"/>
                <a:cs typeface="Times New Roman" panose="02020603050405020304" pitchFamily="18" charset="0"/>
              </a:rPr>
              <a:t>格局</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401155449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230296"/>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　冷战政策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在战时并不难保持团结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因为有一个打败共同敌人的共同目标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这一点谁都清楚。艰难的工作在战后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彼时各种不同的利害关系往往会使同盟分裂。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斯大林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6047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24JK04.eps" descr="id:2147492082;FounderCES"/>
          <p:cNvPicPr/>
          <p:nvPr/>
        </p:nvPicPr>
        <p:blipFill>
          <a:blip r:embed="rId2"/>
          <a:stretch>
            <a:fillRect/>
          </a:stretch>
        </p:blipFill>
        <p:spPr>
          <a:xfrm>
            <a:off x="2808709" y="1972660"/>
            <a:ext cx="5338320" cy="1967598"/>
          </a:xfrm>
          <a:prstGeom prst="rect">
            <a:avLst/>
          </a:prstGeom>
        </p:spPr>
      </p:pic>
    </p:spTree>
    <p:extLst>
      <p:ext uri="{BB962C8B-B14F-4D97-AF65-F5344CB8AC3E}">
        <p14:creationId xmlns:p14="http://schemas.microsoft.com/office/powerpoint/2010/main" val="1986595466"/>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48197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分析美苏为什么会由曾经的盟友发展为第二次世界大战后的敌人。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第二次世界大战后</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美国经济、军事实力急剧膨胀</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成为世界头号资本主义强国</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其称霸世界的欲望十分强烈。苏联的西部边界大大地向西推移</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苏联在东欧国家建立起与苏联类似的社会主义制度。苏联认为战争是资本主义垄断和竞争的产物</a:t>
            </a:r>
            <a:r>
              <a:rPr lang="en-US" altLang="zh-CN" dirty="0">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美国</a:t>
            </a:r>
            <a:r>
              <a:rPr lang="zh-CN" altLang="zh-CN" smtClean="0">
                <a:ea typeface="宋体" panose="02010600030101010101" pitchFamily="2" charset="-122"/>
                <a:cs typeface="Times New Roman" panose="02020603050405020304" pitchFamily="18" charset="0"/>
              </a:rPr>
              <a:t>作为</a:t>
            </a:r>
            <a:r>
              <a:rPr lang="zh-CN" altLang="en-US" smtClean="0">
                <a:ea typeface="宋体" panose="02010600030101010101" pitchFamily="2" charset="-122"/>
                <a:cs typeface="Times New Roman" panose="02020603050405020304" pitchFamily="18" charset="0"/>
              </a:rPr>
              <a:t>世界上</a:t>
            </a:r>
            <a:r>
              <a:rPr lang="zh-CN" altLang="zh-CN" smtClean="0">
                <a:ea typeface="宋体" panose="02010600030101010101" pitchFamily="2" charset="-122"/>
                <a:cs typeface="Times New Roman" panose="02020603050405020304" pitchFamily="18" charset="0"/>
              </a:rPr>
              <a:t>最</a:t>
            </a:r>
            <a:r>
              <a:rPr lang="zh-CN" altLang="zh-CN" dirty="0">
                <a:ea typeface="宋体" panose="02010600030101010101" pitchFamily="2" charset="-122"/>
                <a:cs typeface="Times New Roman" panose="02020603050405020304" pitchFamily="18" charset="0"/>
              </a:rPr>
              <a:t>强大的资本主义国家</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是其潜在的防御对象。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259053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873655"/>
            <a:ext cx="10807700" cy="48197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材料二是两位同学关于美苏冷战的不同观点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你认为谁的</a:t>
            </a:r>
            <a:r>
              <a:rPr lang="zh-CN" altLang="zh-CN" dirty="0" smtClean="0">
                <a:solidFill>
                  <a:srgbClr val="000000"/>
                </a:solidFill>
                <a:ea typeface="宋体" panose="02010600030101010101" pitchFamily="2" charset="-122"/>
                <a:cs typeface="Times New Roman" panose="02020603050405020304" pitchFamily="18" charset="0"/>
              </a:rPr>
              <a:t>观点</a:t>
            </a:r>
            <a:r>
              <a:rPr lang="zh-CN" altLang="en-US" dirty="0" smtClean="0">
                <a:solidFill>
                  <a:srgbClr val="000000"/>
                </a:solidFill>
                <a:ea typeface="宋体" panose="02010600030101010101" pitchFamily="2" charset="-122"/>
                <a:cs typeface="Times New Roman" panose="02020603050405020304" pitchFamily="18" charset="0"/>
              </a:rPr>
              <a:t>较为</a:t>
            </a:r>
            <a:r>
              <a:rPr lang="zh-CN" altLang="zh-CN" dirty="0" smtClean="0">
                <a:solidFill>
                  <a:srgbClr val="000000"/>
                </a:solidFill>
                <a:ea typeface="宋体" panose="02010600030101010101" pitchFamily="2" charset="-122"/>
                <a:cs typeface="Times New Roman" panose="02020603050405020304" pitchFamily="18" charset="0"/>
              </a:rPr>
              <a:t>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请说出你的理由。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ea typeface="宋体" panose="02010600030101010101" pitchFamily="2" charset="-122"/>
                <a:cs typeface="Times New Roman" panose="02020603050405020304" pitchFamily="18" charset="0"/>
              </a:rPr>
              <a:t>乙同学的观点正确。理由</a:t>
            </a:r>
            <a:r>
              <a:rPr lang="en-US" altLang="zh-CN" dirty="0">
                <a:ea typeface="宋体" panose="02010600030101010101" pitchFamily="2" charset="-122"/>
                <a:cs typeface="Times New Roman" panose="02020603050405020304" pitchFamily="18" charset="0"/>
              </a:rPr>
              <a:t>:</a:t>
            </a:r>
            <a:r>
              <a:rPr lang="zh-CN" altLang="zh-CN" dirty="0">
                <a:latin typeface="NEU-BZ-S92" panose="02020503000000020003" pitchFamily="18" charset="-122"/>
                <a:ea typeface="宋体" panose="02010600030101010101" pitchFamily="2" charset="-122"/>
                <a:cs typeface="宋体" panose="02010600030101010101" pitchFamily="2" charset="-122"/>
              </a:rPr>
              <a:t>①</a:t>
            </a:r>
            <a:r>
              <a:rPr lang="zh-CN" altLang="zh-CN" dirty="0">
                <a:ea typeface="宋体" panose="02010600030101010101" pitchFamily="2" charset="-122"/>
                <a:cs typeface="Times New Roman" panose="02020603050405020304" pitchFamily="18" charset="0"/>
              </a:rPr>
              <a:t>第二次世界大战结束后</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由于意识形态的不同和国家利益的冲突</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美苏从战时同盟关系转变为战后的敌对关系。</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latin typeface="NEU-BZ-S92" panose="02020503000000020003" pitchFamily="18" charset="-122"/>
                <a:ea typeface="宋体" panose="02010600030101010101" pitchFamily="2" charset="-122"/>
                <a:cs typeface="宋体" panose="02010600030101010101" pitchFamily="2" charset="-122"/>
              </a:rPr>
              <a:t>②</a:t>
            </a:r>
            <a:r>
              <a:rPr lang="zh-CN" altLang="zh-CN" dirty="0">
                <a:ea typeface="宋体" panose="02010600030101010101" pitchFamily="2" charset="-122"/>
                <a:cs typeface="Times New Roman" panose="02020603050405020304" pitchFamily="18" charset="0"/>
              </a:rPr>
              <a:t>美苏冷战的根本原因是各自的国家利益不同。</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a:p>
            <a:pPr indent="279400">
              <a:lnSpc>
                <a:spcPct val="120000"/>
              </a:lnSpc>
              <a:spcAft>
                <a:spcPts val="0"/>
              </a:spcAft>
              <a:tabLst>
                <a:tab pos="1188085" algn="l"/>
                <a:tab pos="2163445" algn="l"/>
                <a:tab pos="3142615" algn="l"/>
                <a:tab pos="4190365" algn="l"/>
              </a:tabLst>
            </a:pPr>
            <a:r>
              <a:rPr lang="zh-CN" altLang="zh-CN" dirty="0">
                <a:latin typeface="NEU-BZ-S92" panose="02020503000000020003" pitchFamily="18" charset="-122"/>
                <a:ea typeface="宋体" panose="02010600030101010101" pitchFamily="2" charset="-122"/>
                <a:cs typeface="宋体" panose="02010600030101010101" pitchFamily="2" charset="-122"/>
              </a:rPr>
              <a:t>③</a:t>
            </a:r>
            <a:r>
              <a:rPr lang="zh-CN" altLang="zh-CN" dirty="0">
                <a:ea typeface="宋体" panose="02010600030101010101" pitchFamily="2" charset="-122"/>
                <a:cs typeface="Times New Roman" panose="02020603050405020304" pitchFamily="18" charset="0"/>
              </a:rPr>
              <a:t>美苏冷战的实质是美苏两国在势均力敌的基础上对世界势力范围的划分。</a:t>
            </a:r>
            <a:endParaRPr lang="zh-CN" altLang="zh-CN" dirty="0">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973570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4329395" y="719807"/>
            <a:ext cx="2863284" cy="60478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JL9KR14.eps" descr="id:2147492089;FounderCES"/>
          <p:cNvPicPr/>
          <p:nvPr/>
        </p:nvPicPr>
        <p:blipFill>
          <a:blip r:embed="rId2"/>
          <a:stretch>
            <a:fillRect/>
          </a:stretch>
        </p:blipFill>
        <p:spPr>
          <a:xfrm>
            <a:off x="3024733" y="1439887"/>
            <a:ext cx="5616624" cy="4071135"/>
          </a:xfrm>
          <a:prstGeom prst="rect">
            <a:avLst/>
          </a:prstGeom>
        </p:spPr>
      </p:pic>
    </p:spTree>
    <p:extLst>
      <p:ext uri="{BB962C8B-B14F-4D97-AF65-F5344CB8AC3E}">
        <p14:creationId xmlns:p14="http://schemas.microsoft.com/office/powerpoint/2010/main" val="2040264044"/>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641581"/>
            <a:ext cx="10807700" cy="5685018"/>
          </a:xfrm>
          <a:prstGeom prst="rect">
            <a:avLst/>
          </a:prstGeom>
        </p:spPr>
        <p:txBody>
          <a:bodyPr>
            <a:spAutoFit/>
          </a:bodyPr>
          <a:lstStyle/>
          <a:p>
            <a:pPr>
              <a:lnSpc>
                <a:spcPts val="44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冷战的发生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杜鲁门强调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我们必须强硬对付俄国人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全世界应该采取美国</a:t>
            </a:r>
            <a:r>
              <a:rPr lang="zh-CN" altLang="zh-CN" dirty="0" smtClean="0">
                <a:solidFill>
                  <a:srgbClr val="000000"/>
                </a:solidFill>
                <a:ea typeface="宋体" panose="02010600030101010101" pitchFamily="2" charset="-122"/>
                <a:cs typeface="Times New Roman" panose="02020603050405020304" pitchFamily="18" charset="0"/>
              </a:rPr>
              <a:t>制度</a:t>
            </a:r>
            <a:r>
              <a:rPr lang="zh-CN" altLang="en-US"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第二次世界大战</a:t>
            </a:r>
            <a:r>
              <a:rPr lang="zh-CN" altLang="zh-CN" dirty="0">
                <a:solidFill>
                  <a:srgbClr val="000000"/>
                </a:solidFill>
                <a:ea typeface="宋体" panose="02010600030101010101" pitchFamily="2" charset="-122"/>
                <a:cs typeface="Times New Roman" panose="02020603050405020304" pitchFamily="18" charset="0"/>
              </a:rPr>
              <a:t>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强硬对付俄国人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制定的政策是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成立国联</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冷战政策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实施马歇尔计划</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成立联合国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美国打着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复兴欧洲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的旗号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试图控制欧洲、对抗苏联和称霸世界而采取的措施是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成立华沙条约组织</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实施马歇尔计划</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出台杜鲁门主义</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成立北大西洋公约组织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800650" y="2303983"/>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
        <p:nvSpPr>
          <p:cNvPr id="7" name="矩形 6"/>
          <p:cNvSpPr>
            <a:spLocks noChangeAspect="1"/>
          </p:cNvSpPr>
          <p:nvPr/>
        </p:nvSpPr>
        <p:spPr>
          <a:xfrm>
            <a:off x="4844597" y="4526399"/>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595455"/>
            <a:ext cx="10807700" cy="5685018"/>
          </a:xfrm>
          <a:prstGeom prst="rect">
            <a:avLst/>
          </a:prstGeom>
        </p:spPr>
        <p:txBody>
          <a:bodyPr>
            <a:spAutoFit/>
          </a:bodyPr>
          <a:lstStyle/>
          <a:p>
            <a:pPr>
              <a:lnSpc>
                <a:spcPts val="44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德国的分裂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第二次世界大战结束后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德国分裂为联邦德国和民主德国。控制联邦德国的国家为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英、法、美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英、法、意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美、日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宋体" panose="02010600030101010101" pitchFamily="2" charset="-122"/>
                <a:cs typeface="Times New Roman" panose="02020603050405020304" pitchFamily="18" charset="0"/>
              </a:rPr>
              <a:t>年代德国的分裂从根本上讲是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冷战对峙的结果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华盛顿体系建立的结果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《凡尔赛条约》签订的结果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第一次世界大战战败的结果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847767" y="166574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
        <p:nvSpPr>
          <p:cNvPr id="9" name="矩形 8"/>
          <p:cNvSpPr>
            <a:spLocks noChangeAspect="1"/>
          </p:cNvSpPr>
          <p:nvPr/>
        </p:nvSpPr>
        <p:spPr>
          <a:xfrm>
            <a:off x="7993285" y="3341591"/>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33934409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969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北约与华约对峙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rPr>
              <a:t>5.“</a:t>
            </a:r>
            <a:r>
              <a:rPr lang="zh-CN" altLang="zh-CN" dirty="0">
                <a:solidFill>
                  <a:srgbClr val="000000"/>
                </a:solidFill>
                <a:ea typeface="宋体" panose="02010600030101010101" pitchFamily="2" charset="-122"/>
                <a:cs typeface="Times New Roman" panose="02020603050405020304" pitchFamily="18" charset="0"/>
              </a:rPr>
              <a:t>美国利用第二次世界大战其竞争对手被削弱的时机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加强了在世界的经济地位。美国正在从国外和国内两个方向</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集中反动力量对苏联进行包围。</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美国</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集中反动力量</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对苏联采取的军事措施是</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推行杜鲁门主义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实施马歇尔计划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建立</a:t>
            </a:r>
            <a:r>
              <a:rPr lang="zh-CN" altLang="zh-CN" dirty="0" smtClean="0">
                <a:solidFill>
                  <a:srgbClr val="000000"/>
                </a:solidFill>
                <a:ea typeface="宋体" panose="02010600030101010101" pitchFamily="2" charset="-122"/>
                <a:cs typeface="Times New Roman" panose="02020603050405020304" pitchFamily="18" charset="0"/>
              </a:rPr>
              <a:t>北约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成立</a:t>
            </a:r>
            <a:r>
              <a:rPr lang="zh-CN" altLang="zh-CN" dirty="0" smtClean="0">
                <a:solidFill>
                  <a:srgbClr val="000000"/>
                </a:solidFill>
                <a:ea typeface="宋体" panose="02010600030101010101" pitchFamily="2" charset="-122"/>
                <a:cs typeface="Times New Roman" panose="02020603050405020304" pitchFamily="18" charset="0"/>
              </a:rPr>
              <a:t>华约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464893" y="3069699"/>
            <a:ext cx="481222" cy="631711"/>
          </a:xfrm>
          <a:prstGeom prst="rect">
            <a:avLst/>
          </a:prstGeom>
        </p:spPr>
        <p:txBody>
          <a:bodyPr wrap="none">
            <a:spAutoFit/>
          </a:bodyPr>
          <a:lstStyle/>
          <a:p>
            <a:pPr>
              <a:lnSpc>
                <a:spcPct val="120000"/>
              </a:lnSpc>
            </a:pPr>
            <a:r>
              <a:rPr lang="en-US" altLang="zh-CN" sz="3200" b="1" dirty="0" smtClean="0">
                <a:solidFill>
                  <a:srgbClr val="FF0000"/>
                </a:solidFill>
              </a:rPr>
              <a:t>C</a:t>
            </a:r>
            <a:endParaRPr lang="zh-CN" altLang="en-US" sz="3200" b="1" dirty="0">
              <a:solidFill>
                <a:srgbClr val="FF0000"/>
              </a:solidFill>
            </a:endParaRPr>
          </a:p>
        </p:txBody>
      </p:sp>
    </p:spTree>
    <p:extLst>
      <p:ext uri="{BB962C8B-B14F-4D97-AF65-F5344CB8AC3E}">
        <p14:creationId xmlns:p14="http://schemas.microsoft.com/office/powerpoint/2010/main" val="212678365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2015951"/>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知道杜鲁门主义、德国分裂、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北约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了解美苏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冷战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对峙局面的形成。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1654601"/>
            <a:ext cx="10807700" cy="2456057"/>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冷战的发生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含义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冷战是指第二次世界大战后的</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宋体" panose="02010600030101010101" pitchFamily="2" charset="-122"/>
                <a:cs typeface="Times New Roman" panose="02020603050405020304" pitchFamily="18" charset="0"/>
              </a:rPr>
              <a:t>多年间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a:t>
            </a:r>
            <a:r>
              <a:rPr lang="en-US" altLang="zh-CN" dirty="0" smtClean="0">
                <a:solidFill>
                  <a:srgbClr val="000000"/>
                </a:solidFill>
                <a:ea typeface="宋体" panose="02010600030101010101" pitchFamily="2" charset="-122"/>
                <a:cs typeface="Times New Roman" panose="02020603050405020304" pitchFamily="18" charset="0"/>
              </a:rPr>
              <a:t>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_____</a:t>
            </a:r>
            <a:r>
              <a:rPr lang="zh-CN" altLang="zh-CN" dirty="0" smtClean="0">
                <a:solidFill>
                  <a:srgbClr val="000000"/>
                </a:solidFill>
                <a:ea typeface="宋体" panose="02010600030101010101" pitchFamily="2" charset="-122"/>
                <a:cs typeface="Times New Roman" panose="02020603050405020304" pitchFamily="18" charset="0"/>
              </a:rPr>
              <a:t>为首</a:t>
            </a:r>
            <a:r>
              <a:rPr lang="zh-CN" altLang="zh-CN" dirty="0">
                <a:solidFill>
                  <a:srgbClr val="000000"/>
                </a:solidFill>
                <a:ea typeface="宋体" panose="02010600030101010101" pitchFamily="2" charset="-122"/>
                <a:cs typeface="Times New Roman" panose="02020603050405020304" pitchFamily="18" charset="0"/>
              </a:rPr>
              <a:t>的两大集团之间既非战争又非和平的对峙与竞争状态</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320645" y="2833556"/>
            <a:ext cx="699230"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美</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9796126" y="2838544"/>
            <a:ext cx="596638"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苏</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95545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美国成为世界上军事、</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实力最强大的国家。</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苏联的西部边界大大地向西推移。苏联还在</a:t>
            </a:r>
            <a:r>
              <a:rPr lang="en-US" altLang="zh-CN" dirty="0" smtClean="0">
                <a:solidFill>
                  <a:srgbClr val="000000"/>
                </a:solidFill>
                <a:ea typeface="宋体" panose="02010600030101010101" pitchFamily="2" charset="-122"/>
                <a:cs typeface="Times New Roman" panose="02020603050405020304" pitchFamily="18" charset="0"/>
              </a:rPr>
              <a:t>___________</a:t>
            </a:r>
            <a:r>
              <a:rPr lang="zh-CN" altLang="zh-CN" dirty="0">
                <a:solidFill>
                  <a:srgbClr val="000000"/>
                </a:solidFill>
                <a:ea typeface="宋体" panose="02010600030101010101" pitchFamily="2" charset="-122"/>
                <a:cs typeface="Times New Roman" panose="02020603050405020304" pitchFamily="18" charset="0"/>
              </a:rPr>
              <a:t>建立起与苏联类似的社会主义制度。</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美、苏两国的国家战略的对立和</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巨大差异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使双方的对抗、冲突不断加剧。</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9073405" y="1541349"/>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经济</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8" name="矩形 7"/>
          <p:cNvSpPr>
            <a:spLocks noChangeAspect="1"/>
          </p:cNvSpPr>
          <p:nvPr/>
        </p:nvSpPr>
        <p:spPr>
          <a:xfrm>
            <a:off x="2232645" y="3307570"/>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东欧</a:t>
            </a:r>
            <a:r>
              <a:rPr lang="zh-CN" altLang="zh-CN" dirty="0" smtClean="0">
                <a:ea typeface="宋体" panose="02010600030101010101" pitchFamily="2" charset="-122"/>
                <a:cs typeface="Times New Roman" panose="02020603050405020304" pitchFamily="18" charset="0"/>
              </a:rPr>
              <a:t>国家</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9" name="矩形 8"/>
          <p:cNvSpPr>
            <a:spLocks noChangeAspect="1"/>
          </p:cNvSpPr>
          <p:nvPr/>
        </p:nvSpPr>
        <p:spPr>
          <a:xfrm>
            <a:off x="6952493" y="3894952"/>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社会制度</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2549854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2323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政治上</a:t>
            </a:r>
            <a:r>
              <a:rPr lang="en-US" altLang="zh-CN" dirty="0">
                <a:solidFill>
                  <a:srgbClr val="000000"/>
                </a:solidFill>
                <a:ea typeface="宋体" panose="02010600030101010101" pitchFamily="2" charset="-122"/>
                <a:cs typeface="Times New Roman" panose="02020603050405020304" pitchFamily="18" charset="0"/>
              </a:rPr>
              <a:t>:1947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出台标志着美、苏战时同盟关系正式破裂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冷战开始。</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经济上</a:t>
            </a:r>
            <a:r>
              <a:rPr lang="en-US" altLang="zh-CN" dirty="0">
                <a:solidFill>
                  <a:srgbClr val="000000"/>
                </a:solidFill>
                <a:ea typeface="宋体" panose="02010600030101010101" pitchFamily="2" charset="-122"/>
                <a:cs typeface="Times New Roman" panose="02020603050405020304" pitchFamily="18" charset="0"/>
              </a:rPr>
              <a:t>:1947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美国国务卿马歇尔提出</a:t>
            </a:r>
            <a:r>
              <a:rPr lang="en-US" altLang="zh-CN" dirty="0" smtClean="0">
                <a:solidFill>
                  <a:srgbClr val="000000"/>
                </a:solidFill>
                <a:ea typeface="宋体" panose="02010600030101010101" pitchFamily="2" charset="-122"/>
                <a:cs typeface="Times New Roman" panose="02020603050405020304" pitchFamily="18" charset="0"/>
              </a:rPr>
              <a:t>“_____________”,</a:t>
            </a:r>
            <a:r>
              <a:rPr lang="zh-CN" altLang="zh-CN" dirty="0">
                <a:solidFill>
                  <a:srgbClr val="000000"/>
                </a:solidFill>
                <a:ea typeface="宋体" panose="02010600030101010101" pitchFamily="2" charset="-122"/>
                <a:cs typeface="Times New Roman" panose="02020603050405020304" pitchFamily="18" charset="0"/>
              </a:rPr>
              <a:t>即马歇尔计划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企图通过援助西欧恢复经济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稳定资本主义制度。</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80917" y="1799927"/>
            <a:ext cx="2347117"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杜鲁门</a:t>
            </a:r>
            <a:r>
              <a:rPr lang="zh-CN" altLang="zh-CN" dirty="0" smtClean="0">
                <a:ea typeface="宋体" panose="02010600030101010101" pitchFamily="2" charset="-122"/>
                <a:cs typeface="Times New Roman" panose="02020603050405020304" pitchFamily="18" charset="0"/>
              </a:rPr>
              <a:t>主义</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8114516" y="2991979"/>
            <a:ext cx="2759089"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欧洲复兴</a:t>
            </a:r>
            <a:r>
              <a:rPr lang="zh-CN" altLang="zh-CN" dirty="0" smtClean="0">
                <a:ea typeface="宋体" panose="02010600030101010101" pitchFamily="2" charset="-122"/>
                <a:cs typeface="Times New Roman" panose="02020603050405020304" pitchFamily="18" charset="0"/>
              </a:rPr>
              <a:t>计划</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63197507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德国的分裂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德国法西斯政权垮台以后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a:t>
            </a:r>
            <a:r>
              <a:rPr lang="en-US" altLang="zh-CN" dirty="0" smtClean="0">
                <a:solidFill>
                  <a:srgbClr val="000000"/>
                </a:solidFill>
                <a:ea typeface="宋体" panose="02010600030101010101" pitchFamily="2" charset="-122"/>
                <a:cs typeface="Times New Roman" panose="02020603050405020304" pitchFamily="18" charset="0"/>
              </a:rPr>
              <a:t>______</a:t>
            </a:r>
            <a:r>
              <a:rPr lang="zh-CN" altLang="zh-CN" dirty="0">
                <a:solidFill>
                  <a:srgbClr val="000000"/>
                </a:solidFill>
                <a:ea typeface="宋体" panose="02010600030101010101" pitchFamily="2" charset="-122"/>
                <a:cs typeface="Times New Roman" panose="02020603050405020304" pitchFamily="18" charset="0"/>
              </a:rPr>
              <a:t>、法四国分区占领了德国及其首都柏林。</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柏林危机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美、英、法三国计划将占领区合并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准备发行货币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筹建政权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引起苏联的抗议。</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苏联切断美、英、</a:t>
            </a:r>
            <a:r>
              <a:rPr lang="zh-CN" altLang="zh-CN" dirty="0" smtClean="0">
                <a:solidFill>
                  <a:srgbClr val="000000"/>
                </a:solidFill>
                <a:ea typeface="宋体" panose="02010600030101010101" pitchFamily="2" charset="-122"/>
                <a:cs typeface="Times New Roman" panose="02020603050405020304" pitchFamily="18" charset="0"/>
              </a:rPr>
              <a:t>法</a:t>
            </a:r>
            <a:r>
              <a:rPr lang="zh-CN" altLang="zh-CN" dirty="0">
                <a:solidFill>
                  <a:srgbClr val="000000"/>
                </a:solidFill>
                <a:ea typeface="宋体" panose="02010600030101010101" pitchFamily="2" charset="-122"/>
                <a:cs typeface="Times New Roman" panose="02020603050405020304" pitchFamily="18" charset="0"/>
              </a:rPr>
              <a:t>占领区</a:t>
            </a:r>
            <a:r>
              <a:rPr lang="zh-CN" altLang="zh-CN" dirty="0" smtClean="0">
                <a:solidFill>
                  <a:srgbClr val="000000"/>
                </a:solidFill>
                <a:ea typeface="宋体" panose="02010600030101010101" pitchFamily="2" charset="-122"/>
                <a:cs typeface="Times New Roman" panose="02020603050405020304" pitchFamily="18" charset="0"/>
              </a:rPr>
              <a:t>与</a:t>
            </a:r>
            <a:r>
              <a:rPr lang="zh-CN" altLang="zh-CN" dirty="0">
                <a:solidFill>
                  <a:srgbClr val="000000"/>
                </a:solidFill>
                <a:ea typeface="宋体" panose="02010600030101010101" pitchFamily="2" charset="-122"/>
                <a:cs typeface="Times New Roman" panose="02020603050405020304" pitchFamily="18" charset="0"/>
              </a:rPr>
              <a:t>柏林之间的水陆交通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停止向西柏林供应生活物资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美、英立即对苏占区实行反封锁。</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爆发。</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73205" y="1891599"/>
            <a:ext cx="699230"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英</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6481117" y="5421689"/>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柏林</a:t>
            </a:r>
            <a:r>
              <a:rPr lang="zh-CN" altLang="zh-CN" dirty="0" smtClean="0">
                <a:ea typeface="宋体" panose="02010600030101010101" pitchFamily="2" charset="-122"/>
                <a:cs typeface="Times New Roman" panose="02020603050405020304" pitchFamily="18" charset="0"/>
              </a:rPr>
              <a:t>危机</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67367931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分裂</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联邦德国</a:t>
            </a:r>
            <a:r>
              <a:rPr lang="en-US" altLang="zh-CN" dirty="0">
                <a:solidFill>
                  <a:srgbClr val="000000"/>
                </a:solidFill>
                <a:ea typeface="宋体" panose="02010600030101010101" pitchFamily="2" charset="-122"/>
                <a:cs typeface="Times New Roman" panose="02020603050405020304" pitchFamily="18" charset="0"/>
              </a:rPr>
              <a:t>:1949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在美、英、法占领区成立了德意志联邦共和国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又称</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民主德国</a:t>
            </a:r>
            <a:r>
              <a:rPr lang="en-US" altLang="zh-CN" dirty="0">
                <a:solidFill>
                  <a:srgbClr val="000000"/>
                </a:solidFill>
                <a:ea typeface="宋体" panose="02010600030101010101" pitchFamily="2" charset="-122"/>
                <a:cs typeface="Times New Roman" panose="02020603050405020304" pitchFamily="18" charset="0"/>
              </a:rPr>
              <a:t>:1949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在苏占区成立了德意志民主共和国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又称</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欧洲冷战对峙的局面基本形成。</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041916" y="233549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联邦德国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2468333" y="3506078"/>
            <a:ext cx="1935145"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民主</a:t>
            </a:r>
            <a:r>
              <a:rPr lang="zh-CN" altLang="zh-CN" dirty="0" smtClean="0">
                <a:ea typeface="宋体" panose="02010600030101010101" pitchFamily="2" charset="-122"/>
                <a:cs typeface="Times New Roman" panose="02020603050405020304" pitchFamily="18" charset="0"/>
              </a:rPr>
              <a:t>德国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492293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39471"/>
            <a:ext cx="10807700" cy="5410712"/>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北约与华约对峙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北约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1949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美、英、法等</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宋体" panose="02010600030101010101" pitchFamily="2" charset="-122"/>
                <a:cs typeface="Times New Roman" panose="02020603050405020304" pitchFamily="18" charset="0"/>
              </a:rPr>
              <a:t>个国家的代表在华盛顿签署《北大西洋公约》。</a:t>
            </a:r>
            <a:r>
              <a:rPr lang="en-US" altLang="zh-CN" dirty="0" smtClean="0">
                <a:solidFill>
                  <a:srgbClr val="000000"/>
                </a:solidFill>
                <a:ea typeface="宋体" panose="02010600030101010101" pitchFamily="2" charset="-122"/>
                <a:cs typeface="Times New Roman" panose="02020603050405020304" pitchFamily="18" charset="0"/>
              </a:rPr>
              <a:t>“___________________”</a:t>
            </a:r>
            <a:r>
              <a:rPr lang="zh-CN" altLang="zh-CN" dirty="0">
                <a:solidFill>
                  <a:srgbClr val="000000"/>
                </a:solidFill>
                <a:ea typeface="宋体" panose="02010600030101010101" pitchFamily="2" charset="-122"/>
                <a:cs typeface="Times New Roman" panose="02020603050405020304" pitchFamily="18" charset="0"/>
              </a:rPr>
              <a:t>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北约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总部设在比利时的布鲁塞尔。</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华约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苏联同</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个东欧社会主义国家缔结了《华沙条约》。</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成立</a:t>
            </a:r>
            <a:r>
              <a:rPr lang="en-US"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。华约实际上处在苏联的控制之下。</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201429" y="2510175"/>
            <a:ext cx="3583032"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北大西洋公约</a:t>
            </a:r>
            <a:r>
              <a:rPr lang="zh-CN" altLang="zh-CN" dirty="0" smtClean="0">
                <a:ea typeface="宋体" panose="02010600030101010101" pitchFamily="2" charset="-122"/>
                <a:cs typeface="Times New Roman" panose="02020603050405020304" pitchFamily="18" charset="0"/>
              </a:rPr>
              <a:t>组织</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743325" y="4845625"/>
            <a:ext cx="2759089"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华沙条约</a:t>
            </a:r>
            <a:r>
              <a:rPr lang="zh-CN" altLang="zh-CN" dirty="0" smtClean="0">
                <a:ea typeface="宋体" panose="02010600030101010101" pitchFamily="2" charset="-122"/>
                <a:cs typeface="Times New Roman" panose="02020603050405020304" pitchFamily="18" charset="0"/>
              </a:rPr>
              <a:t>组织</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2295896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44</TotalTime>
  <Words>421</Words>
  <Application>Microsoft Office PowerPoint</Application>
  <PresentationFormat>自定义</PresentationFormat>
  <Paragraphs>92</Paragraphs>
  <Slides>19</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12</cp:revision>
  <dcterms:created xsi:type="dcterms:W3CDTF">2021-03-31T05:26:03Z</dcterms:created>
  <dcterms:modified xsi:type="dcterms:W3CDTF">2026-02-11T03:25:50Z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