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wav" ContentType="audio/x-wav"/>
  <Default Extension="docx" ContentType="application/vnd.openxmlformats-officedocument.wordprocessingml.document"/>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9"/>
  </p:notesMasterIdLst>
  <p:sldIdLst>
    <p:sldId id="256" r:id="rId2"/>
    <p:sldId id="737" r:id="rId3"/>
    <p:sldId id="731" r:id="rId4"/>
    <p:sldId id="732" r:id="rId5"/>
    <p:sldId id="738" r:id="rId6"/>
    <p:sldId id="739" r:id="rId7"/>
    <p:sldId id="740" r:id="rId8"/>
    <p:sldId id="741" r:id="rId9"/>
    <p:sldId id="736" r:id="rId10"/>
    <p:sldId id="742" r:id="rId11"/>
    <p:sldId id="743" r:id="rId12"/>
    <p:sldId id="733" r:id="rId13"/>
    <p:sldId id="744" r:id="rId14"/>
    <p:sldId id="746" r:id="rId15"/>
    <p:sldId id="747" r:id="rId16"/>
    <p:sldId id="749" r:id="rId17"/>
    <p:sldId id="735" r:id="rId18"/>
  </p:sldIdLst>
  <p:sldSz cx="11522075" cy="6480175"/>
  <p:notesSz cx="6858000" cy="9144000"/>
  <p:defaultTextStyle>
    <a:defPPr>
      <a:defRPr lang="zh-CN"/>
    </a:defPPr>
    <a:lvl1pPr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9pPr>
  </p:defaultTextStyle>
  <p:extLst>
    <p:ext uri="{EFAFB233-063F-42B5-8137-9DF3F51BA10A}">
      <p15:sldGuideLst xmlns:p15="http://schemas.microsoft.com/office/powerpoint/2012/main">
        <p15:guide id="1" orient="horz" pos="2059">
          <p15:clr>
            <a:srgbClr val="A4A3A4"/>
          </p15:clr>
        </p15:guide>
        <p15:guide id="2" pos="362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60093"/>
    <a:srgbClr val="5F5F5F"/>
    <a:srgbClr val="339966"/>
    <a:srgbClr val="E3261E"/>
    <a:srgbClr val="B53D5A"/>
    <a:srgbClr val="993366"/>
    <a:srgbClr val="FF3399"/>
    <a:srgbClr val="DDDDDD"/>
    <a:srgbClr val="B2B2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591" autoAdjust="0"/>
  </p:normalViewPr>
  <p:slideViewPr>
    <p:cSldViewPr>
      <p:cViewPr varScale="1">
        <p:scale>
          <a:sx n="97" d="100"/>
          <a:sy n="97" d="100"/>
        </p:scale>
        <p:origin x="504" y="72"/>
      </p:cViewPr>
      <p:guideLst>
        <p:guide orient="horz" pos="2059"/>
        <p:guide pos="3629"/>
      </p:guideLst>
    </p:cSldViewPr>
  </p:slideViewPr>
  <p:outlineViewPr>
    <p:cViewPr>
      <p:scale>
        <a:sx n="33" d="100"/>
        <a:sy n="33" d="100"/>
      </p:scale>
      <p:origin x="0" y="0"/>
    </p:cViewPr>
  </p:outlineViewPr>
  <p:notesTextViewPr>
    <p:cViewPr>
      <p:scale>
        <a:sx n="3" d="2"/>
        <a:sy n="3" d="2"/>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5124"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miter lim="800000"/>
          </a:ln>
          <a:extLst>
            <a:ext uri="{909E8E84-426E-40DD-AFC4-6F175D3DCCD1}">
              <a14:hiddenFill xmlns:a14="http://schemas.microsoft.com/office/drawing/2010/main">
                <a:solidFill>
                  <a:srgbClr val="FFFFFF"/>
                </a:solidFill>
              </a14:hiddenFill>
            </a:ext>
          </a:extLst>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noProof="1" dirty="0">
                <a:ea typeface="黑体" panose="02010609060101010101" pitchFamily="49" charset="-122"/>
              </a:defRPr>
            </a:lvl1pPr>
          </a:lstStyle>
          <a:p>
            <a:fld id="{A64CA497-71E0-4184-919F-D45F39379D11}" type="slidenum">
              <a:rPr lang="zh-CN" altLang="en-US"/>
              <a:pPr/>
              <a:t>‹#›</a:t>
            </a:fld>
            <a:endParaRPr lang="zh-CN" altLang="en-US">
              <a:ea typeface="黑体" panose="02010609060101010101" pitchFamily="49" charset="-122"/>
            </a:endParaRPr>
          </a:p>
        </p:txBody>
      </p:sp>
    </p:spTree>
    <p:extLst>
      <p:ext uri="{BB962C8B-B14F-4D97-AF65-F5344CB8AC3E}">
        <p14:creationId xmlns:p14="http://schemas.microsoft.com/office/powerpoint/2010/main" val="1747822530"/>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17</a:t>
            </a:fld>
            <a:endParaRPr lang="zh-CN" altLang="en-US">
              <a:ea typeface="黑体" panose="02010609060101010101" pitchFamily="49" charset="-122"/>
            </a:endParaRPr>
          </a:p>
        </p:txBody>
      </p:sp>
    </p:spTree>
    <p:extLst>
      <p:ext uri="{BB962C8B-B14F-4D97-AF65-F5344CB8AC3E}">
        <p14:creationId xmlns:p14="http://schemas.microsoft.com/office/powerpoint/2010/main" val="8581476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3.xml"/><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3.xml"/><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3.xml"/><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3.xml"/><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127832" y="503783"/>
            <a:ext cx="7521637" cy="4620170"/>
          </a:xfrm>
          <a:prstGeom prst="rect">
            <a:avLst/>
          </a:prstGeom>
        </p:spPr>
      </p:pic>
    </p:spTree>
    <p:extLst>
      <p:ext uri="{BB962C8B-B14F-4D97-AF65-F5344CB8AC3E}">
        <p14:creationId xmlns:p14="http://schemas.microsoft.com/office/powerpoint/2010/main" val="31611961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79957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grpSp>
        <p:nvGrpSpPr>
          <p:cNvPr id="2" name="组合 1"/>
          <p:cNvGrpSpPr/>
          <p:nvPr userDrawn="1"/>
        </p:nvGrpSpPr>
        <p:grpSpPr>
          <a:xfrm>
            <a:off x="10172981" y="5338047"/>
            <a:ext cx="1453515" cy="1453515"/>
            <a:chOff x="10153525" y="-301660"/>
            <a:chExt cx="1453515" cy="1453515"/>
          </a:xfrm>
        </p:grpSpPr>
        <p:pic>
          <p:nvPicPr>
            <p:cNvPr id="3" name="图片 2" descr="e37b0ec1d4924ecca897357d279cf883">
              <a:hlinkClick r:id="rId2" action="ppaction://hlinksldjump">
                <a:snd r:embed="rId3" name="chimes.wav"/>
              </a:hlinkClick>
            </p:cNvPr>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153525" y="-301660"/>
              <a:ext cx="1453515" cy="1453515"/>
            </a:xfrm>
            <a:prstGeom prst="rect">
              <a:avLst/>
            </a:prstGeom>
          </p:spPr>
        </p:pic>
        <p:sp>
          <p:nvSpPr>
            <p:cNvPr id="4" name="文本框 3">
              <a:hlinkClick r:id="rId2" action="ppaction://hlinksldjump">
                <a:snd r:embed="rId3" name="chimes.wav"/>
              </a:hlinkClick>
            </p:cNvPr>
            <p:cNvSpPr txBox="1"/>
            <p:nvPr userDrawn="1"/>
          </p:nvSpPr>
          <p:spPr>
            <a:xfrm>
              <a:off x="10403228" y="192183"/>
              <a:ext cx="954107" cy="400110"/>
            </a:xfrm>
            <a:prstGeom prst="rect">
              <a:avLst/>
            </a:prstGeom>
            <a:noFill/>
          </p:spPr>
          <p:txBody>
            <a:bodyPr wrap="none" rtlCol="0">
              <a:spAutoFit/>
            </a:bodyPr>
            <a:lstStyle/>
            <a:p>
              <a:r>
                <a:rPr lang="zh-CN" altLang="en-US" sz="2000" dirty="0" smtClean="0">
                  <a:solidFill>
                    <a:srgbClr val="5F5F5F"/>
                  </a:solidFill>
                  <a:latin typeface="华文新魏" panose="02010800040101010101" pitchFamily="2" charset="-122"/>
                  <a:ea typeface="华文新魏" panose="02010800040101010101" pitchFamily="2" charset="-122"/>
                </a:rPr>
                <a:t>导航页</a:t>
              </a:r>
              <a:endParaRPr lang="zh-CN" altLang="en-US" sz="2000" dirty="0">
                <a:solidFill>
                  <a:srgbClr val="5F5F5F"/>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90936819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grpSp>
        <p:nvGrpSpPr>
          <p:cNvPr id="8" name="组合 7"/>
          <p:cNvGrpSpPr/>
          <p:nvPr userDrawn="1"/>
        </p:nvGrpSpPr>
        <p:grpSpPr>
          <a:xfrm>
            <a:off x="10172981" y="5338047"/>
            <a:ext cx="1453515" cy="1453515"/>
            <a:chOff x="10153525" y="-301660"/>
            <a:chExt cx="1453515" cy="1453515"/>
          </a:xfrm>
        </p:grpSpPr>
        <p:pic>
          <p:nvPicPr>
            <p:cNvPr id="9" name="图片 8" descr="e37b0ec1d4924ecca897357d279cf883">
              <a:hlinkClick r:id="rId2" action="ppaction://hlinksldjump">
                <a:snd r:embed="rId3" name="chimes.wav"/>
              </a:hlinkClick>
            </p:cNvPr>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153525" y="-301660"/>
              <a:ext cx="1453515" cy="1453515"/>
            </a:xfrm>
            <a:prstGeom prst="rect">
              <a:avLst/>
            </a:prstGeom>
          </p:spPr>
        </p:pic>
        <p:sp>
          <p:nvSpPr>
            <p:cNvPr id="10" name="文本框 9">
              <a:hlinkClick r:id="rId2" action="ppaction://hlinksldjump">
                <a:snd r:embed="rId3" name="chimes.wav"/>
              </a:hlinkClick>
            </p:cNvPr>
            <p:cNvSpPr txBox="1"/>
            <p:nvPr userDrawn="1"/>
          </p:nvSpPr>
          <p:spPr>
            <a:xfrm>
              <a:off x="10403228" y="192183"/>
              <a:ext cx="954107" cy="400110"/>
            </a:xfrm>
            <a:prstGeom prst="rect">
              <a:avLst/>
            </a:prstGeom>
            <a:noFill/>
          </p:spPr>
          <p:txBody>
            <a:bodyPr wrap="none" rtlCol="0">
              <a:spAutoFit/>
            </a:bodyPr>
            <a:lstStyle/>
            <a:p>
              <a:r>
                <a:rPr lang="zh-CN" altLang="en-US" sz="2000" dirty="0" smtClean="0">
                  <a:solidFill>
                    <a:srgbClr val="5F5F5F"/>
                  </a:solidFill>
                  <a:latin typeface="华文新魏" panose="02010800040101010101" pitchFamily="2" charset="-122"/>
                  <a:ea typeface="华文新魏" panose="02010800040101010101" pitchFamily="2" charset="-122"/>
                </a:rPr>
                <a:t>导航页</a:t>
              </a:r>
              <a:endParaRPr lang="zh-CN" altLang="en-US" sz="2000" dirty="0">
                <a:solidFill>
                  <a:srgbClr val="5F5F5F"/>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375246955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grpSp>
        <p:nvGrpSpPr>
          <p:cNvPr id="5" name="组合 4"/>
          <p:cNvGrpSpPr/>
          <p:nvPr userDrawn="1"/>
        </p:nvGrpSpPr>
        <p:grpSpPr>
          <a:xfrm>
            <a:off x="10172981" y="5338047"/>
            <a:ext cx="1453515" cy="1453515"/>
            <a:chOff x="10153525" y="-301660"/>
            <a:chExt cx="1453515" cy="1453515"/>
          </a:xfrm>
        </p:grpSpPr>
        <p:pic>
          <p:nvPicPr>
            <p:cNvPr id="6" name="图片 5" descr="e37b0ec1d4924ecca897357d279cf883">
              <a:hlinkClick r:id="rId2" action="ppaction://hlinksldjump">
                <a:snd r:embed="rId3" name="chimes.wav"/>
              </a:hlinkClick>
            </p:cNvPr>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153525" y="-301660"/>
              <a:ext cx="1453515" cy="1453515"/>
            </a:xfrm>
            <a:prstGeom prst="rect">
              <a:avLst/>
            </a:prstGeom>
          </p:spPr>
        </p:pic>
        <p:sp>
          <p:nvSpPr>
            <p:cNvPr id="7" name="文本框 6">
              <a:hlinkClick r:id="rId2" action="ppaction://hlinksldjump">
                <a:snd r:embed="rId3" name="chimes.wav"/>
              </a:hlinkClick>
            </p:cNvPr>
            <p:cNvSpPr txBox="1"/>
            <p:nvPr userDrawn="1"/>
          </p:nvSpPr>
          <p:spPr>
            <a:xfrm>
              <a:off x="10403228" y="192183"/>
              <a:ext cx="954107" cy="400110"/>
            </a:xfrm>
            <a:prstGeom prst="rect">
              <a:avLst/>
            </a:prstGeom>
            <a:noFill/>
          </p:spPr>
          <p:txBody>
            <a:bodyPr wrap="none" rtlCol="0">
              <a:spAutoFit/>
            </a:bodyPr>
            <a:lstStyle/>
            <a:p>
              <a:r>
                <a:rPr lang="zh-CN" altLang="en-US" sz="2000" dirty="0" smtClean="0">
                  <a:solidFill>
                    <a:srgbClr val="5F5F5F"/>
                  </a:solidFill>
                  <a:latin typeface="华文新魏" panose="02010800040101010101" pitchFamily="2" charset="-122"/>
                  <a:ea typeface="华文新魏" panose="02010800040101010101" pitchFamily="2" charset="-122"/>
                </a:rPr>
                <a:t>导航页</a:t>
              </a:r>
              <a:endParaRPr lang="zh-CN" altLang="en-US" sz="2000" dirty="0">
                <a:solidFill>
                  <a:srgbClr val="5F5F5F"/>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384103702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grpSp>
        <p:nvGrpSpPr>
          <p:cNvPr id="5" name="组合 4"/>
          <p:cNvGrpSpPr/>
          <p:nvPr userDrawn="1"/>
        </p:nvGrpSpPr>
        <p:grpSpPr>
          <a:xfrm>
            <a:off x="10172981" y="5338047"/>
            <a:ext cx="1453515" cy="1453515"/>
            <a:chOff x="10153525" y="-301660"/>
            <a:chExt cx="1453515" cy="1453515"/>
          </a:xfrm>
        </p:grpSpPr>
        <p:pic>
          <p:nvPicPr>
            <p:cNvPr id="6" name="图片 5" descr="e37b0ec1d4924ecca897357d279cf883">
              <a:hlinkClick r:id="rId2" action="ppaction://hlinksldjump">
                <a:snd r:embed="rId3" name="chimes.wav"/>
              </a:hlinkClick>
            </p:cNvPr>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153525" y="-301660"/>
              <a:ext cx="1453515" cy="1453515"/>
            </a:xfrm>
            <a:prstGeom prst="rect">
              <a:avLst/>
            </a:prstGeom>
          </p:spPr>
        </p:pic>
        <p:sp>
          <p:nvSpPr>
            <p:cNvPr id="7" name="文本框 6">
              <a:hlinkClick r:id="rId2" action="ppaction://hlinksldjump">
                <a:snd r:embed="rId3" name="chimes.wav"/>
              </a:hlinkClick>
            </p:cNvPr>
            <p:cNvSpPr txBox="1"/>
            <p:nvPr userDrawn="1"/>
          </p:nvSpPr>
          <p:spPr>
            <a:xfrm>
              <a:off x="10403228" y="192183"/>
              <a:ext cx="954107" cy="400110"/>
            </a:xfrm>
            <a:prstGeom prst="rect">
              <a:avLst/>
            </a:prstGeom>
            <a:noFill/>
          </p:spPr>
          <p:txBody>
            <a:bodyPr wrap="none" rtlCol="0">
              <a:spAutoFit/>
            </a:bodyPr>
            <a:lstStyle/>
            <a:p>
              <a:r>
                <a:rPr lang="zh-CN" altLang="en-US" sz="2000" dirty="0" smtClean="0">
                  <a:solidFill>
                    <a:srgbClr val="5F5F5F"/>
                  </a:solidFill>
                  <a:latin typeface="华文新魏" panose="02010800040101010101" pitchFamily="2" charset="-122"/>
                  <a:ea typeface="华文新魏" panose="02010800040101010101" pitchFamily="2" charset="-122"/>
                </a:rPr>
                <a:t>导航页</a:t>
              </a:r>
              <a:endParaRPr lang="zh-CN" altLang="en-US" sz="2000" dirty="0">
                <a:solidFill>
                  <a:srgbClr val="5F5F5F"/>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17128942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grpSp>
        <p:nvGrpSpPr>
          <p:cNvPr id="2" name="组合 1"/>
          <p:cNvGrpSpPr/>
          <p:nvPr userDrawn="1"/>
        </p:nvGrpSpPr>
        <p:grpSpPr>
          <a:xfrm>
            <a:off x="936501" y="736068"/>
            <a:ext cx="9690513" cy="4520243"/>
            <a:chOff x="936501" y="736068"/>
            <a:chExt cx="9690513" cy="4520243"/>
          </a:xfrm>
        </p:grpSpPr>
        <p:sp>
          <p:nvSpPr>
            <p:cNvPr id="3" name="文本框 2"/>
            <p:cNvSpPr txBox="1"/>
            <p:nvPr userDrawn="1"/>
          </p:nvSpPr>
          <p:spPr>
            <a:xfrm>
              <a:off x="1728109" y="1442143"/>
              <a:ext cx="8117928" cy="2800767"/>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none" rtlCol="0">
              <a:spAutoFit/>
            </a:bodyPr>
            <a:lstStyle/>
            <a:p>
              <a:r>
                <a:rPr lang="zh-CN" altLang="en-US"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路漫漫其修远兮</a:t>
              </a:r>
              <a:endParaRPr lang="en-US" altLang="zh-CN"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r>
                <a:rPr lang="zh-CN" altLang="en-US"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吾将上下而求索</a:t>
              </a:r>
              <a:endParaRPr lang="en-US" altLang="zh-CN"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pic>
          <p:nvPicPr>
            <p:cNvPr id="4" name="图片 3" descr="阴影"/>
            <p:cNvPicPr>
              <a:picLocks noChangeAspect="1"/>
            </p:cNvPicPr>
            <p:nvPr userDrawn="1"/>
          </p:nvPicPr>
          <p:blipFill>
            <a:blip r:embed="rId2"/>
            <a:stretch>
              <a:fillRect/>
            </a:stretch>
          </p:blipFill>
          <p:spPr>
            <a:xfrm>
              <a:off x="936501" y="736068"/>
              <a:ext cx="9690513" cy="4520243"/>
            </a:xfrm>
            <a:prstGeom prst="rect">
              <a:avLst/>
            </a:prstGeom>
          </p:spPr>
        </p:pic>
      </p:grpSp>
    </p:spTree>
    <p:extLst>
      <p:ext uri="{BB962C8B-B14F-4D97-AF65-F5344CB8AC3E}">
        <p14:creationId xmlns:p14="http://schemas.microsoft.com/office/powerpoint/2010/main" val="3426079027"/>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F4BE031C-B885-491B-AFE9-3136DB3D16BC}"/>
              </a:ext>
            </a:extLst>
          </p:cNvPr>
          <p:cNvSpPr/>
          <p:nvPr userDrawn="1"/>
        </p:nvSpPr>
        <p:spPr>
          <a:xfrm>
            <a:off x="0" y="6240412"/>
            <a:ext cx="11522075" cy="239763"/>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3024" b="0" cap="none" spc="0" dirty="0">
              <a:ln w="0"/>
              <a:solidFill>
                <a:schemeClr val="accent1"/>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 xmlns:a16="http://schemas.microsoft.com/office/drawing/2014/main" id="{B1BE55F9-2A5E-4E28-8E5F-1BBB89835B59}"/>
              </a:ext>
            </a:extLst>
          </p:cNvPr>
          <p:cNvCxnSpPr/>
          <p:nvPr userDrawn="1"/>
        </p:nvCxnSpPr>
        <p:spPr>
          <a:xfrm>
            <a:off x="0" y="633267"/>
            <a:ext cx="11522075"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 xmlns:a16="http://schemas.microsoft.com/office/drawing/2014/main" id="{3C8BB19B-3BF3-48F9-BA5C-0CEE270043F5}"/>
              </a:ext>
            </a:extLst>
          </p:cNvPr>
          <p:cNvSpPr/>
          <p:nvPr userDrawn="1"/>
        </p:nvSpPr>
        <p:spPr>
          <a:xfrm>
            <a:off x="0" y="0"/>
            <a:ext cx="11522075" cy="628635"/>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24" dirty="0"/>
          </a:p>
        </p:txBody>
      </p:sp>
    </p:spTree>
    <p:extLst>
      <p:ext uri="{BB962C8B-B14F-4D97-AF65-F5344CB8AC3E}">
        <p14:creationId xmlns:p14="http://schemas.microsoft.com/office/powerpoint/2010/main" val="1345586147"/>
      </p:ext>
    </p:extLst>
  </p:cSld>
  <p:clrMap bg1="lt1" tx1="dk1" bg2="lt2" tx2="dk2" accent1="accent1" accent2="accent2" accent3="accent3" accent4="accent4" accent5="accent5" accent6="accent6" hlink="hlink" folHlink="folHlink"/>
  <p:sldLayoutIdLst>
    <p:sldLayoutId id="2147483661" r:id="rId1"/>
    <p:sldLayoutId id="2147483695" r:id="rId2"/>
    <p:sldLayoutId id="2147483689" r:id="rId3"/>
    <p:sldLayoutId id="2147483690" r:id="rId4"/>
    <p:sldLayoutId id="2147483691" r:id="rId5"/>
    <p:sldLayoutId id="2147483692" r:id="rId6"/>
    <p:sldLayoutId id="2147483694" r:id="rId7"/>
  </p:sldLayoutIdLst>
  <p:timing>
    <p:tnLst>
      <p:par>
        <p:cTn id="1" dur="indefinite" restart="never" nodeType="tmRoot"/>
      </p:par>
    </p:tnLst>
  </p:timing>
  <p:txStyles>
    <p:titleStyle>
      <a:lvl1pPr algn="ctr" rtl="0" eaLnBrk="1" fontAlgn="base" hangingPunct="1">
        <a:spcBef>
          <a:spcPct val="0"/>
        </a:spcBef>
        <a:spcAft>
          <a:spcPct val="0"/>
        </a:spcAft>
        <a:defRPr sz="4158" kern="1200">
          <a:solidFill>
            <a:schemeClr val="tx1"/>
          </a:solidFill>
          <a:latin typeface="+mj-lt"/>
          <a:ea typeface="+mj-ea"/>
          <a:cs typeface="+mj-cs"/>
        </a:defRPr>
      </a:lvl1pPr>
      <a:lvl2pPr algn="ctr" rtl="0" eaLnBrk="1" fontAlgn="base" hangingPunct="1">
        <a:spcBef>
          <a:spcPct val="0"/>
        </a:spcBef>
        <a:spcAft>
          <a:spcPct val="0"/>
        </a:spcAft>
        <a:defRPr sz="4158">
          <a:solidFill>
            <a:schemeClr val="tx1"/>
          </a:solidFill>
          <a:latin typeface="Arial" charset="0"/>
          <a:ea typeface="黑体" pitchFamily="2" charset="-122"/>
        </a:defRPr>
      </a:lvl2pPr>
      <a:lvl3pPr algn="ctr" rtl="0" eaLnBrk="1" fontAlgn="base" hangingPunct="1">
        <a:spcBef>
          <a:spcPct val="0"/>
        </a:spcBef>
        <a:spcAft>
          <a:spcPct val="0"/>
        </a:spcAft>
        <a:defRPr sz="4158">
          <a:solidFill>
            <a:schemeClr val="tx1"/>
          </a:solidFill>
          <a:latin typeface="Arial" charset="0"/>
          <a:ea typeface="黑体" pitchFamily="2" charset="-122"/>
        </a:defRPr>
      </a:lvl3pPr>
      <a:lvl4pPr algn="ctr" rtl="0" eaLnBrk="1" fontAlgn="base" hangingPunct="1">
        <a:spcBef>
          <a:spcPct val="0"/>
        </a:spcBef>
        <a:spcAft>
          <a:spcPct val="0"/>
        </a:spcAft>
        <a:defRPr sz="4158">
          <a:solidFill>
            <a:schemeClr val="tx1"/>
          </a:solidFill>
          <a:latin typeface="Arial" charset="0"/>
          <a:ea typeface="黑体" pitchFamily="2" charset="-122"/>
        </a:defRPr>
      </a:lvl4pPr>
      <a:lvl5pPr algn="ctr" rtl="0" eaLnBrk="1" fontAlgn="base" hangingPunct="1">
        <a:spcBef>
          <a:spcPct val="0"/>
        </a:spcBef>
        <a:spcAft>
          <a:spcPct val="0"/>
        </a:spcAft>
        <a:defRPr sz="4158">
          <a:solidFill>
            <a:schemeClr val="tx1"/>
          </a:solidFill>
          <a:latin typeface="Arial" charset="0"/>
          <a:ea typeface="黑体" pitchFamily="2" charset="-122"/>
        </a:defRPr>
      </a:lvl5pPr>
      <a:lvl6pPr marL="432008" algn="ctr" rtl="0" eaLnBrk="1" fontAlgn="base" hangingPunct="1">
        <a:spcBef>
          <a:spcPct val="0"/>
        </a:spcBef>
        <a:spcAft>
          <a:spcPct val="0"/>
        </a:spcAft>
        <a:defRPr sz="4158">
          <a:solidFill>
            <a:schemeClr val="tx1"/>
          </a:solidFill>
          <a:latin typeface="Arial" charset="0"/>
          <a:ea typeface="黑体" pitchFamily="2" charset="-122"/>
        </a:defRPr>
      </a:lvl6pPr>
      <a:lvl7pPr marL="864017" algn="ctr" rtl="0" eaLnBrk="1" fontAlgn="base" hangingPunct="1">
        <a:spcBef>
          <a:spcPct val="0"/>
        </a:spcBef>
        <a:spcAft>
          <a:spcPct val="0"/>
        </a:spcAft>
        <a:defRPr sz="4158">
          <a:solidFill>
            <a:schemeClr val="tx1"/>
          </a:solidFill>
          <a:latin typeface="Arial" charset="0"/>
          <a:ea typeface="黑体" pitchFamily="2" charset="-122"/>
        </a:defRPr>
      </a:lvl7pPr>
      <a:lvl8pPr marL="1296025" algn="ctr" rtl="0" eaLnBrk="1" fontAlgn="base" hangingPunct="1">
        <a:spcBef>
          <a:spcPct val="0"/>
        </a:spcBef>
        <a:spcAft>
          <a:spcPct val="0"/>
        </a:spcAft>
        <a:defRPr sz="4158">
          <a:solidFill>
            <a:schemeClr val="tx1"/>
          </a:solidFill>
          <a:latin typeface="Arial" charset="0"/>
          <a:ea typeface="黑体" pitchFamily="2" charset="-122"/>
        </a:defRPr>
      </a:lvl8pPr>
      <a:lvl9pPr marL="1728033" algn="ctr" rtl="0" eaLnBrk="1" fontAlgn="base" hangingPunct="1">
        <a:spcBef>
          <a:spcPct val="0"/>
        </a:spcBef>
        <a:spcAft>
          <a:spcPct val="0"/>
        </a:spcAft>
        <a:defRPr sz="4158">
          <a:solidFill>
            <a:schemeClr val="tx1"/>
          </a:solidFill>
          <a:latin typeface="Arial" charset="0"/>
          <a:ea typeface="黑体" pitchFamily="2" charset="-122"/>
        </a:defRPr>
      </a:lvl9pPr>
    </p:titleStyle>
    <p:bodyStyle>
      <a:lvl1pPr marL="324006" indent="-324006" algn="l" rtl="0" eaLnBrk="1" fontAlgn="base" hangingPunct="1">
        <a:spcBef>
          <a:spcPct val="20000"/>
        </a:spcBef>
        <a:spcAft>
          <a:spcPct val="0"/>
        </a:spcAft>
        <a:buFont typeface="Arial" charset="0"/>
        <a:buChar char="•"/>
        <a:defRPr sz="3024" kern="1200">
          <a:solidFill>
            <a:schemeClr val="tx1"/>
          </a:solidFill>
          <a:latin typeface="+mn-lt"/>
          <a:ea typeface="+mn-ea"/>
          <a:cs typeface="+mn-cs"/>
        </a:defRPr>
      </a:lvl1pPr>
      <a:lvl2pPr marL="702013" indent="-270005" algn="l" rtl="0" eaLnBrk="1" fontAlgn="base" hangingPunct="1">
        <a:spcBef>
          <a:spcPct val="20000"/>
        </a:spcBef>
        <a:spcAft>
          <a:spcPct val="0"/>
        </a:spcAft>
        <a:buFont typeface="Arial" charset="0"/>
        <a:buChar char="–"/>
        <a:defRPr sz="2646" kern="1200">
          <a:solidFill>
            <a:schemeClr val="tx1"/>
          </a:solidFill>
          <a:latin typeface="+mn-lt"/>
          <a:ea typeface="+mn-ea"/>
          <a:cs typeface="+mn-cs"/>
        </a:defRPr>
      </a:lvl2pPr>
      <a:lvl3pPr marL="1080021" indent="-216004" algn="l" rtl="0" eaLnBrk="1" fontAlgn="base" hangingPunct="1">
        <a:spcBef>
          <a:spcPct val="20000"/>
        </a:spcBef>
        <a:spcAft>
          <a:spcPct val="0"/>
        </a:spcAft>
        <a:buFont typeface="Arial" charset="0"/>
        <a:buChar char="•"/>
        <a:defRPr sz="2268" kern="1200">
          <a:solidFill>
            <a:schemeClr val="tx1"/>
          </a:solidFill>
          <a:latin typeface="+mn-lt"/>
          <a:ea typeface="+mn-ea"/>
          <a:cs typeface="+mn-cs"/>
        </a:defRPr>
      </a:lvl3pPr>
      <a:lvl4pPr marL="1512029"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4pPr>
      <a:lvl5pPr marL="1944037"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5pPr>
      <a:lvl6pPr marL="2376046"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6pPr>
      <a:lvl7pPr marL="2808054"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7pPr>
      <a:lvl8pPr marL="3240062"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8pPr>
      <a:lvl9pPr marL="3672070"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9pPr>
    </p:bodyStyle>
    <p:otherStyle>
      <a:defPPr>
        <a:defRPr lang="zh-CN"/>
      </a:defPPr>
      <a:lvl1pPr marL="0" algn="l" defTabSz="864017" rtl="0" eaLnBrk="1" latinLnBrk="0" hangingPunct="1">
        <a:defRPr sz="1701" kern="1200">
          <a:solidFill>
            <a:schemeClr val="tx1"/>
          </a:solidFill>
          <a:latin typeface="+mn-lt"/>
          <a:ea typeface="+mn-ea"/>
          <a:cs typeface="+mn-cs"/>
        </a:defRPr>
      </a:lvl1pPr>
      <a:lvl2pPr marL="432008" algn="l" defTabSz="864017" rtl="0" eaLnBrk="1" latinLnBrk="0" hangingPunct="1">
        <a:defRPr sz="1701" kern="1200">
          <a:solidFill>
            <a:schemeClr val="tx1"/>
          </a:solidFill>
          <a:latin typeface="+mn-lt"/>
          <a:ea typeface="+mn-ea"/>
          <a:cs typeface="+mn-cs"/>
        </a:defRPr>
      </a:lvl2pPr>
      <a:lvl3pPr marL="864017" algn="l" defTabSz="864017" rtl="0" eaLnBrk="1" latinLnBrk="0" hangingPunct="1">
        <a:defRPr sz="1701" kern="1200">
          <a:solidFill>
            <a:schemeClr val="tx1"/>
          </a:solidFill>
          <a:latin typeface="+mn-lt"/>
          <a:ea typeface="+mn-ea"/>
          <a:cs typeface="+mn-cs"/>
        </a:defRPr>
      </a:lvl3pPr>
      <a:lvl4pPr marL="1296025" algn="l" defTabSz="864017" rtl="0" eaLnBrk="1" latinLnBrk="0" hangingPunct="1">
        <a:defRPr sz="1701" kern="1200">
          <a:solidFill>
            <a:schemeClr val="tx1"/>
          </a:solidFill>
          <a:latin typeface="+mn-lt"/>
          <a:ea typeface="+mn-ea"/>
          <a:cs typeface="+mn-cs"/>
        </a:defRPr>
      </a:lvl4pPr>
      <a:lvl5pPr marL="1728033" algn="l" defTabSz="864017" rtl="0" eaLnBrk="1" latinLnBrk="0" hangingPunct="1">
        <a:defRPr sz="1701" kern="1200">
          <a:solidFill>
            <a:schemeClr val="tx1"/>
          </a:solidFill>
          <a:latin typeface="+mn-lt"/>
          <a:ea typeface="+mn-ea"/>
          <a:cs typeface="+mn-cs"/>
        </a:defRPr>
      </a:lvl5pPr>
      <a:lvl6pPr marL="2160041" algn="l" defTabSz="864017" rtl="0" eaLnBrk="1" latinLnBrk="0" hangingPunct="1">
        <a:defRPr sz="1701" kern="1200">
          <a:solidFill>
            <a:schemeClr val="tx1"/>
          </a:solidFill>
          <a:latin typeface="+mn-lt"/>
          <a:ea typeface="+mn-ea"/>
          <a:cs typeface="+mn-cs"/>
        </a:defRPr>
      </a:lvl6pPr>
      <a:lvl7pPr marL="2592050" algn="l" defTabSz="864017" rtl="0" eaLnBrk="1" latinLnBrk="0" hangingPunct="1">
        <a:defRPr sz="1701" kern="1200">
          <a:solidFill>
            <a:schemeClr val="tx1"/>
          </a:solidFill>
          <a:latin typeface="+mn-lt"/>
          <a:ea typeface="+mn-ea"/>
          <a:cs typeface="+mn-cs"/>
        </a:defRPr>
      </a:lvl7pPr>
      <a:lvl8pPr marL="3024058" algn="l" defTabSz="864017" rtl="0" eaLnBrk="1" latinLnBrk="0" hangingPunct="1">
        <a:defRPr sz="1701" kern="1200">
          <a:solidFill>
            <a:schemeClr val="tx1"/>
          </a:solidFill>
          <a:latin typeface="+mn-lt"/>
          <a:ea typeface="+mn-ea"/>
          <a:cs typeface="+mn-cs"/>
        </a:defRPr>
      </a:lvl8pPr>
      <a:lvl9pPr marL="3456066" algn="l" defTabSz="864017" rtl="0" eaLnBrk="1" latinLnBrk="0" hangingPunct="1">
        <a:defRPr sz="17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slide" Target="slide12.xml"/><Relationship Id="rId5" Type="http://schemas.openxmlformats.org/officeDocument/2006/relationships/slide" Target="slide9.xml"/><Relationship Id="rId4" Type="http://schemas.openxmlformats.org/officeDocument/2006/relationships/audio" Target="../media/audio2.wav"/></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5.emf"/><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package" Target="../embeddings/Microsoft_Word___1.docx"/><Relationship Id="rId5" Type="http://schemas.openxmlformats.org/officeDocument/2006/relationships/oleObject" Target="../embeddings/oleObject1.bin"/><Relationship Id="rId4" Type="http://schemas.microsoft.com/office/2007/relationships/hdphoto" Target="../media/hdphoto2.wdp"/></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32445" y="3722371"/>
            <a:ext cx="10801200" cy="1785933"/>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Aft>
                <a:spcPts val="0"/>
              </a:spcAft>
              <a:tabLst>
                <a:tab pos="1029335" algn="l"/>
                <a:tab pos="1850390" algn="l"/>
                <a:tab pos="2538095" algn="l"/>
                <a:tab pos="3221990" algn="l"/>
              </a:tabLst>
            </a:pPr>
            <a:r>
              <a:rPr lang="zh-CN" altLang="zh-CN" sz="4400" dirty="0">
                <a:solidFill>
                  <a:srgbClr val="D60093"/>
                </a:solidFill>
                <a:cs typeface="Times New Roman" panose="02020603050405020304" pitchFamily="18" charset="0"/>
              </a:rPr>
              <a:t>第</a:t>
            </a:r>
            <a:r>
              <a:rPr lang="en-US" altLang="zh-CN" sz="4400" dirty="0">
                <a:solidFill>
                  <a:srgbClr val="D60093"/>
                </a:solidFill>
                <a:cs typeface="Times New Roman" panose="02020603050405020304" pitchFamily="18" charset="0"/>
              </a:rPr>
              <a:t>11</a:t>
            </a:r>
            <a:r>
              <a:rPr lang="zh-CN" altLang="zh-CN" sz="4400" dirty="0">
                <a:solidFill>
                  <a:srgbClr val="D60093"/>
                </a:solidFill>
                <a:cs typeface="Times New Roman" panose="02020603050405020304" pitchFamily="18" charset="0"/>
              </a:rPr>
              <a:t>课　苏联的社会主义建设</a:t>
            </a:r>
            <a:endParaRPr lang="zh-CN" altLang="zh-CN" sz="4400" dirty="0">
              <a:solidFill>
                <a:srgbClr val="D60093"/>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a:spLocks noChangeAspect="1"/>
          </p:cNvSpPr>
          <p:nvPr/>
        </p:nvSpPr>
        <p:spPr>
          <a:xfrm>
            <a:off x="361950" y="579405"/>
            <a:ext cx="10807700" cy="5841599"/>
          </a:xfrm>
          <a:prstGeom prst="rect">
            <a:avLst/>
          </a:prstGeom>
        </p:spPr>
        <p:txBody>
          <a:bodyPr>
            <a:spAutoFit/>
          </a:bodyPr>
          <a:lstStyle/>
          <a:p>
            <a:pPr indent="266700">
              <a:lnSpc>
                <a:spcPts val="4400"/>
              </a:lnSpc>
              <a:spcAft>
                <a:spcPts val="0"/>
              </a:spcAft>
              <a:tabLst>
                <a:tab pos="1029335" algn="l"/>
                <a:tab pos="1850390" algn="l"/>
                <a:tab pos="2538095" algn="l"/>
                <a:tab pos="3221990" algn="l"/>
              </a:tabLst>
            </a:pPr>
            <a:r>
              <a:rPr lang="zh-CN" altLang="zh-CN" dirty="0" smtClean="0">
                <a:solidFill>
                  <a:srgbClr val="000000"/>
                </a:solidFill>
                <a:latin typeface="Arial" panose="020B0604020202020204" pitchFamily="34" charset="0"/>
                <a:cs typeface="Times New Roman" panose="02020603050405020304" pitchFamily="18" charset="0"/>
              </a:rPr>
              <a:t>问题</a:t>
            </a:r>
            <a:r>
              <a:rPr lang="en-US" altLang="zh-CN" dirty="0" smtClean="0">
                <a:solidFill>
                  <a:srgbClr val="000000"/>
                </a:solidFill>
                <a:ea typeface="宋体" panose="02010600030101010101" pitchFamily="2" charset="-122"/>
                <a:cs typeface="Times New Roman" panose="02020603050405020304" pitchFamily="18" charset="0"/>
              </a:rPr>
              <a:t>(1)</a:t>
            </a:r>
            <a:r>
              <a:rPr lang="zh-CN" altLang="zh-CN" dirty="0" smtClean="0">
                <a:solidFill>
                  <a:srgbClr val="000000"/>
                </a:solidFill>
                <a:ea typeface="宋体" panose="02010600030101010101" pitchFamily="2" charset="-122"/>
                <a:cs typeface="Times New Roman" panose="02020603050405020304" pitchFamily="18" charset="0"/>
              </a:rPr>
              <a:t>从材料一中你可以得出哪些信息</a:t>
            </a: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宋体" panose="02010600030101010101" pitchFamily="2" charset="-122"/>
                <a:cs typeface="Times New Roman" panose="02020603050405020304" pitchFamily="18" charset="0"/>
              </a:rPr>
              <a:t>出现材料一中这种现象的原因是什么</a:t>
            </a:r>
            <a:r>
              <a:rPr lang="en-US" altLang="zh-CN" dirty="0" smtClean="0">
                <a:solidFill>
                  <a:srgbClr val="000000"/>
                </a:solidFill>
                <a:ea typeface="宋体" panose="02010600030101010101" pitchFamily="2" charset="-122"/>
                <a:cs typeface="Times New Roman" panose="02020603050405020304" pitchFamily="18" charset="0"/>
              </a:rPr>
              <a:t>?</a:t>
            </a:r>
            <a:endParaRPr lang="zh-CN" altLang="zh-CN" dirty="0" smtClean="0">
              <a:solidFill>
                <a:srgbClr val="000000"/>
              </a:solidFill>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188085" algn="l"/>
                <a:tab pos="2163445" algn="l"/>
                <a:tab pos="3142615" algn="l"/>
                <a:tab pos="4190365" algn="l"/>
              </a:tabLst>
            </a:pPr>
            <a:r>
              <a:rPr lang="zh-CN" altLang="zh-CN" dirty="0">
                <a:ea typeface="宋体" panose="02010600030101010101" pitchFamily="2" charset="-122"/>
                <a:cs typeface="Times New Roman" panose="02020603050405020304" pitchFamily="18" charset="0"/>
              </a:rPr>
              <a:t>信息</a:t>
            </a:r>
            <a:r>
              <a:rPr lang="en-US" altLang="zh-CN" dirty="0">
                <a:ea typeface="宋体" panose="02010600030101010101" pitchFamily="2" charset="-122"/>
                <a:cs typeface="Times New Roman" panose="02020603050405020304" pitchFamily="18" charset="0"/>
              </a:rPr>
              <a:t>:1928—1937</a:t>
            </a:r>
            <a:r>
              <a:rPr lang="zh-CN" altLang="zh-CN" dirty="0">
                <a:ea typeface="宋体" panose="02010600030101010101" pitchFamily="2" charset="-122"/>
                <a:cs typeface="Times New Roman" panose="02020603050405020304" pitchFamily="18" charset="0"/>
              </a:rPr>
              <a:t>年苏联工业生产总值不断提高</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到</a:t>
            </a:r>
            <a:r>
              <a:rPr lang="en-US" altLang="zh-CN" dirty="0">
                <a:ea typeface="宋体" panose="02010600030101010101" pitchFamily="2" charset="-122"/>
                <a:cs typeface="Times New Roman" panose="02020603050405020304" pitchFamily="18" charset="0"/>
              </a:rPr>
              <a:t>1937</a:t>
            </a:r>
            <a:r>
              <a:rPr lang="zh-CN" altLang="zh-CN" dirty="0">
                <a:ea typeface="宋体" panose="02010600030101010101" pitchFamily="2" charset="-122"/>
                <a:cs typeface="Times New Roman" panose="02020603050405020304" pitchFamily="18" charset="0"/>
              </a:rPr>
              <a:t>年苏联的工业生产总值跃居欧洲第一位、世界第二位</a:t>
            </a:r>
            <a:r>
              <a:rPr lang="zh-CN" altLang="zh-CN" dirty="0" smtClean="0">
                <a:ea typeface="宋体" panose="02010600030101010101" pitchFamily="2" charset="-122"/>
                <a:cs typeface="Times New Roman" panose="02020603050405020304" pitchFamily="18" charset="0"/>
              </a:rPr>
              <a:t>。</a:t>
            </a:r>
            <a:endParaRPr lang="en-US" altLang="zh-CN" dirty="0" smtClean="0">
              <a:ea typeface="宋体" panose="02010600030101010101" pitchFamily="2" charset="-122"/>
              <a:cs typeface="Times New Roman" panose="02020603050405020304" pitchFamily="18" charset="0"/>
            </a:endParaRPr>
          </a:p>
          <a:p>
            <a:pPr indent="279400">
              <a:lnSpc>
                <a:spcPct val="120000"/>
              </a:lnSpc>
              <a:spcAft>
                <a:spcPts val="0"/>
              </a:spcAft>
              <a:tabLst>
                <a:tab pos="1188085" algn="l"/>
                <a:tab pos="2163445" algn="l"/>
                <a:tab pos="3142615" algn="l"/>
                <a:tab pos="4190365" algn="l"/>
              </a:tabLst>
            </a:pPr>
            <a:r>
              <a:rPr lang="zh-CN" altLang="zh-CN" dirty="0" smtClean="0">
                <a:latin typeface="NEU-BZ-S92" panose="02020503000000020003" pitchFamily="18" charset="-122"/>
                <a:ea typeface="Times New Roman" panose="02020603050405020304" pitchFamily="18" charset="0"/>
                <a:cs typeface="Times New Roman" panose="02020603050405020304" pitchFamily="18" charset="0"/>
              </a:rPr>
              <a:t> </a:t>
            </a:r>
            <a:r>
              <a:rPr lang="zh-CN" altLang="zh-CN" dirty="0">
                <a:ea typeface="宋体" panose="02010600030101010101" pitchFamily="2" charset="-122"/>
                <a:cs typeface="Times New Roman" panose="02020603050405020304" pitchFamily="18" charset="0"/>
              </a:rPr>
              <a:t>原因</a:t>
            </a:r>
            <a:r>
              <a:rPr lang="en-US" altLang="zh-CN" dirty="0">
                <a:ea typeface="宋体" panose="02010600030101010101" pitchFamily="2" charset="-122"/>
                <a:cs typeface="Times New Roman" panose="02020603050405020304" pitchFamily="18" charset="0"/>
              </a:rPr>
              <a:t>:1928—1937</a:t>
            </a:r>
            <a:r>
              <a:rPr lang="zh-CN" altLang="zh-CN" dirty="0">
                <a:ea typeface="宋体" panose="02010600030101010101" pitchFamily="2" charset="-122"/>
                <a:cs typeface="Times New Roman" panose="02020603050405020304" pitchFamily="18" charset="0"/>
              </a:rPr>
              <a:t>年苏联先后完成了第一个、第二个五年计划</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由落后的农业国变成了强大的工业国。</a:t>
            </a:r>
            <a:r>
              <a:rPr lang="zh-CN" altLang="zh-CN" dirty="0">
                <a:latin typeface="NEU-BZ-S92" panose="02020503000000020003" pitchFamily="18" charset="-122"/>
                <a:ea typeface="Times New Roman" panose="02020603050405020304" pitchFamily="18" charset="0"/>
                <a:cs typeface="Times New Roman" panose="02020603050405020304" pitchFamily="18" charset="0"/>
              </a:rPr>
              <a:t> </a:t>
            </a:r>
            <a:endParaRPr lang="zh-CN" altLang="zh-CN" dirty="0">
              <a:latin typeface="NEU-BZ-S92" panose="02020503000000020003" pitchFamily="18" charset="-122"/>
              <a:ea typeface="NEU-BZ-S92" panose="02020503000000020003" pitchFamily="18" charset="-122"/>
              <a:cs typeface="Times New Roman" panose="02020603050405020304" pitchFamily="18" charset="0"/>
            </a:endParaRPr>
          </a:p>
          <a:p>
            <a:pPr indent="266700">
              <a:lnSpc>
                <a:spcPts val="4400"/>
              </a:lnSpc>
              <a:spcAft>
                <a:spcPts val="0"/>
              </a:spcAft>
              <a:tabLst>
                <a:tab pos="1029335" algn="l"/>
                <a:tab pos="1850390" algn="l"/>
                <a:tab pos="2538095" algn="l"/>
                <a:tab pos="3221990" algn="l"/>
              </a:tabLst>
            </a:pPr>
            <a:r>
              <a:rPr lang="en-US" altLang="zh-CN" dirty="0" smtClean="0">
                <a:solidFill>
                  <a:srgbClr val="000000"/>
                </a:solidFill>
                <a:ea typeface="宋体" panose="02010600030101010101" pitchFamily="2" charset="-122"/>
                <a:cs typeface="Times New Roman" panose="02020603050405020304" pitchFamily="18" charset="0"/>
              </a:rPr>
              <a:t>(2)</a:t>
            </a:r>
            <a:r>
              <a:rPr lang="zh-CN" altLang="zh-CN" dirty="0" smtClean="0">
                <a:solidFill>
                  <a:srgbClr val="000000"/>
                </a:solidFill>
                <a:ea typeface="宋体" panose="02010600030101010101" pitchFamily="2" charset="-122"/>
                <a:cs typeface="Times New Roman" panose="02020603050405020304" pitchFamily="18" charset="0"/>
              </a:rPr>
              <a:t>材料二体现了斯大林怎样的主张</a:t>
            </a: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宋体" panose="02010600030101010101" pitchFamily="2" charset="-122"/>
                <a:cs typeface="Times New Roman" panose="02020603050405020304" pitchFamily="18" charset="0"/>
              </a:rPr>
              <a:t>这一主张给苏联发展带来的消极影响是什么</a:t>
            </a:r>
            <a:r>
              <a:rPr lang="en-US" altLang="zh-CN" dirty="0" smtClean="0">
                <a:solidFill>
                  <a:srgbClr val="000000"/>
                </a:solidFill>
                <a:ea typeface="宋体" panose="02010600030101010101" pitchFamily="2" charset="-122"/>
                <a:cs typeface="Times New Roman" panose="02020603050405020304" pitchFamily="18" charset="0"/>
              </a:rPr>
              <a:t>?</a:t>
            </a:r>
            <a:endParaRPr lang="zh-CN" altLang="zh-CN" dirty="0" smtClean="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4400"/>
              </a:lnSpc>
              <a:spcAft>
                <a:spcPts val="0"/>
              </a:spcAft>
              <a:tabLst>
                <a:tab pos="1029335" algn="l"/>
                <a:tab pos="1850390" algn="l"/>
                <a:tab pos="2538095" algn="l"/>
                <a:tab pos="3221990" algn="l"/>
              </a:tabLst>
            </a:pPr>
            <a:r>
              <a:rPr lang="zh-CN" altLang="zh-CN" dirty="0" smtClean="0">
                <a:ea typeface="宋体" panose="02010600030101010101" pitchFamily="2" charset="-122"/>
                <a:cs typeface="Times New Roman" panose="02020603050405020304" pitchFamily="18" charset="0"/>
              </a:rPr>
              <a:t>主张</a:t>
            </a:r>
            <a:r>
              <a:rPr lang="en-US" altLang="zh-CN" dirty="0" smtClean="0">
                <a:ea typeface="宋体" panose="02010600030101010101" pitchFamily="2" charset="-122"/>
                <a:cs typeface="Times New Roman" panose="02020603050405020304" pitchFamily="18" charset="0"/>
              </a:rPr>
              <a:t>:</a:t>
            </a:r>
            <a:r>
              <a:rPr lang="zh-CN" altLang="zh-CN" dirty="0" smtClean="0">
                <a:ea typeface="宋体" panose="02010600030101010101" pitchFamily="2" charset="-122"/>
                <a:cs typeface="Times New Roman" panose="02020603050405020304" pitchFamily="18" charset="0"/>
              </a:rPr>
              <a:t>优先发展重工业。</a:t>
            </a:r>
            <a:r>
              <a:rPr lang="zh-CN" altLang="zh-CN" dirty="0" smtClean="0">
                <a:latin typeface="NEU-BZ-S92"/>
                <a:ea typeface="Times New Roman" panose="02020603050405020304" pitchFamily="18" charset="0"/>
                <a:cs typeface="Times New Roman" panose="02020603050405020304" pitchFamily="18" charset="0"/>
              </a:rPr>
              <a:t> </a:t>
            </a:r>
            <a:endParaRPr lang="en-US" altLang="zh-CN" dirty="0" smtClean="0">
              <a:latin typeface="NEU-BZ-S92"/>
              <a:ea typeface="Times New Roman" panose="02020603050405020304" pitchFamily="18" charset="0"/>
              <a:cs typeface="Times New Roman" panose="02020603050405020304" pitchFamily="18" charset="0"/>
            </a:endParaRPr>
          </a:p>
          <a:p>
            <a:pPr indent="266700">
              <a:lnSpc>
                <a:spcPts val="4400"/>
              </a:lnSpc>
              <a:spcAft>
                <a:spcPts val="0"/>
              </a:spcAft>
              <a:tabLst>
                <a:tab pos="1029335" algn="l"/>
                <a:tab pos="1850390" algn="l"/>
                <a:tab pos="2538095" algn="l"/>
                <a:tab pos="3221990" algn="l"/>
              </a:tabLst>
            </a:pPr>
            <a:r>
              <a:rPr lang="zh-CN" altLang="zh-CN" dirty="0" smtClean="0">
                <a:ea typeface="宋体" panose="02010600030101010101" pitchFamily="2" charset="-122"/>
                <a:cs typeface="Times New Roman" panose="02020603050405020304" pitchFamily="18" charset="0"/>
              </a:rPr>
              <a:t>消极影响</a:t>
            </a:r>
            <a:r>
              <a:rPr lang="en-US" altLang="zh-CN" dirty="0" smtClean="0">
                <a:ea typeface="宋体" panose="02010600030101010101" pitchFamily="2" charset="-122"/>
                <a:cs typeface="Times New Roman" panose="02020603050405020304" pitchFamily="18" charset="0"/>
              </a:rPr>
              <a:t>:</a:t>
            </a:r>
            <a:r>
              <a:rPr lang="zh-CN" altLang="zh-CN" dirty="0" smtClean="0">
                <a:ea typeface="宋体" panose="02010600030101010101" pitchFamily="2" charset="-122"/>
                <a:cs typeface="Times New Roman" panose="02020603050405020304" pitchFamily="18" charset="0"/>
              </a:rPr>
              <a:t>导致了国民经济比例严重失调。</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53356331"/>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barn(inVertical)">
                                      <p:cBhvr>
                                        <p:cTn id="7" dur="500"/>
                                        <p:tgtEl>
                                          <p:spTgt spid="8">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8">
                                            <p:txEl>
                                              <p:pRg st="2" end="2"/>
                                            </p:txEl>
                                          </p:spTgt>
                                        </p:tgtEl>
                                        <p:attrNameLst>
                                          <p:attrName>style.visibility</p:attrName>
                                        </p:attrNameLst>
                                      </p:cBhvr>
                                      <p:to>
                                        <p:strVal val="visible"/>
                                      </p:to>
                                    </p:set>
                                    <p:animEffect transition="in" filter="barn(inVertical)">
                                      <p:cBhvr>
                                        <p:cTn id="10" dur="500"/>
                                        <p:tgtEl>
                                          <p:spTgt spid="8">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animEffect transition="in" filter="barn(inVertical)">
                                      <p:cBhvr>
                                        <p:cTn id="15" dur="500"/>
                                        <p:tgtEl>
                                          <p:spTgt spid="8">
                                            <p:txEl>
                                              <p:pRg st="4" end="4"/>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8">
                                            <p:txEl>
                                              <p:pRg st="5" end="5"/>
                                            </p:txEl>
                                          </p:spTgt>
                                        </p:tgtEl>
                                        <p:attrNameLst>
                                          <p:attrName>style.visibility</p:attrName>
                                        </p:attrNameLst>
                                      </p:cBhvr>
                                      <p:to>
                                        <p:strVal val="visible"/>
                                      </p:to>
                                    </p:set>
                                    <p:animEffect transition="in" filter="barn(inVertical)">
                                      <p:cBhvr>
                                        <p:cTn id="18" dur="500"/>
                                        <p:tgtEl>
                                          <p:spTgt spid="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958128" y="739471"/>
            <a:ext cx="3171061" cy="604781"/>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dirty="0" smtClean="0">
                <a:solidFill>
                  <a:srgbClr val="000000"/>
                </a:solidFill>
                <a:latin typeface="NEU-BZ-S92"/>
                <a:ea typeface="方正正中黑简体"/>
                <a:cs typeface="Times New Roman" panose="02020603050405020304" pitchFamily="18" charset="0"/>
              </a:rPr>
              <a:t>【知识网络】</a:t>
            </a:r>
            <a:r>
              <a:rPr lang="en-US" altLang="zh-CN" dirty="0" smtClean="0">
                <a:solidFill>
                  <a:srgbClr val="000000"/>
                </a:solidFill>
                <a:latin typeface="NEU-BZ-S92"/>
                <a:ea typeface="方正正中黑简体"/>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ML9KR36.eps" descr="id:2147491668;FounderCES"/>
          <p:cNvPicPr/>
          <p:nvPr/>
        </p:nvPicPr>
        <p:blipFill>
          <a:blip r:embed="rId2"/>
          <a:stretch>
            <a:fillRect/>
          </a:stretch>
        </p:blipFill>
        <p:spPr>
          <a:xfrm>
            <a:off x="1872605" y="1476455"/>
            <a:ext cx="7632848" cy="3779856"/>
          </a:xfrm>
          <a:prstGeom prst="rect">
            <a:avLst/>
          </a:prstGeom>
        </p:spPr>
      </p:pic>
    </p:spTree>
    <p:extLst>
      <p:ext uri="{BB962C8B-B14F-4D97-AF65-F5344CB8AC3E}">
        <p14:creationId xmlns:p14="http://schemas.microsoft.com/office/powerpoint/2010/main" val="2368946444"/>
      </p:ext>
    </p:extLst>
  </p:cSld>
  <p:clrMapOvr>
    <a:masterClrMapping/>
  </p:clrMapOvr>
  <p:transition spd="slow">
    <p:wheel spokes="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3240757" y="-29970"/>
            <a:ext cx="5619925" cy="831617"/>
            <a:chOff x="3240757" y="-29970"/>
            <a:chExt cx="5619925" cy="831617"/>
          </a:xfrm>
        </p:grpSpPr>
        <p:pic>
          <p:nvPicPr>
            <p:cNvPr id="4" name="图片 3" descr="阴影"/>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ass/>
                      </a14:imgEffect>
                    </a14:imgLayer>
                  </a14:imgProps>
                </a:ext>
              </a:extLst>
            </a:blip>
            <a:stretch>
              <a:fillRect/>
            </a:stretch>
          </p:blipFill>
          <p:spPr>
            <a:xfrm>
              <a:off x="3240757" y="31777"/>
              <a:ext cx="5619925" cy="769870"/>
            </a:xfrm>
            <a:prstGeom prst="rect">
              <a:avLst/>
            </a:prstGeom>
            <a:solidFill>
              <a:schemeClr val="accent1">
                <a:lumMod val="40000"/>
                <a:lumOff val="60000"/>
              </a:schemeClr>
            </a:solidFill>
            <a:ln>
              <a:noFill/>
            </a:ln>
          </p:spPr>
        </p:pic>
        <p:sp>
          <p:nvSpPr>
            <p:cNvPr id="5" name="矩形 4"/>
            <p:cNvSpPr/>
            <p:nvPr/>
          </p:nvSpPr>
          <p:spPr>
            <a:xfrm>
              <a:off x="4286772" y="-29970"/>
              <a:ext cx="3579826" cy="769441"/>
            </a:xfrm>
            <a:prstGeom prst="rect">
              <a:avLst/>
            </a:prstGeom>
          </p:spPr>
          <p:txBody>
            <a:bodyPr wrap="none">
              <a:spAutoFit/>
            </a:bodyPr>
            <a:lstStyle/>
            <a:p>
              <a:r>
                <a:rPr lang="zh-CN" altLang="en-US" sz="4400" dirty="0">
                  <a:solidFill>
                    <a:srgbClr val="D60093"/>
                  </a:solidFill>
                  <a:latin typeface="隶书" panose="02010509060101010101" pitchFamily="49" charset="-122"/>
                  <a:ea typeface="隶书" panose="02010509060101010101" pitchFamily="49" charset="-122"/>
                </a:rPr>
                <a:t>新知训练巩固</a:t>
              </a:r>
              <a:endParaRPr lang="zh-CN" altLang="zh-CN" sz="4400" dirty="0">
                <a:solidFill>
                  <a:srgbClr val="D60093"/>
                </a:solidFill>
                <a:latin typeface="隶书" panose="02010509060101010101" pitchFamily="49" charset="-122"/>
                <a:ea typeface="隶书" panose="02010509060101010101" pitchFamily="49" charset="-122"/>
              </a:endParaRPr>
            </a:p>
          </p:txBody>
        </p:sp>
      </p:grpSp>
      <p:sp>
        <p:nvSpPr>
          <p:cNvPr id="2" name="矩形 1"/>
          <p:cNvSpPr>
            <a:spLocks noChangeAspect="1"/>
          </p:cNvSpPr>
          <p:nvPr/>
        </p:nvSpPr>
        <p:spPr>
          <a:xfrm>
            <a:off x="361950" y="851266"/>
            <a:ext cx="10807700" cy="483709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知识点一　新经济政策</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1.1920</a:t>
            </a:r>
            <a:r>
              <a:rPr lang="zh-CN" altLang="zh-CN" dirty="0">
                <a:solidFill>
                  <a:srgbClr val="000000"/>
                </a:solidFill>
                <a:ea typeface="宋体" panose="02010600030101010101" pitchFamily="2" charset="-122"/>
                <a:cs typeface="Times New Roman" panose="02020603050405020304" pitchFamily="18" charset="0"/>
              </a:rPr>
              <a:t>年苏俄农民中流传着这样的说法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土地属于我们</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面包却属于你们</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水属于我们</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鱼却属于你们</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森林属于我们</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木材却属于你们。</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这段话反映了当时苏维埃俄国实行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高度集中的计划经济体制</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smtClean="0">
                <a:solidFill>
                  <a:srgbClr val="000000"/>
                </a:solidFill>
                <a:ea typeface="宋体" panose="02010600030101010101" pitchFamily="2" charset="-122"/>
                <a:cs typeface="Times New Roman" panose="02020603050405020304" pitchFamily="18" charset="0"/>
              </a:rPr>
              <a:t>B</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战时共产主义政策</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农奴制</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新经济政策</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9577461" y="2613022"/>
            <a:ext cx="458780"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B</a:t>
            </a:r>
            <a:endParaRPr lang="zh-CN" altLang="en-US" sz="3200" b="1" dirty="0">
              <a:solidFill>
                <a:srgbClr val="FF0000"/>
              </a:solidFill>
            </a:endParaRPr>
          </a:p>
        </p:txBody>
      </p:sp>
    </p:spTree>
    <p:extLst>
      <p:ext uri="{BB962C8B-B14F-4D97-AF65-F5344CB8AC3E}">
        <p14:creationId xmlns:p14="http://schemas.microsoft.com/office/powerpoint/2010/main" val="2069453151"/>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0"/>
                                  </p:stCondLst>
                                  <p:childTnLst>
                                    <p:animRot by="120000">
                                      <p:cBhvr>
                                        <p:cTn id="6" dur="100" fill="hold">
                                          <p:stCondLst>
                                            <p:cond delay="0"/>
                                          </p:stCondLst>
                                        </p:cTn>
                                        <p:tgtEl>
                                          <p:spTgt spid="3"/>
                                        </p:tgtEl>
                                        <p:attrNameLst>
                                          <p:attrName>r</p:attrName>
                                        </p:attrNameLst>
                                      </p:cBhvr>
                                    </p:animRot>
                                    <p:animRot by="-240000">
                                      <p:cBhvr>
                                        <p:cTn id="7" dur="200" fill="hold">
                                          <p:stCondLst>
                                            <p:cond delay="200"/>
                                          </p:stCondLst>
                                        </p:cTn>
                                        <p:tgtEl>
                                          <p:spTgt spid="3"/>
                                        </p:tgtEl>
                                        <p:attrNameLst>
                                          <p:attrName>r</p:attrName>
                                        </p:attrNameLst>
                                      </p:cBhvr>
                                    </p:animRot>
                                    <p:animRot by="240000">
                                      <p:cBhvr>
                                        <p:cTn id="8" dur="200" fill="hold">
                                          <p:stCondLst>
                                            <p:cond delay="400"/>
                                          </p:stCondLst>
                                        </p:cTn>
                                        <p:tgtEl>
                                          <p:spTgt spid="3"/>
                                        </p:tgtEl>
                                        <p:attrNameLst>
                                          <p:attrName>r</p:attrName>
                                        </p:attrNameLst>
                                      </p:cBhvr>
                                    </p:animRot>
                                    <p:animRot by="-240000">
                                      <p:cBhvr>
                                        <p:cTn id="9" dur="200" fill="hold">
                                          <p:stCondLst>
                                            <p:cond delay="600"/>
                                          </p:stCondLst>
                                        </p:cTn>
                                        <p:tgtEl>
                                          <p:spTgt spid="3"/>
                                        </p:tgtEl>
                                        <p:attrNameLst>
                                          <p:attrName>r</p:attrName>
                                        </p:attrNameLst>
                                      </p:cBhvr>
                                    </p:animRot>
                                    <p:animRot by="120000">
                                      <p:cBhvr>
                                        <p:cTn id="10" dur="200" fill="hold">
                                          <p:stCondLst>
                                            <p:cond delay="800"/>
                                          </p:stCondLst>
                                        </p:cTn>
                                        <p:tgtEl>
                                          <p:spTgt spid="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1511895"/>
            <a:ext cx="10807700" cy="29904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2.1921</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苏维埃政府开始实行新经济政策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其目的是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应对国内外敌人的联合进攻</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解决现实中新的困难和危机</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建立高度集中的计划经济体制</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实现社会主义工业化的目标</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9865493" y="1511895"/>
            <a:ext cx="458780"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B</a:t>
            </a:r>
            <a:endParaRPr lang="zh-CN" altLang="en-US" sz="3200" b="1" dirty="0">
              <a:solidFill>
                <a:srgbClr val="FF0000"/>
              </a:solidFill>
            </a:endParaRPr>
          </a:p>
        </p:txBody>
      </p:sp>
    </p:spTree>
    <p:extLst>
      <p:ext uri="{BB962C8B-B14F-4D97-AF65-F5344CB8AC3E}">
        <p14:creationId xmlns:p14="http://schemas.microsoft.com/office/powerpoint/2010/main" val="1329569159"/>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791815"/>
            <a:ext cx="10807700" cy="48197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知识点二　苏联的工业化</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smtClean="0">
                <a:solidFill>
                  <a:srgbClr val="000000"/>
                </a:solidFill>
                <a:ea typeface="宋体" panose="02010600030101010101" pitchFamily="2" charset="-122"/>
                <a:cs typeface="Times New Roman" panose="02020603050405020304" pitchFamily="18" charset="0"/>
              </a:rPr>
              <a:t>3.1928</a:t>
            </a:r>
            <a:r>
              <a:rPr lang="zh-CN" altLang="zh-CN" dirty="0">
                <a:solidFill>
                  <a:srgbClr val="000000"/>
                </a:solidFill>
                <a:ea typeface="宋体" panose="02010600030101010101" pitchFamily="2" charset="-122"/>
                <a:cs typeface="Times New Roman" panose="02020603050405020304" pitchFamily="18" charset="0"/>
              </a:rPr>
              <a:t>年苏联的工业产值还不到德国的一半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美国的八分之一。全国只有不到</a:t>
            </a: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万辆拖拉机</a:t>
            </a:r>
            <a:r>
              <a:rPr lang="en-US" altLang="zh-CN" dirty="0">
                <a:solidFill>
                  <a:srgbClr val="000000"/>
                </a:solidFill>
                <a:ea typeface="宋体" panose="02010600030101010101" pitchFamily="2" charset="-122"/>
                <a:cs typeface="Times New Roman" panose="02020603050405020304" pitchFamily="18" charset="0"/>
              </a:rPr>
              <a:t>,99%</a:t>
            </a:r>
            <a:r>
              <a:rPr lang="zh-CN" altLang="zh-CN" dirty="0">
                <a:solidFill>
                  <a:srgbClr val="000000"/>
                </a:solidFill>
                <a:ea typeface="宋体" panose="02010600030101010101" pitchFamily="2" charset="-122"/>
                <a:cs typeface="Times New Roman" panose="02020603050405020304" pitchFamily="18" charset="0"/>
              </a:rPr>
              <a:t>的耕地靠畜力、人力完成。为了改变这种状况</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苏联</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实行了战时共产主义政策</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实行了新经济政策</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进行了社会主义工业化建设</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进行了政治经济改革</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4949285" y="2544236"/>
            <a:ext cx="481222" cy="683264"/>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C</a:t>
            </a:r>
            <a:endParaRPr lang="zh-CN" altLang="en-US" sz="3200" b="1" dirty="0">
              <a:solidFill>
                <a:srgbClr val="FF0000"/>
              </a:solidFill>
            </a:endParaRPr>
          </a:p>
        </p:txBody>
      </p:sp>
    </p:spTree>
    <p:extLst>
      <p:ext uri="{BB962C8B-B14F-4D97-AF65-F5344CB8AC3E}">
        <p14:creationId xmlns:p14="http://schemas.microsoft.com/office/powerpoint/2010/main" val="3225647966"/>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700143"/>
            <a:ext cx="10807700" cy="541071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知识点三　农业集体化</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4.1928</a:t>
            </a:r>
            <a:r>
              <a:rPr lang="zh-CN" altLang="zh-CN" dirty="0">
                <a:solidFill>
                  <a:srgbClr val="000000"/>
                </a:solidFill>
                <a:ea typeface="宋体" panose="02010600030101010101" pitchFamily="2" charset="-122"/>
                <a:cs typeface="Times New Roman" panose="02020603050405020304" pitchFamily="18" charset="0"/>
              </a:rPr>
              <a:t>年初</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斯大林视察西伯利亚农村后说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苏维埃制度不能建立在两种不同的基础之上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即</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联合的社会主义工业化的工业和以生产资料私有制为基础的个体小农经济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。这种认识在实践中体现为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提出了第一个五年计划</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建立城乡市场交换关系</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实行农业生产关系改造</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加快重工业的发展速度</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3600797" y="3024063"/>
            <a:ext cx="481222"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C</a:t>
            </a:r>
            <a:endParaRPr lang="zh-CN" altLang="en-US" sz="3200" b="1" dirty="0">
              <a:solidFill>
                <a:srgbClr val="FF0000"/>
              </a:solidFill>
            </a:endParaRPr>
          </a:p>
        </p:txBody>
      </p:sp>
    </p:spTree>
    <p:extLst>
      <p:ext uri="{BB962C8B-B14F-4D97-AF65-F5344CB8AC3E}">
        <p14:creationId xmlns:p14="http://schemas.microsoft.com/office/powerpoint/2010/main" val="1598142276"/>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834327"/>
            <a:ext cx="10807700" cy="48197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知识点四　苏联模式</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smtClean="0">
                <a:solidFill>
                  <a:srgbClr val="000000"/>
                </a:solidFill>
                <a:ea typeface="宋体" panose="02010600030101010101" pitchFamily="2" charset="-122"/>
                <a:cs typeface="Times New Roman" panose="02020603050405020304" pitchFamily="18" charset="0"/>
              </a:rPr>
              <a:t>5.“</a:t>
            </a:r>
            <a:r>
              <a:rPr lang="zh-CN" altLang="zh-CN" dirty="0">
                <a:solidFill>
                  <a:srgbClr val="000000"/>
                </a:solidFill>
                <a:ea typeface="宋体" panose="02010600030101010101" pitchFamily="2" charset="-122"/>
                <a:cs typeface="Times New Roman" panose="02020603050405020304" pitchFamily="18" charset="0"/>
              </a:rPr>
              <a:t>苏联虽然号称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最发达的社会主义国家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但主要消费品长期供应不足</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经常需要凭票供应</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暗藏了通货膨胀的危险。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出现上述问题的根本原因是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苏联实施新经济政策</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苏联模式的弊端</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苏联实施战时共产主义政策</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受西方国家的封锁</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247149" y="2618923"/>
            <a:ext cx="458780"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B</a:t>
            </a:r>
            <a:endParaRPr lang="zh-CN" altLang="en-US" sz="3200" b="1" dirty="0">
              <a:solidFill>
                <a:srgbClr val="FF0000"/>
              </a:solidFill>
            </a:endParaRPr>
          </a:p>
        </p:txBody>
      </p:sp>
    </p:spTree>
    <p:extLst>
      <p:ext uri="{BB962C8B-B14F-4D97-AF65-F5344CB8AC3E}">
        <p14:creationId xmlns:p14="http://schemas.microsoft.com/office/powerpoint/2010/main" val="4003869260"/>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7908190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1943943"/>
            <a:ext cx="10807700" cy="186512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dirty="0">
                <a:solidFill>
                  <a:srgbClr val="000000"/>
                </a:solidFill>
                <a:latin typeface="NEU-BZ-S92"/>
                <a:ea typeface="方正正中黑简体"/>
                <a:cs typeface="Times New Roman" panose="02020603050405020304" pitchFamily="18" charset="0"/>
              </a:rPr>
              <a:t>【学习目标】</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从新经济政策、社会主义工业化和农业集体化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了解苏联社会主义建设的成就和主要问题。</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2287568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竖卷形 2"/>
          <p:cNvSpPr/>
          <p:nvPr/>
        </p:nvSpPr>
        <p:spPr>
          <a:xfrm>
            <a:off x="504453" y="951187"/>
            <a:ext cx="1872188" cy="4449140"/>
          </a:xfrm>
          <a:prstGeom prst="verticalScroll">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5400" dirty="0" smtClean="0">
                <a:latin typeface="+mj-ea"/>
                <a:ea typeface="+mj-ea"/>
              </a:rPr>
              <a:t>导</a:t>
            </a:r>
            <a:endParaRPr lang="en-US" altLang="zh-CN" sz="5400" dirty="0" smtClean="0">
              <a:latin typeface="+mj-ea"/>
              <a:ea typeface="+mj-ea"/>
            </a:endParaRPr>
          </a:p>
          <a:p>
            <a:pPr algn="ctr"/>
            <a:endParaRPr lang="en-US" altLang="zh-CN" sz="5400" dirty="0" smtClean="0">
              <a:latin typeface="+mj-ea"/>
              <a:ea typeface="+mj-ea"/>
            </a:endParaRPr>
          </a:p>
          <a:p>
            <a:pPr algn="ctr"/>
            <a:r>
              <a:rPr lang="zh-CN" altLang="en-US" sz="5400" dirty="0" smtClean="0">
                <a:latin typeface="+mj-ea"/>
                <a:ea typeface="+mj-ea"/>
              </a:rPr>
              <a:t>航</a:t>
            </a:r>
            <a:endParaRPr lang="zh-CN" altLang="en-US" sz="5400" dirty="0">
              <a:latin typeface="+mj-ea"/>
              <a:ea typeface="+mj-ea"/>
            </a:endParaRPr>
          </a:p>
        </p:txBody>
      </p:sp>
      <p:grpSp>
        <p:nvGrpSpPr>
          <p:cNvPr id="6" name="组合 5"/>
          <p:cNvGrpSpPr/>
          <p:nvPr/>
        </p:nvGrpSpPr>
        <p:grpSpPr>
          <a:xfrm>
            <a:off x="3137391" y="1007839"/>
            <a:ext cx="6800110" cy="1295947"/>
            <a:chOff x="2880717" y="732467"/>
            <a:chExt cx="6800110" cy="1295947"/>
          </a:xfrm>
        </p:grpSpPr>
        <p:pic>
          <p:nvPicPr>
            <p:cNvPr id="23" name="图片 22" descr="阴影"/>
            <p:cNvPicPr>
              <a:picLocks noChangeAspect="1"/>
            </p:cNvPicPr>
            <p:nvPr/>
          </p:nvPicPr>
          <p:blipFill>
            <a:blip r:embed="rId2"/>
            <a:stretch>
              <a:fillRect/>
            </a:stretch>
          </p:blipFill>
          <p:spPr>
            <a:xfrm>
              <a:off x="2880717" y="732467"/>
              <a:ext cx="6800110" cy="1295947"/>
            </a:xfrm>
            <a:prstGeom prst="rect">
              <a:avLst/>
            </a:prstGeom>
            <a:solidFill>
              <a:schemeClr val="accent1">
                <a:lumMod val="40000"/>
                <a:lumOff val="60000"/>
              </a:schemeClr>
            </a:solidFill>
            <a:ln>
              <a:noFill/>
            </a:ln>
          </p:spPr>
        </p:pic>
        <p:sp>
          <p:nvSpPr>
            <p:cNvPr id="29" name="折角形 28">
              <a:hlinkClick r:id="rId3" action="ppaction://hlinksldjump">
                <a:snd r:embed="rId4" name="push.wav"/>
              </a:hlinkClick>
            </p:cNvPr>
            <p:cNvSpPr/>
            <p:nvPr/>
          </p:nvSpPr>
          <p:spPr>
            <a:xfrm>
              <a:off x="3534881" y="897140"/>
              <a:ext cx="5466515" cy="811510"/>
            </a:xfrm>
            <a:prstGeom prst="foldedCorner">
              <a:avLst/>
            </a:prstGeom>
            <a:gradFill>
              <a:gsLst>
                <a:gs pos="0">
                  <a:schemeClr val="accent1">
                    <a:lumMod val="5000"/>
                    <a:lumOff val="95000"/>
                  </a:schemeClr>
                </a:gs>
                <a:gs pos="0">
                  <a:schemeClr val="accent1">
                    <a:lumMod val="45000"/>
                    <a:lumOff val="55000"/>
                  </a:schemeClr>
                </a:gs>
                <a:gs pos="58000">
                  <a:schemeClr val="accent1">
                    <a:lumMod val="45000"/>
                    <a:lumOff val="55000"/>
                  </a:schemeClr>
                </a:gs>
                <a:gs pos="89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5400" dirty="0">
                  <a:solidFill>
                    <a:srgbClr val="D60093"/>
                  </a:solidFill>
                  <a:latin typeface="隶书" panose="02010509060101010101" pitchFamily="49" charset="-122"/>
                  <a:ea typeface="隶书" panose="02010509060101010101" pitchFamily="49" charset="-122"/>
                </a:rPr>
                <a:t>基础自主梳理</a:t>
              </a:r>
            </a:p>
          </p:txBody>
        </p:sp>
      </p:grpSp>
      <p:grpSp>
        <p:nvGrpSpPr>
          <p:cNvPr id="7" name="组合 6"/>
          <p:cNvGrpSpPr/>
          <p:nvPr/>
        </p:nvGrpSpPr>
        <p:grpSpPr>
          <a:xfrm>
            <a:off x="3137391" y="2508761"/>
            <a:ext cx="6800110" cy="1295947"/>
            <a:chOff x="2880717" y="2090590"/>
            <a:chExt cx="6800110" cy="1295947"/>
          </a:xfrm>
        </p:grpSpPr>
        <p:pic>
          <p:nvPicPr>
            <p:cNvPr id="28" name="图片 27" descr="阴影"/>
            <p:cNvPicPr>
              <a:picLocks noChangeAspect="1"/>
            </p:cNvPicPr>
            <p:nvPr/>
          </p:nvPicPr>
          <p:blipFill>
            <a:blip r:embed="rId2"/>
            <a:stretch>
              <a:fillRect/>
            </a:stretch>
          </p:blipFill>
          <p:spPr>
            <a:xfrm>
              <a:off x="2880717" y="2090590"/>
              <a:ext cx="6800110" cy="1295947"/>
            </a:xfrm>
            <a:prstGeom prst="rect">
              <a:avLst/>
            </a:prstGeom>
            <a:solidFill>
              <a:schemeClr val="accent1">
                <a:lumMod val="40000"/>
                <a:lumOff val="60000"/>
              </a:schemeClr>
            </a:solidFill>
            <a:ln>
              <a:noFill/>
            </a:ln>
          </p:spPr>
        </p:pic>
        <p:sp>
          <p:nvSpPr>
            <p:cNvPr id="30" name="折角形 29">
              <a:hlinkClick r:id="rId5" action="ppaction://hlinksldjump">
                <a:snd r:embed="rId4" name="push.wav"/>
              </a:hlinkClick>
            </p:cNvPr>
            <p:cNvSpPr/>
            <p:nvPr/>
          </p:nvSpPr>
          <p:spPr>
            <a:xfrm>
              <a:off x="3534881" y="2255065"/>
              <a:ext cx="5466515" cy="811510"/>
            </a:xfrm>
            <a:prstGeom prst="foldedCorner">
              <a:avLst/>
            </a:prstGeom>
            <a:gradFill>
              <a:gsLst>
                <a:gs pos="0">
                  <a:schemeClr val="accent1">
                    <a:lumMod val="5000"/>
                    <a:lumOff val="95000"/>
                  </a:schemeClr>
                </a:gs>
                <a:gs pos="0">
                  <a:schemeClr val="accent1">
                    <a:lumMod val="45000"/>
                    <a:lumOff val="55000"/>
                  </a:schemeClr>
                </a:gs>
                <a:gs pos="58000">
                  <a:schemeClr val="accent1">
                    <a:lumMod val="45000"/>
                    <a:lumOff val="55000"/>
                  </a:schemeClr>
                </a:gs>
                <a:gs pos="89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5400" dirty="0">
                  <a:solidFill>
                    <a:srgbClr val="D60093"/>
                  </a:solidFill>
                  <a:latin typeface="隶书" panose="02010509060101010101" pitchFamily="49" charset="-122"/>
                  <a:ea typeface="隶书" panose="02010509060101010101" pitchFamily="49" charset="-122"/>
                </a:rPr>
                <a:t>核心重难探究</a:t>
              </a:r>
            </a:p>
          </p:txBody>
        </p:sp>
      </p:grpSp>
      <p:grpSp>
        <p:nvGrpSpPr>
          <p:cNvPr id="8" name="组合 7"/>
          <p:cNvGrpSpPr/>
          <p:nvPr/>
        </p:nvGrpSpPr>
        <p:grpSpPr>
          <a:xfrm>
            <a:off x="3137391" y="4019712"/>
            <a:ext cx="6800110" cy="1295947"/>
            <a:chOff x="2880717" y="3457525"/>
            <a:chExt cx="6800110" cy="1295947"/>
          </a:xfrm>
        </p:grpSpPr>
        <p:pic>
          <p:nvPicPr>
            <p:cNvPr id="35" name="图片 34" descr="阴影"/>
            <p:cNvPicPr>
              <a:picLocks noChangeAspect="1"/>
            </p:cNvPicPr>
            <p:nvPr/>
          </p:nvPicPr>
          <p:blipFill>
            <a:blip r:embed="rId2"/>
            <a:stretch>
              <a:fillRect/>
            </a:stretch>
          </p:blipFill>
          <p:spPr>
            <a:xfrm>
              <a:off x="2880717" y="3457525"/>
              <a:ext cx="6800110" cy="1295947"/>
            </a:xfrm>
            <a:prstGeom prst="rect">
              <a:avLst/>
            </a:prstGeom>
            <a:solidFill>
              <a:schemeClr val="accent1">
                <a:lumMod val="40000"/>
                <a:lumOff val="60000"/>
              </a:schemeClr>
            </a:solidFill>
            <a:ln>
              <a:noFill/>
            </a:ln>
          </p:spPr>
        </p:pic>
        <p:sp>
          <p:nvSpPr>
            <p:cNvPr id="37" name="折角形 36">
              <a:hlinkClick r:id="rId6" action="ppaction://hlinksldjump">
                <a:snd r:embed="rId4" name="push.wav"/>
              </a:hlinkClick>
            </p:cNvPr>
            <p:cNvSpPr/>
            <p:nvPr/>
          </p:nvSpPr>
          <p:spPr>
            <a:xfrm>
              <a:off x="3513169" y="3615042"/>
              <a:ext cx="5466515" cy="811510"/>
            </a:xfrm>
            <a:prstGeom prst="foldedCorner">
              <a:avLst/>
            </a:prstGeom>
            <a:gradFill>
              <a:gsLst>
                <a:gs pos="0">
                  <a:schemeClr val="accent1">
                    <a:lumMod val="5000"/>
                    <a:lumOff val="95000"/>
                  </a:schemeClr>
                </a:gs>
                <a:gs pos="0">
                  <a:schemeClr val="accent1">
                    <a:lumMod val="45000"/>
                    <a:lumOff val="55000"/>
                  </a:schemeClr>
                </a:gs>
                <a:gs pos="58000">
                  <a:schemeClr val="accent1">
                    <a:lumMod val="45000"/>
                    <a:lumOff val="55000"/>
                  </a:schemeClr>
                </a:gs>
                <a:gs pos="89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5400" dirty="0">
                  <a:solidFill>
                    <a:srgbClr val="D60093"/>
                  </a:solidFill>
                  <a:latin typeface="隶书" panose="02010509060101010101" pitchFamily="49" charset="-122"/>
                  <a:ea typeface="隶书" panose="02010509060101010101" pitchFamily="49" charset="-122"/>
                </a:rPr>
                <a:t>新知训练巩固</a:t>
              </a:r>
            </a:p>
          </p:txBody>
        </p:sp>
      </p:grpSp>
    </p:spTree>
    <p:extLst>
      <p:ext uri="{BB962C8B-B14F-4D97-AF65-F5344CB8AC3E}">
        <p14:creationId xmlns:p14="http://schemas.microsoft.com/office/powerpoint/2010/main" val="283513369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strVal val="#ppt_w*0.70"/>
                                          </p:val>
                                        </p:tav>
                                        <p:tav tm="100000">
                                          <p:val>
                                            <p:strVal val="#ppt_w"/>
                                          </p:val>
                                        </p:tav>
                                      </p:tavLst>
                                    </p:anim>
                                    <p:anim calcmode="lin" valueType="num">
                                      <p:cBhvr>
                                        <p:cTn id="13" dur="1000" fill="hold"/>
                                        <p:tgtEl>
                                          <p:spTgt spid="6"/>
                                        </p:tgtEl>
                                        <p:attrNameLst>
                                          <p:attrName>ppt_h</p:attrName>
                                        </p:attrNameLst>
                                      </p:cBhvr>
                                      <p:tavLst>
                                        <p:tav tm="0">
                                          <p:val>
                                            <p:strVal val="#ppt_h"/>
                                          </p:val>
                                        </p:tav>
                                        <p:tav tm="100000">
                                          <p:val>
                                            <p:strVal val="#ppt_h"/>
                                          </p:val>
                                        </p:tav>
                                      </p:tavLst>
                                    </p:anim>
                                    <p:animEffect transition="in" filter="fade">
                                      <p:cBhvr>
                                        <p:cTn id="14" dur="1000"/>
                                        <p:tgtEl>
                                          <p:spTgt spid="6"/>
                                        </p:tgtEl>
                                      </p:cBhvr>
                                    </p:animEffect>
                                  </p:childTnLst>
                                </p:cTn>
                              </p:par>
                            </p:childTnLst>
                          </p:cTn>
                        </p:par>
                        <p:par>
                          <p:cTn id="15" fill="hold">
                            <p:stCondLst>
                              <p:cond delay="1500"/>
                            </p:stCondLst>
                            <p:childTnLst>
                              <p:par>
                                <p:cTn id="16" presetID="55"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1000" fill="hold"/>
                                        <p:tgtEl>
                                          <p:spTgt spid="7"/>
                                        </p:tgtEl>
                                        <p:attrNameLst>
                                          <p:attrName>ppt_w</p:attrName>
                                        </p:attrNameLst>
                                      </p:cBhvr>
                                      <p:tavLst>
                                        <p:tav tm="0">
                                          <p:val>
                                            <p:strVal val="#ppt_w*0.70"/>
                                          </p:val>
                                        </p:tav>
                                        <p:tav tm="100000">
                                          <p:val>
                                            <p:strVal val="#ppt_w"/>
                                          </p:val>
                                        </p:tav>
                                      </p:tavLst>
                                    </p:anim>
                                    <p:anim calcmode="lin" valueType="num">
                                      <p:cBhvr>
                                        <p:cTn id="19" dur="1000" fill="hold"/>
                                        <p:tgtEl>
                                          <p:spTgt spid="7"/>
                                        </p:tgtEl>
                                        <p:attrNameLst>
                                          <p:attrName>ppt_h</p:attrName>
                                        </p:attrNameLst>
                                      </p:cBhvr>
                                      <p:tavLst>
                                        <p:tav tm="0">
                                          <p:val>
                                            <p:strVal val="#ppt_h"/>
                                          </p:val>
                                        </p:tav>
                                        <p:tav tm="100000">
                                          <p:val>
                                            <p:strVal val="#ppt_h"/>
                                          </p:val>
                                        </p:tav>
                                      </p:tavLst>
                                    </p:anim>
                                    <p:animEffect transition="in" filter="fade">
                                      <p:cBhvr>
                                        <p:cTn id="20" dur="1000"/>
                                        <p:tgtEl>
                                          <p:spTgt spid="7"/>
                                        </p:tgtEl>
                                      </p:cBhvr>
                                    </p:animEffect>
                                  </p:childTnLst>
                                </p:cTn>
                              </p:par>
                            </p:childTnLst>
                          </p:cTn>
                        </p:par>
                        <p:par>
                          <p:cTn id="21" fill="hold">
                            <p:stCondLst>
                              <p:cond delay="2500"/>
                            </p:stCondLst>
                            <p:childTnLst>
                              <p:par>
                                <p:cTn id="22" presetID="55"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1000" fill="hold"/>
                                        <p:tgtEl>
                                          <p:spTgt spid="8"/>
                                        </p:tgtEl>
                                        <p:attrNameLst>
                                          <p:attrName>ppt_w</p:attrName>
                                        </p:attrNameLst>
                                      </p:cBhvr>
                                      <p:tavLst>
                                        <p:tav tm="0">
                                          <p:val>
                                            <p:strVal val="#ppt_w*0.70"/>
                                          </p:val>
                                        </p:tav>
                                        <p:tav tm="100000">
                                          <p:val>
                                            <p:strVal val="#ppt_w"/>
                                          </p:val>
                                        </p:tav>
                                      </p:tavLst>
                                    </p:anim>
                                    <p:anim calcmode="lin" valueType="num">
                                      <p:cBhvr>
                                        <p:cTn id="25" dur="1000" fill="hold"/>
                                        <p:tgtEl>
                                          <p:spTgt spid="8"/>
                                        </p:tgtEl>
                                        <p:attrNameLst>
                                          <p:attrName>ppt_h</p:attrName>
                                        </p:attrNameLst>
                                      </p:cBhvr>
                                      <p:tavLst>
                                        <p:tav tm="0">
                                          <p:val>
                                            <p:strVal val="#ppt_h"/>
                                          </p:val>
                                        </p:tav>
                                        <p:tav tm="100000">
                                          <p:val>
                                            <p:strVal val="#ppt_h"/>
                                          </p:val>
                                        </p:tav>
                                      </p:tavLst>
                                    </p:anim>
                                    <p:animEffect transition="in" filter="fade">
                                      <p:cBhvr>
                                        <p:cTn id="2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组合 6"/>
          <p:cNvGrpSpPr/>
          <p:nvPr/>
        </p:nvGrpSpPr>
        <p:grpSpPr>
          <a:xfrm>
            <a:off x="3240757" y="-29970"/>
            <a:ext cx="5619925" cy="831617"/>
            <a:chOff x="3240757" y="-29970"/>
            <a:chExt cx="5619925" cy="831617"/>
          </a:xfrm>
        </p:grpSpPr>
        <p:pic>
          <p:nvPicPr>
            <p:cNvPr id="4" name="图片 3" descr="阴影"/>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ass/>
                      </a14:imgEffect>
                    </a14:imgLayer>
                  </a14:imgProps>
                </a:ext>
              </a:extLst>
            </a:blip>
            <a:stretch>
              <a:fillRect/>
            </a:stretch>
          </p:blipFill>
          <p:spPr>
            <a:xfrm>
              <a:off x="3240757" y="31777"/>
              <a:ext cx="5619925" cy="769870"/>
            </a:xfrm>
            <a:prstGeom prst="rect">
              <a:avLst/>
            </a:prstGeom>
            <a:solidFill>
              <a:schemeClr val="accent1">
                <a:lumMod val="40000"/>
                <a:lumOff val="60000"/>
              </a:schemeClr>
            </a:solidFill>
            <a:ln>
              <a:noFill/>
            </a:ln>
          </p:spPr>
        </p:pic>
        <p:sp>
          <p:nvSpPr>
            <p:cNvPr id="6" name="矩形 5"/>
            <p:cNvSpPr/>
            <p:nvPr/>
          </p:nvSpPr>
          <p:spPr>
            <a:xfrm>
              <a:off x="4286772" y="-29970"/>
              <a:ext cx="3579826" cy="769441"/>
            </a:xfrm>
            <a:prstGeom prst="rect">
              <a:avLst/>
            </a:prstGeom>
          </p:spPr>
          <p:txBody>
            <a:bodyPr wrap="none">
              <a:spAutoFit/>
            </a:bodyPr>
            <a:lstStyle/>
            <a:p>
              <a:pPr algn="ctr"/>
              <a:r>
                <a:rPr lang="zh-CN" altLang="zh-CN" sz="4400" dirty="0">
                  <a:solidFill>
                    <a:srgbClr val="D60093"/>
                  </a:solidFill>
                  <a:latin typeface="隶书" panose="02010509060101010101" pitchFamily="49" charset="-122"/>
                  <a:ea typeface="隶书" panose="02010509060101010101" pitchFamily="49" charset="-122"/>
                </a:rPr>
                <a:t>基础自主梳理</a:t>
              </a:r>
            </a:p>
          </p:txBody>
        </p:sp>
      </p:grpSp>
      <p:sp>
        <p:nvSpPr>
          <p:cNvPr id="2" name="矩形 1"/>
          <p:cNvSpPr>
            <a:spLocks noChangeAspect="1"/>
          </p:cNvSpPr>
          <p:nvPr/>
        </p:nvSpPr>
        <p:spPr>
          <a:xfrm>
            <a:off x="361950" y="1151855"/>
            <a:ext cx="10807700" cy="3655231"/>
          </a:xfrm>
          <a:prstGeom prst="rect">
            <a:avLst/>
          </a:prstGeom>
        </p:spPr>
        <p:txBody>
          <a:bodyPr>
            <a:spAutoFit/>
          </a:bodyPr>
          <a:lstStyle/>
          <a:p>
            <a:pPr indent="280670">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知识点一　新经济政策</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背景</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经历了数年战争的苏维埃俄国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满目疮痍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经济异常困难</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社会矛盾加剧。</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开始时间</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_________</a:t>
            </a:r>
            <a:r>
              <a:rPr lang="zh-CN" altLang="zh-CN" dirty="0">
                <a:solidFill>
                  <a:srgbClr val="000000"/>
                </a:solidFill>
                <a:ea typeface="宋体" panose="02010600030101010101" pitchFamily="2" charset="-122"/>
                <a:cs typeface="Times New Roman" panose="02020603050405020304" pitchFamily="18" charset="0"/>
              </a:rPr>
              <a:t>年春。</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1008509" y="4104183"/>
            <a:ext cx="1005403"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1921</a:t>
            </a:r>
            <a:endParaRPr lang="zh-CN" altLang="en-US" sz="3200" b="1" dirty="0">
              <a:solidFill>
                <a:srgbClr val="FF0000"/>
              </a:solidFill>
            </a:endParaRPr>
          </a:p>
        </p:txBody>
      </p:sp>
    </p:spTree>
    <p:extLst>
      <p:ext uri="{BB962C8B-B14F-4D97-AF65-F5344CB8AC3E}">
        <p14:creationId xmlns:p14="http://schemas.microsoft.com/office/powerpoint/2010/main" val="86245122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0"/>
                                  </p:stCondLst>
                                  <p:childTnLst>
                                    <p:animRot by="120000">
                                      <p:cBhvr>
                                        <p:cTn id="6" dur="100" fill="hold">
                                          <p:stCondLst>
                                            <p:cond delay="0"/>
                                          </p:stCondLst>
                                        </p:cTn>
                                        <p:tgtEl>
                                          <p:spTgt spid="7"/>
                                        </p:tgtEl>
                                        <p:attrNameLst>
                                          <p:attrName>r</p:attrName>
                                        </p:attrNameLst>
                                      </p:cBhvr>
                                    </p:animRot>
                                    <p:animRot by="-240000">
                                      <p:cBhvr>
                                        <p:cTn id="7" dur="200" fill="hold">
                                          <p:stCondLst>
                                            <p:cond delay="200"/>
                                          </p:stCondLst>
                                        </p:cTn>
                                        <p:tgtEl>
                                          <p:spTgt spid="7"/>
                                        </p:tgtEl>
                                        <p:attrNameLst>
                                          <p:attrName>r</p:attrName>
                                        </p:attrNameLst>
                                      </p:cBhvr>
                                    </p:animRot>
                                    <p:animRot by="240000">
                                      <p:cBhvr>
                                        <p:cTn id="8" dur="200" fill="hold">
                                          <p:stCondLst>
                                            <p:cond delay="400"/>
                                          </p:stCondLst>
                                        </p:cTn>
                                        <p:tgtEl>
                                          <p:spTgt spid="7"/>
                                        </p:tgtEl>
                                        <p:attrNameLst>
                                          <p:attrName>r</p:attrName>
                                        </p:attrNameLst>
                                      </p:cBhvr>
                                    </p:animRot>
                                    <p:animRot by="-240000">
                                      <p:cBhvr>
                                        <p:cTn id="9" dur="200" fill="hold">
                                          <p:stCondLst>
                                            <p:cond delay="600"/>
                                          </p:stCondLst>
                                        </p:cTn>
                                        <p:tgtEl>
                                          <p:spTgt spid="7"/>
                                        </p:tgtEl>
                                        <p:attrNameLst>
                                          <p:attrName>r</p:attrName>
                                        </p:attrNameLst>
                                      </p:cBhvr>
                                    </p:animRot>
                                    <p:animRot by="120000">
                                      <p:cBhvr>
                                        <p:cTn id="10" dur="200" fill="hold">
                                          <p:stCondLst>
                                            <p:cond delay="800"/>
                                          </p:stCondLst>
                                        </p:cTn>
                                        <p:tgtEl>
                                          <p:spTgt spid="7"/>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randombar(horizontal)">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716170"/>
            <a:ext cx="10807700" cy="541071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latin typeface="Arial" panose="020B0604020202020204" pitchFamily="34" charset="0"/>
                <a:cs typeface="Times New Roman" panose="02020603050405020304" pitchFamily="18" charset="0"/>
              </a:rPr>
              <a:t>内容</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农业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以征收</a:t>
            </a:r>
            <a:r>
              <a:rPr lang="en-US" altLang="zh-CN" dirty="0">
                <a:solidFill>
                  <a:srgbClr val="000000"/>
                </a:solidFill>
                <a:ea typeface="宋体" panose="02010600030101010101" pitchFamily="2" charset="-122"/>
                <a:cs typeface="Times New Roman" panose="02020603050405020304" pitchFamily="18" charset="0"/>
              </a:rPr>
              <a:t>______________</a:t>
            </a:r>
            <a:r>
              <a:rPr lang="zh-CN" altLang="zh-CN" dirty="0">
                <a:solidFill>
                  <a:srgbClr val="000000"/>
                </a:solidFill>
                <a:ea typeface="宋体" panose="02010600030101010101" pitchFamily="2" charset="-122"/>
                <a:cs typeface="Times New Roman" panose="02020603050405020304" pitchFamily="18" charset="0"/>
              </a:rPr>
              <a:t>代替</a:t>
            </a:r>
            <a:r>
              <a:rPr lang="zh-CN" altLang="zh-CN" dirty="0" smtClean="0">
                <a:solidFill>
                  <a:srgbClr val="000000"/>
                </a:solidFill>
                <a:ea typeface="宋体" panose="02010600030101010101" pitchFamily="2" charset="-122"/>
                <a:cs typeface="Times New Roman" panose="02020603050405020304" pitchFamily="18" charset="0"/>
              </a:rPr>
              <a:t>余粮</a:t>
            </a:r>
            <a:r>
              <a:rPr lang="zh-CN" altLang="en-US" dirty="0" smtClean="0">
                <a:solidFill>
                  <a:srgbClr val="000000"/>
                </a:solidFill>
                <a:ea typeface="宋体" panose="02010600030101010101" pitchFamily="2" charset="-122"/>
                <a:cs typeface="Times New Roman" panose="02020603050405020304" pitchFamily="18" charset="0"/>
              </a:rPr>
              <a:t>收集</a:t>
            </a:r>
            <a:r>
              <a:rPr lang="zh-CN" altLang="zh-CN" dirty="0" smtClean="0">
                <a:solidFill>
                  <a:srgbClr val="000000"/>
                </a:solidFill>
                <a:ea typeface="宋体" panose="02010600030101010101" pitchFamily="2" charset="-122"/>
                <a:cs typeface="Times New Roman" panose="02020603050405020304" pitchFamily="18" charset="0"/>
              </a:rPr>
              <a:t>制</a:t>
            </a:r>
            <a:r>
              <a:rPr lang="zh-CN" altLang="zh-CN" dirty="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商业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允许使用雇佣劳动力和出租土地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农民可以自由买卖纳税后的剩余产品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实行</a:t>
            </a:r>
            <a:r>
              <a:rPr lang="en-US" altLang="zh-CN" dirty="0" smtClean="0">
                <a:solidFill>
                  <a:srgbClr val="000000"/>
                </a:solidFill>
                <a:ea typeface="宋体" panose="02010600030101010101" pitchFamily="2" charset="-122"/>
                <a:cs typeface="Times New Roman" panose="02020603050405020304" pitchFamily="18" charset="0"/>
              </a:rPr>
              <a:t>______________</a:t>
            </a:r>
            <a:r>
              <a:rPr lang="zh-CN" altLang="zh-CN" dirty="0" smtClean="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工业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允许私人经营中小企业。</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ea typeface="宋体" panose="02010600030101010101" pitchFamily="2" charset="-122"/>
                <a:cs typeface="Times New Roman" panose="02020603050405020304" pitchFamily="18" charset="0"/>
              </a:rPr>
              <a:t>分配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实行</a:t>
            </a:r>
            <a:r>
              <a:rPr lang="en-US" altLang="zh-CN" dirty="0" smtClean="0">
                <a:solidFill>
                  <a:srgbClr val="000000"/>
                </a:solidFill>
                <a:ea typeface="宋体" panose="02010600030101010101" pitchFamily="2" charset="-122"/>
                <a:cs typeface="Times New Roman" panose="02020603050405020304" pitchFamily="18" charset="0"/>
              </a:rPr>
              <a:t>______________</a:t>
            </a:r>
            <a:r>
              <a:rPr lang="zh-CN" altLang="zh-CN" dirty="0" smtClean="0">
                <a:solidFill>
                  <a:srgbClr val="000000"/>
                </a:solidFill>
                <a:ea typeface="宋体" panose="02010600030101010101" pitchFamily="2" charset="-122"/>
                <a:cs typeface="Times New Roman" panose="02020603050405020304" pitchFamily="18" charset="0"/>
              </a:rPr>
              <a:t>的</a:t>
            </a:r>
            <a:r>
              <a:rPr lang="zh-CN" altLang="zh-CN" dirty="0">
                <a:solidFill>
                  <a:srgbClr val="000000"/>
                </a:solidFill>
                <a:ea typeface="宋体" panose="02010600030101010101" pitchFamily="2" charset="-122"/>
                <a:cs typeface="Times New Roman" panose="02020603050405020304" pitchFamily="18" charset="0"/>
              </a:rPr>
              <a:t>工资制。</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latin typeface="Arial" panose="020B0604020202020204" pitchFamily="34" charset="0"/>
                <a:cs typeface="Times New Roman" panose="02020603050405020304" pitchFamily="18" charset="0"/>
              </a:rPr>
              <a:t>作用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调动了生产者的积极性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迅速缓解了危机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巩固了工农联盟</a:t>
            </a:r>
            <a:r>
              <a:rPr lang="en-US"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宋体" panose="02010600030101010101" pitchFamily="2" charset="-122"/>
                <a:cs typeface="Times New Roman" panose="02020603050405020304" pitchFamily="18" charset="0"/>
              </a:rPr>
              <a:t>促使国民经济稳步发展。</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3960837" y="1295871"/>
            <a:ext cx="1523174"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粮食税</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8" name="矩形 7"/>
          <p:cNvSpPr>
            <a:spLocks noChangeAspect="1"/>
          </p:cNvSpPr>
          <p:nvPr/>
        </p:nvSpPr>
        <p:spPr>
          <a:xfrm>
            <a:off x="5391165" y="2465577"/>
            <a:ext cx="1935145" cy="626710"/>
          </a:xfrm>
          <a:prstGeom prst="rect">
            <a:avLst/>
          </a:prstGeom>
        </p:spPr>
        <p:txBody>
          <a:bodyPr wrap="none">
            <a:spAutoFit/>
          </a:bodyPr>
          <a:lstStyle/>
          <a:p>
            <a:pPr>
              <a:lnSpc>
                <a:spcPct val="120000"/>
              </a:lnSpc>
            </a:pPr>
            <a:r>
              <a:rPr lang="zh-CN" altLang="zh-CN" dirty="0">
                <a:ea typeface="宋体" panose="02010600030101010101" pitchFamily="2" charset="-122"/>
                <a:cs typeface="Times New Roman" panose="02020603050405020304" pitchFamily="18" charset="0"/>
              </a:rPr>
              <a:t>自由</a:t>
            </a:r>
            <a:r>
              <a:rPr lang="zh-CN" altLang="zh-CN" dirty="0" smtClean="0">
                <a:ea typeface="宋体" panose="02010600030101010101" pitchFamily="2" charset="-122"/>
                <a:cs typeface="Times New Roman" panose="02020603050405020304" pitchFamily="18" charset="0"/>
              </a:rPr>
              <a:t>贸易</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9" name="矩形 8"/>
          <p:cNvSpPr>
            <a:spLocks noChangeAspect="1"/>
          </p:cNvSpPr>
          <p:nvPr/>
        </p:nvSpPr>
        <p:spPr>
          <a:xfrm>
            <a:off x="3404437" y="3640110"/>
            <a:ext cx="1935145"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按劳取酬</a:t>
            </a:r>
            <a:r>
              <a:rPr lang="en-US" altLang="zh-CN" dirty="0" smtClean="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381684655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843292"/>
            <a:ext cx="10807700" cy="4819781"/>
          </a:xfrm>
          <a:prstGeom prst="rect">
            <a:avLst/>
          </a:prstGeom>
        </p:spPr>
        <p:txBody>
          <a:bodyPr>
            <a:spAutoFit/>
          </a:bodyPr>
          <a:lstStyle/>
          <a:p>
            <a:pPr indent="280670">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知识点二　苏联的工业化</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苏联</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1922</a:t>
            </a:r>
            <a:r>
              <a:rPr lang="zh-CN" altLang="zh-CN" dirty="0">
                <a:solidFill>
                  <a:srgbClr val="000000"/>
                </a:solidFill>
                <a:ea typeface="宋体" panose="02010600030101010101" pitchFamily="2" charset="-122"/>
                <a:cs typeface="Times New Roman" panose="02020603050405020304" pitchFamily="18" charset="0"/>
              </a:rPr>
              <a:t>年底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苏维埃社会主义共和国联盟成立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简称</a:t>
            </a:r>
            <a:r>
              <a:rPr lang="en-US" altLang="zh-CN" dirty="0" smtClean="0">
                <a:solidFill>
                  <a:srgbClr val="000000"/>
                </a:solidFill>
                <a:ea typeface="宋体" panose="02010600030101010101" pitchFamily="2" charset="-122"/>
                <a:cs typeface="Times New Roman" panose="02020603050405020304" pitchFamily="18" charset="0"/>
              </a:rPr>
              <a:t>“_______”</a:t>
            </a:r>
            <a:r>
              <a:rPr lang="zh-CN" altLang="zh-CN" dirty="0" smtClean="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工业化</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开始时间</a:t>
            </a:r>
            <a:r>
              <a:rPr lang="en-US" altLang="zh-CN" dirty="0" smtClean="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_____</a:t>
            </a:r>
            <a:r>
              <a:rPr lang="zh-CN" altLang="zh-CN" dirty="0" smtClean="0">
                <a:solidFill>
                  <a:srgbClr val="000000"/>
                </a:solidFill>
                <a:ea typeface="宋体" panose="02010600030101010101" pitchFamily="2" charset="-122"/>
                <a:cs typeface="Times New Roman" panose="02020603050405020304" pitchFamily="18" charset="0"/>
              </a:rPr>
              <a:t>年</a:t>
            </a:r>
            <a:r>
              <a:rPr lang="zh-CN" altLang="zh-CN" dirty="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过程</a:t>
            </a:r>
            <a:r>
              <a:rPr lang="en-US" altLang="zh-CN" dirty="0">
                <a:solidFill>
                  <a:srgbClr val="000000"/>
                </a:solidFill>
                <a:ea typeface="宋体" panose="02010600030101010101" pitchFamily="2" charset="-122"/>
                <a:cs typeface="Times New Roman" panose="02020603050405020304" pitchFamily="18" charset="0"/>
              </a:rPr>
              <a:t>:1928—1937</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苏联先后完成了第一个、第二个五年计划</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由落后的农业国变成了强大的</a:t>
            </a:r>
            <a:r>
              <a:rPr lang="en-US" altLang="zh-CN" dirty="0">
                <a:solidFill>
                  <a:srgbClr val="000000"/>
                </a:solidFill>
                <a:ea typeface="宋体" panose="02010600030101010101" pitchFamily="2" charset="-122"/>
                <a:cs typeface="Times New Roman" panose="02020603050405020304" pitchFamily="18" charset="0"/>
              </a:rPr>
              <a:t>______________</a:t>
            </a:r>
            <a:r>
              <a:rPr lang="zh-CN" altLang="zh-CN" dirty="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特点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高度集中的</a:t>
            </a:r>
            <a:r>
              <a:rPr lang="en-US" altLang="zh-CN" dirty="0">
                <a:solidFill>
                  <a:srgbClr val="000000"/>
                </a:solidFill>
                <a:ea typeface="宋体" panose="02010600030101010101" pitchFamily="2" charset="-122"/>
                <a:cs typeface="Times New Roman" panose="02020603050405020304" pitchFamily="18" charset="0"/>
              </a:rPr>
              <a:t>______________</a:t>
            </a:r>
            <a:r>
              <a:rPr lang="zh-CN" altLang="zh-CN" dirty="0">
                <a:solidFill>
                  <a:srgbClr val="000000"/>
                </a:solidFill>
                <a:ea typeface="宋体" panose="02010600030101010101" pitchFamily="2" charset="-122"/>
                <a:cs typeface="Times New Roman" panose="02020603050405020304" pitchFamily="18" charset="0"/>
              </a:rPr>
              <a:t>计划。</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9423613" y="2017649"/>
            <a:ext cx="1111202"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苏联</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5" name="矩形 4"/>
          <p:cNvSpPr>
            <a:spLocks noChangeAspect="1"/>
          </p:cNvSpPr>
          <p:nvPr/>
        </p:nvSpPr>
        <p:spPr>
          <a:xfrm>
            <a:off x="2933061" y="3204022"/>
            <a:ext cx="1005403" cy="631711"/>
          </a:xfrm>
          <a:prstGeom prst="rect">
            <a:avLst/>
          </a:prstGeom>
        </p:spPr>
        <p:txBody>
          <a:bodyPr wrap="none">
            <a:spAutoFit/>
          </a:bodyPr>
          <a:lstStyle/>
          <a:p>
            <a:pPr>
              <a:lnSpc>
                <a:spcPct val="120000"/>
              </a:lnSpc>
            </a:pPr>
            <a:r>
              <a:rPr lang="en-US" altLang="zh-CN" dirty="0">
                <a:ea typeface="宋体" panose="02010600030101010101" pitchFamily="2" charset="-122"/>
              </a:rPr>
              <a:t>1926</a:t>
            </a:r>
            <a:endParaRPr lang="zh-CN" altLang="en-US" dirty="0"/>
          </a:p>
        </p:txBody>
      </p:sp>
      <p:sp>
        <p:nvSpPr>
          <p:cNvPr id="9" name="矩形 8"/>
          <p:cNvSpPr>
            <a:spLocks noChangeAspect="1"/>
          </p:cNvSpPr>
          <p:nvPr/>
        </p:nvSpPr>
        <p:spPr>
          <a:xfrm>
            <a:off x="7633245" y="4349703"/>
            <a:ext cx="1523174"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工业国</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10" name="矩形 9"/>
          <p:cNvSpPr>
            <a:spLocks noChangeAspect="1"/>
          </p:cNvSpPr>
          <p:nvPr/>
        </p:nvSpPr>
        <p:spPr>
          <a:xfrm>
            <a:off x="4762757" y="4939137"/>
            <a:ext cx="1523174"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指令性</a:t>
            </a:r>
            <a:r>
              <a:rPr lang="en-US" altLang="zh-CN" dirty="0" smtClean="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348453192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1002175"/>
            <a:ext cx="10807700" cy="4172296"/>
          </a:xfrm>
          <a:prstGeom prst="rect">
            <a:avLst/>
          </a:prstGeom>
        </p:spPr>
        <p:txBody>
          <a:bodyPr>
            <a:spAutoFit/>
          </a:bodyPr>
          <a:lstStyle/>
          <a:p>
            <a:pPr indent="280670">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知识点三　农业集体化</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开始时间</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20</a:t>
            </a:r>
            <a:r>
              <a:rPr lang="zh-CN" altLang="zh-CN" dirty="0">
                <a:solidFill>
                  <a:srgbClr val="000000"/>
                </a:solidFill>
                <a:ea typeface="宋体" panose="02010600030101010101" pitchFamily="2"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30</a:t>
            </a:r>
            <a:r>
              <a:rPr lang="zh-CN" altLang="zh-CN" dirty="0">
                <a:solidFill>
                  <a:srgbClr val="000000"/>
                </a:solidFill>
                <a:ea typeface="宋体" panose="02010600030101010101" pitchFamily="2" charset="-122"/>
                <a:cs typeface="Times New Roman" panose="02020603050405020304" pitchFamily="18" charset="0"/>
              </a:rPr>
              <a:t>年代初。</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措施</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苏联开展了消灭富农运动。同时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政府也从多方面支持</a:t>
            </a:r>
            <a:r>
              <a:rPr lang="en-US" altLang="zh-CN" dirty="0" smtClean="0">
                <a:solidFill>
                  <a:srgbClr val="000000"/>
                </a:solidFill>
                <a:ea typeface="宋体" panose="02010600030101010101" pitchFamily="2" charset="-122"/>
                <a:cs typeface="Times New Roman" panose="02020603050405020304" pitchFamily="18" charset="0"/>
              </a:rPr>
              <a:t>______________</a:t>
            </a:r>
            <a:r>
              <a:rPr lang="zh-CN" altLang="zh-CN" dirty="0" smtClean="0">
                <a:solidFill>
                  <a:srgbClr val="000000"/>
                </a:solidFill>
                <a:ea typeface="宋体" panose="02010600030101010101" pitchFamily="2" charset="-122"/>
                <a:cs typeface="Times New Roman" panose="02020603050405020304" pitchFamily="18" charset="0"/>
              </a:rPr>
              <a:t>的</a:t>
            </a:r>
            <a:r>
              <a:rPr lang="zh-CN" altLang="zh-CN" dirty="0">
                <a:solidFill>
                  <a:srgbClr val="000000"/>
                </a:solidFill>
                <a:ea typeface="宋体" panose="02010600030101010101" pitchFamily="2" charset="-122"/>
                <a:cs typeface="Times New Roman" panose="02020603050405020304" pitchFamily="18" charset="0"/>
              </a:rPr>
              <a:t>建设</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加快组建拖拉机站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为集体农庄提供机械服务</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监督集体农庄执行国家的生产计划。</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802317" y="3929185"/>
            <a:ext cx="1935145"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集体农庄</a:t>
            </a:r>
            <a:r>
              <a:rPr lang="en-US" altLang="zh-CN" dirty="0" smtClean="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642373401"/>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628135"/>
            <a:ext cx="10807700" cy="5685018"/>
          </a:xfrm>
          <a:prstGeom prst="rect">
            <a:avLst/>
          </a:prstGeom>
        </p:spPr>
        <p:txBody>
          <a:bodyPr>
            <a:spAutoFit/>
          </a:bodyPr>
          <a:lstStyle/>
          <a:p>
            <a:pPr indent="280670">
              <a:lnSpc>
                <a:spcPts val="44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知识点四　苏联模式</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44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形成标志</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44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1936</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苏联公布了新宪法。新宪法规定苏联是工农社会主义国家。新宪法也标志着</a:t>
            </a:r>
            <a:r>
              <a:rPr lang="en-US" altLang="zh-CN" dirty="0" smtClean="0">
                <a:solidFill>
                  <a:srgbClr val="000000"/>
                </a:solidFill>
                <a:ea typeface="宋体" panose="02010600030101010101" pitchFamily="2" charset="-122"/>
                <a:cs typeface="Times New Roman" panose="02020603050405020304" pitchFamily="18" charset="0"/>
              </a:rPr>
              <a:t>______________</a:t>
            </a:r>
            <a:r>
              <a:rPr lang="zh-CN" altLang="zh-CN" dirty="0" smtClean="0">
                <a:solidFill>
                  <a:srgbClr val="000000"/>
                </a:solidFill>
                <a:ea typeface="宋体" panose="02010600030101010101" pitchFamily="2" charset="-122"/>
                <a:cs typeface="Times New Roman" panose="02020603050405020304" pitchFamily="18" charset="0"/>
              </a:rPr>
              <a:t>的</a:t>
            </a:r>
            <a:r>
              <a:rPr lang="zh-CN" altLang="zh-CN" dirty="0">
                <a:solidFill>
                  <a:srgbClr val="000000"/>
                </a:solidFill>
                <a:ea typeface="宋体" panose="02010600030101010101" pitchFamily="2" charset="-122"/>
                <a:cs typeface="Times New Roman" panose="02020603050405020304" pitchFamily="18" charset="0"/>
              </a:rPr>
              <a:t>形成。</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44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评价</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44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积极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苏联模式在特定的历史条件下促进了苏联经济社会快速发展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也为苏联军民夺取反法西斯战争胜利发挥了重要作用。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44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消极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但由于没有尊重经济规律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随着时间推移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苏联模式的弊端日益暴露</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成为经济社会发展的严重体制障碍。</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256981" y="2294151"/>
            <a:ext cx="1935145" cy="626710"/>
          </a:xfrm>
          <a:prstGeom prst="rect">
            <a:avLst/>
          </a:prstGeom>
        </p:spPr>
        <p:txBody>
          <a:bodyPr wrap="none">
            <a:spAutoFit/>
          </a:bodyPr>
          <a:lstStyle/>
          <a:p>
            <a:pPr>
              <a:lnSpc>
                <a:spcPct val="120000"/>
              </a:lnSpc>
            </a:pPr>
            <a:r>
              <a:rPr lang="zh-CN" altLang="zh-CN" dirty="0">
                <a:ea typeface="宋体" panose="02010600030101010101" pitchFamily="2" charset="-122"/>
                <a:cs typeface="Times New Roman" panose="02020603050405020304" pitchFamily="18" charset="0"/>
              </a:rPr>
              <a:t>苏联</a:t>
            </a:r>
            <a:r>
              <a:rPr lang="zh-CN" altLang="zh-CN" dirty="0" smtClean="0">
                <a:ea typeface="宋体" panose="02010600030101010101" pitchFamily="2" charset="-122"/>
                <a:cs typeface="Times New Roman" panose="02020603050405020304" pitchFamily="18" charset="0"/>
              </a:rPr>
              <a:t>模式</a:t>
            </a:r>
            <a:r>
              <a:rPr lang="en-US" altLang="zh-CN" dirty="0" smtClean="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373194225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3240757" y="-29970"/>
            <a:ext cx="5619925" cy="831617"/>
            <a:chOff x="3240757" y="-29970"/>
            <a:chExt cx="5619925" cy="831617"/>
          </a:xfrm>
        </p:grpSpPr>
        <p:pic>
          <p:nvPicPr>
            <p:cNvPr id="4" name="图片 3" descr="阴影"/>
            <p:cNvPicPr>
              <a:picLocks noChangeAspect="1"/>
            </p:cNvPicPr>
            <p:nvPr/>
          </p:nvPicPr>
          <p:blipFill>
            <a:blip r:embed="rId3">
              <a:duotone>
                <a:schemeClr val="accent1">
                  <a:shade val="45000"/>
                  <a:satMod val="135000"/>
                </a:schemeClr>
                <a:prstClr val="white"/>
              </a:duotone>
              <a:extLst>
                <a:ext uri="{BEBA8EAE-BF5A-486C-A8C5-ECC9F3942E4B}">
                  <a14:imgProps xmlns:a14="http://schemas.microsoft.com/office/drawing/2010/main">
                    <a14:imgLayer r:embed="rId4">
                      <a14:imgEffect>
                        <a14:artisticGlass/>
                      </a14:imgEffect>
                    </a14:imgLayer>
                  </a14:imgProps>
                </a:ext>
              </a:extLst>
            </a:blip>
            <a:stretch>
              <a:fillRect/>
            </a:stretch>
          </p:blipFill>
          <p:spPr>
            <a:xfrm>
              <a:off x="3240757" y="31777"/>
              <a:ext cx="5619925" cy="769870"/>
            </a:xfrm>
            <a:prstGeom prst="rect">
              <a:avLst/>
            </a:prstGeom>
            <a:solidFill>
              <a:schemeClr val="accent1">
                <a:lumMod val="40000"/>
                <a:lumOff val="60000"/>
              </a:schemeClr>
            </a:solidFill>
            <a:ln>
              <a:noFill/>
            </a:ln>
          </p:spPr>
        </p:pic>
        <p:sp>
          <p:nvSpPr>
            <p:cNvPr id="5" name="矩形 4"/>
            <p:cNvSpPr/>
            <p:nvPr/>
          </p:nvSpPr>
          <p:spPr>
            <a:xfrm>
              <a:off x="4286772" y="-29970"/>
              <a:ext cx="3579826" cy="769441"/>
            </a:xfrm>
            <a:prstGeom prst="rect">
              <a:avLst/>
            </a:prstGeom>
          </p:spPr>
          <p:txBody>
            <a:bodyPr wrap="none">
              <a:spAutoFit/>
            </a:bodyPr>
            <a:lstStyle/>
            <a:p>
              <a:r>
                <a:rPr lang="zh-CN" altLang="en-US" sz="4400" dirty="0">
                  <a:solidFill>
                    <a:srgbClr val="D60093"/>
                  </a:solidFill>
                  <a:latin typeface="隶书" panose="02010509060101010101" pitchFamily="49" charset="-122"/>
                  <a:ea typeface="隶书" panose="02010509060101010101" pitchFamily="49" charset="-122"/>
                </a:rPr>
                <a:t>核心重难探究</a:t>
              </a:r>
              <a:endParaRPr lang="zh-CN" altLang="zh-CN" sz="4400" dirty="0">
                <a:solidFill>
                  <a:srgbClr val="D60093"/>
                </a:solidFill>
                <a:latin typeface="隶书" panose="02010509060101010101" pitchFamily="49" charset="-122"/>
                <a:ea typeface="隶书" panose="02010509060101010101" pitchFamily="49" charset="-122"/>
              </a:endParaRPr>
            </a:p>
          </p:txBody>
        </p:sp>
      </p:grpSp>
      <p:sp>
        <p:nvSpPr>
          <p:cNvPr id="2" name="矩形 1"/>
          <p:cNvSpPr>
            <a:spLocks noChangeAspect="1"/>
          </p:cNvSpPr>
          <p:nvPr/>
        </p:nvSpPr>
        <p:spPr>
          <a:xfrm>
            <a:off x="361950" y="772151"/>
            <a:ext cx="10807700" cy="24560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dirty="0">
                <a:solidFill>
                  <a:srgbClr val="000000"/>
                </a:solidFill>
                <a:latin typeface="NEU-BZ-S92"/>
                <a:ea typeface="方正正中黑简体"/>
                <a:cs typeface="Times New Roman" panose="02020603050405020304" pitchFamily="18" charset="0"/>
              </a:rPr>
              <a:t>【问题探究】</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探究点　苏联的社会主义建设</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smtClean="0">
                <a:solidFill>
                  <a:srgbClr val="000000"/>
                </a:solidFill>
                <a:latin typeface="Arial" panose="020B0604020202020204" pitchFamily="34" charset="0"/>
                <a:cs typeface="Times New Roman" panose="02020603050405020304" pitchFamily="18" charset="0"/>
              </a:rPr>
              <a:t>材料</a:t>
            </a:r>
            <a:r>
              <a:rPr lang="zh-CN" altLang="zh-CN" dirty="0">
                <a:solidFill>
                  <a:srgbClr val="000000"/>
                </a:solidFill>
                <a:latin typeface="Arial" panose="020B0604020202020204" pitchFamily="34" charset="0"/>
                <a:cs typeface="Times New Roman" panose="02020603050405020304" pitchFamily="18" charset="0"/>
              </a:rPr>
              <a:t>一</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1928—1937</a:t>
            </a:r>
            <a:r>
              <a:rPr lang="zh-CN" altLang="zh-CN" dirty="0">
                <a:solidFill>
                  <a:srgbClr val="000000"/>
                </a:solidFill>
                <a:latin typeface="Arial" panose="020B0604020202020204" pitchFamily="34" charset="0"/>
                <a:cs typeface="Times New Roman" panose="02020603050405020304" pitchFamily="18" charset="0"/>
              </a:rPr>
              <a:t>年苏联工业生产总值排位表</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3510452509"/>
              </p:ext>
            </p:extLst>
          </p:nvPr>
        </p:nvGraphicFramePr>
        <p:xfrm>
          <a:off x="216421" y="3171654"/>
          <a:ext cx="10768100" cy="2272926"/>
        </p:xfrm>
        <a:graphic>
          <a:graphicData uri="http://schemas.openxmlformats.org/presentationml/2006/ole">
            <mc:AlternateContent xmlns:mc="http://schemas.openxmlformats.org/markup-compatibility/2006">
              <mc:Choice xmlns:v="urn:schemas-microsoft-com:vml" Requires="v">
                <p:oleObj spid="_x0000_s1031" name="文档" r:id="rId6" imgW="3883577" imgH="819744" progId="Word.Document.12">
                  <p:embed/>
                </p:oleObj>
              </mc:Choice>
              <mc:Fallback>
                <p:oleObj name="文档" r:id="rId6" imgW="3883577" imgH="819744" progId="Word.Document.12">
                  <p:embed/>
                  <p:pic>
                    <p:nvPicPr>
                      <p:cNvPr id="0" name=""/>
                      <p:cNvPicPr/>
                      <p:nvPr/>
                    </p:nvPicPr>
                    <p:blipFill>
                      <a:blip r:embed="rId7"/>
                      <a:stretch>
                        <a:fillRect/>
                      </a:stretch>
                    </p:blipFill>
                    <p:spPr>
                      <a:xfrm>
                        <a:off x="216421" y="3171654"/>
                        <a:ext cx="10768100" cy="2272926"/>
                      </a:xfrm>
                      <a:prstGeom prst="rect">
                        <a:avLst/>
                      </a:prstGeom>
                    </p:spPr>
                  </p:pic>
                </p:oleObj>
              </mc:Fallback>
            </mc:AlternateContent>
          </a:graphicData>
        </a:graphic>
      </p:graphicFrame>
      <p:sp>
        <p:nvSpPr>
          <p:cNvPr id="7" name="矩形 6"/>
          <p:cNvSpPr>
            <a:spLocks noChangeAspect="1"/>
          </p:cNvSpPr>
          <p:nvPr/>
        </p:nvSpPr>
        <p:spPr>
          <a:xfrm>
            <a:off x="361950" y="4867803"/>
            <a:ext cx="10807700" cy="127419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cs typeface="Times New Roman" panose="02020603050405020304" pitchFamily="18" charset="0"/>
              </a:rPr>
              <a:t>材料二</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工业化的中心</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工业的基础</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就是发展重工业</a:t>
            </a:r>
            <a:r>
              <a:rPr lang="zh-CN" altLang="zh-CN" dirty="0" smtClean="0">
                <a:solidFill>
                  <a:srgbClr val="000000"/>
                </a:solidFill>
                <a:ea typeface="楷体" panose="02010609060101010101" pitchFamily="49" charset="-122"/>
                <a:cs typeface="Times New Roman" panose="02020603050405020304" pitchFamily="18" charset="0"/>
              </a:rPr>
              <a:t>。</a:t>
            </a:r>
            <a:endParaRPr lang="en-US" altLang="zh-CN" dirty="0" smtClean="0">
              <a:solidFill>
                <a:srgbClr val="000000"/>
              </a:solidFill>
              <a:ea typeface="楷体" panose="02010609060101010101" pitchFamily="49"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楷体" panose="02010609060101010101" pitchFamily="49" charset="-122"/>
                <a:cs typeface="Times New Roman" panose="02020603050405020304" pitchFamily="18" charset="0"/>
              </a:rPr>
              <a:t>斯大林</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11436995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0"/>
                                  </p:stCondLst>
                                  <p:childTnLst>
                                    <p:animRot by="120000">
                                      <p:cBhvr>
                                        <p:cTn id="6" dur="100" fill="hold">
                                          <p:stCondLst>
                                            <p:cond delay="0"/>
                                          </p:stCondLst>
                                        </p:cTn>
                                        <p:tgtEl>
                                          <p:spTgt spid="3"/>
                                        </p:tgtEl>
                                        <p:attrNameLst>
                                          <p:attrName>r</p:attrName>
                                        </p:attrNameLst>
                                      </p:cBhvr>
                                    </p:animRot>
                                    <p:animRot by="-240000">
                                      <p:cBhvr>
                                        <p:cTn id="7" dur="200" fill="hold">
                                          <p:stCondLst>
                                            <p:cond delay="200"/>
                                          </p:stCondLst>
                                        </p:cTn>
                                        <p:tgtEl>
                                          <p:spTgt spid="3"/>
                                        </p:tgtEl>
                                        <p:attrNameLst>
                                          <p:attrName>r</p:attrName>
                                        </p:attrNameLst>
                                      </p:cBhvr>
                                    </p:animRot>
                                    <p:animRot by="240000">
                                      <p:cBhvr>
                                        <p:cTn id="8" dur="200" fill="hold">
                                          <p:stCondLst>
                                            <p:cond delay="400"/>
                                          </p:stCondLst>
                                        </p:cTn>
                                        <p:tgtEl>
                                          <p:spTgt spid="3"/>
                                        </p:tgtEl>
                                        <p:attrNameLst>
                                          <p:attrName>r</p:attrName>
                                        </p:attrNameLst>
                                      </p:cBhvr>
                                    </p:animRot>
                                    <p:animRot by="-240000">
                                      <p:cBhvr>
                                        <p:cTn id="9" dur="200" fill="hold">
                                          <p:stCondLst>
                                            <p:cond delay="600"/>
                                          </p:stCondLst>
                                        </p:cTn>
                                        <p:tgtEl>
                                          <p:spTgt spid="3"/>
                                        </p:tgtEl>
                                        <p:attrNameLst>
                                          <p:attrName>r</p:attrName>
                                        </p:attrNameLst>
                                      </p:cBhvr>
                                    </p:animRot>
                                    <p:animRot by="120000">
                                      <p:cBhvr>
                                        <p:cTn id="10" dur="200" fill="hold">
                                          <p:stCondLst>
                                            <p:cond delay="80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家庭作业</Template>
  <TotalTime>46</TotalTime>
  <Words>238</Words>
  <Application>Microsoft Office PowerPoint</Application>
  <PresentationFormat>自定义</PresentationFormat>
  <Paragraphs>100</Paragraphs>
  <Slides>17</Slides>
  <Notes>1</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17</vt:i4>
      </vt:variant>
    </vt:vector>
  </HeadingPairs>
  <TitlesOfParts>
    <vt:vector size="30" baseType="lpstr">
      <vt:lpstr>NEU-BZ-S92</vt:lpstr>
      <vt:lpstr>方正书宋_GBK</vt:lpstr>
      <vt:lpstr>方正正中黑简体</vt:lpstr>
      <vt:lpstr>黑体</vt:lpstr>
      <vt:lpstr>华文新魏</vt:lpstr>
      <vt:lpstr>楷体</vt:lpstr>
      <vt:lpstr>隶书</vt:lpstr>
      <vt:lpstr>宋体</vt:lpstr>
      <vt:lpstr>Arial</vt:lpstr>
      <vt:lpstr>Calibri</vt:lpstr>
      <vt:lpstr>Times New Roman</vt:lpstr>
      <vt:lpstr>专业教辅课件Q:251490010</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LvYang</dc:creator>
  <cp:lastModifiedBy>Microsoft</cp:lastModifiedBy>
  <cp:revision>13</cp:revision>
  <dcterms:created xsi:type="dcterms:W3CDTF">2021-03-31T05:26:03Z</dcterms:created>
  <dcterms:modified xsi:type="dcterms:W3CDTF">2026-02-11T01:46:51Z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0008007650000000000001024140</vt:lpwstr>
  </property>
  <property fmtid="{D5CDD505-2E9C-101B-9397-08002B2CF9AE}" pid="3" name="KSOProductBuildVer">
    <vt:lpwstr>2052-10.1.0.7698</vt:lpwstr>
  </property>
</Properties>
</file>