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737" r:id="rId3"/>
    <p:sldId id="731" r:id="rId4"/>
    <p:sldId id="732" r:id="rId5"/>
    <p:sldId id="738" r:id="rId6"/>
    <p:sldId id="739" r:id="rId7"/>
    <p:sldId id="740" r:id="rId8"/>
    <p:sldId id="741" r:id="rId9"/>
    <p:sldId id="742" r:id="rId10"/>
    <p:sldId id="743" r:id="rId11"/>
    <p:sldId id="744" r:id="rId12"/>
    <p:sldId id="736" r:id="rId13"/>
    <p:sldId id="745" r:id="rId14"/>
    <p:sldId id="751" r:id="rId15"/>
    <p:sldId id="746" r:id="rId16"/>
    <p:sldId id="747" r:id="rId17"/>
    <p:sldId id="748" r:id="rId18"/>
    <p:sldId id="733" r:id="rId19"/>
    <p:sldId id="750" r:id="rId20"/>
    <p:sldId id="735" r:id="rId2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2.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13</a:t>
            </a:r>
            <a:r>
              <a:rPr lang="zh-CN" altLang="zh-CN" sz="4400" dirty="0">
                <a:solidFill>
                  <a:srgbClr val="D60093"/>
                </a:solidFill>
                <a:cs typeface="Times New Roman" panose="02020603050405020304" pitchFamily="18" charset="0"/>
              </a:rPr>
              <a:t>课　罗斯福新政</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42288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dirty="0">
                <a:solidFill>
                  <a:srgbClr val="000000"/>
                </a:solidFill>
                <a:latin typeface="Arial" panose="020B0604020202020204" pitchFamily="34" charset="0"/>
                <a:cs typeface="Times New Roman" panose="02020603050405020304" pitchFamily="18" charset="0"/>
              </a:rPr>
              <a:t>知识拓展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评价</a:t>
            </a:r>
            <a:r>
              <a:rPr lang="zh-CN" altLang="zh-CN" dirty="0">
                <a:solidFill>
                  <a:srgbClr val="000000"/>
                </a:solidFill>
                <a:latin typeface="Arial" panose="020B0604020202020204" pitchFamily="34" charset="0"/>
                <a:cs typeface="Times New Roman" panose="02020603050405020304" pitchFamily="18" charset="0"/>
              </a:rPr>
              <a:t>罗斯福</a:t>
            </a:r>
            <a:r>
              <a:rPr lang="zh-CN" altLang="zh-CN" dirty="0" smtClean="0">
                <a:solidFill>
                  <a:srgbClr val="000000"/>
                </a:solidFill>
                <a:latin typeface="Arial" panose="020B0604020202020204" pitchFamily="34" charset="0"/>
                <a:cs typeface="Times New Roman" panose="02020603050405020304" pitchFamily="18" charset="0"/>
              </a:rPr>
              <a:t>新政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罗斯福新政为资本主义国家干预经济提供了先例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成为当今许多</a:t>
            </a:r>
            <a:r>
              <a:rPr lang="zh-CN" altLang="zh-CN" dirty="0" smtClean="0">
                <a:solidFill>
                  <a:srgbClr val="000000"/>
                </a:solidFill>
                <a:ea typeface="楷体" panose="02010609060101010101" pitchFamily="49" charset="-122"/>
                <a:cs typeface="Times New Roman" panose="02020603050405020304" pitchFamily="18" charset="0"/>
              </a:rPr>
              <a:t>发达国家和</a:t>
            </a:r>
            <a:r>
              <a:rPr lang="zh-CN" altLang="zh-CN" dirty="0">
                <a:solidFill>
                  <a:srgbClr val="000000"/>
                </a:solidFill>
                <a:ea typeface="楷体" panose="02010609060101010101" pitchFamily="49" charset="-122"/>
                <a:cs typeface="Times New Roman" panose="02020603050405020304" pitchFamily="18" charset="0"/>
              </a:rPr>
              <a:t>发展中国家制定政策、法规的依据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这说明现代资本主义制度具有自我调节和改良的特点</a:t>
            </a:r>
            <a:r>
              <a:rPr lang="zh-CN" altLang="zh-CN" dirty="0" smtClean="0">
                <a:solidFill>
                  <a:srgbClr val="000000"/>
                </a:solidFill>
                <a:ea typeface="楷体" panose="02010609060101010101" pitchFamily="49" charset="-122"/>
                <a:cs typeface="Times New Roman" panose="02020603050405020304" pitchFamily="18" charset="0"/>
              </a:rPr>
              <a:t>。</a:t>
            </a:r>
            <a:endParaRPr lang="en-US"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新政由于没有改变资本主义的本质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因此只能缓和当时的危机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而不可能从根本上消除危机。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95012040"/>
      </p:ext>
    </p:extLst>
  </p:cSld>
  <p:clrMapOvr>
    <a:masterClrMapping/>
  </p:clrMapOvr>
  <p:transition spd="slow">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473789"/>
            <a:ext cx="10807700" cy="30469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易错易混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1.1929—1933</a:t>
            </a:r>
            <a:r>
              <a:rPr lang="zh-CN" altLang="zh-CN" dirty="0">
                <a:solidFill>
                  <a:srgbClr val="000000"/>
                </a:solidFill>
                <a:ea typeface="楷体" panose="02010609060101010101" pitchFamily="49" charset="-122"/>
                <a:cs typeface="Times New Roman" panose="02020603050405020304" pitchFamily="18" charset="0"/>
              </a:rPr>
              <a:t>年的经济大危机波及了整个资本主义世界而非全球。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苏俄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的新经济政策的特点是允许多种经济并存</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楷体" panose="02010609060101010101" pitchFamily="49" charset="-122"/>
                <a:cs typeface="Times New Roman" panose="02020603050405020304" pitchFamily="18" charset="0"/>
              </a:rPr>
              <a:t>允许</a:t>
            </a:r>
            <a:r>
              <a:rPr lang="zh-CN" altLang="zh-CN" dirty="0" smtClean="0">
                <a:solidFill>
                  <a:srgbClr val="000000"/>
                </a:solidFill>
                <a:ea typeface="楷体" panose="02010609060101010101" pitchFamily="49" charset="-122"/>
                <a:cs typeface="Times New Roman" panose="02020603050405020304" pitchFamily="18" charset="0"/>
              </a:rPr>
              <a:t>发展</a:t>
            </a:r>
            <a:r>
              <a:rPr lang="zh-CN" altLang="zh-CN" dirty="0">
                <a:solidFill>
                  <a:srgbClr val="000000"/>
                </a:solidFill>
                <a:ea typeface="楷体" panose="02010609060101010101" pitchFamily="49" charset="-122"/>
                <a:cs typeface="Times New Roman" panose="02020603050405020304" pitchFamily="18" charset="0"/>
              </a:rPr>
              <a:t>商品经济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罗斯福新政的特点是国家大力干预经济。</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7526121"/>
      </p:ext>
    </p:extLst>
  </p:cSld>
  <p:clrMapOvr>
    <a:masterClrMapping/>
  </p:clrMapOvr>
  <p:transition spd="slow">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876839"/>
            <a:ext cx="10807700" cy="42288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经济大危机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随着</a:t>
            </a:r>
            <a:r>
              <a:rPr lang="en-US" altLang="zh-CN" dirty="0">
                <a:solidFill>
                  <a:srgbClr val="000000"/>
                </a:solidFill>
                <a:ea typeface="宋体" panose="02010600030101010101" pitchFamily="2" charset="-122"/>
                <a:cs typeface="Times New Roman" panose="02020603050405020304" pitchFamily="18" charset="0"/>
              </a:rPr>
              <a:t>1929</a:t>
            </a:r>
            <a:r>
              <a:rPr lang="zh-CN" altLang="zh-CN" dirty="0">
                <a:solidFill>
                  <a:srgbClr val="000000"/>
                </a:solidFill>
                <a:ea typeface="楷体" panose="02010609060101010101" pitchFamily="49" charset="-122"/>
                <a:cs typeface="Times New Roman" panose="02020603050405020304" pitchFamily="18" charset="0"/>
              </a:rPr>
              <a:t>年的开始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美国似乎日趋繁荣</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1929</a:t>
            </a:r>
            <a:r>
              <a:rPr lang="zh-CN" altLang="zh-CN" dirty="0">
                <a:solidFill>
                  <a:srgbClr val="000000"/>
                </a:solidFill>
                <a:ea typeface="楷体" panose="02010609060101010101" pitchFamily="49" charset="-122"/>
                <a:cs typeface="Times New Roman" panose="02020603050405020304" pitchFamily="18" charset="0"/>
              </a:rPr>
              <a:t>年秋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股票市场的价格跌到了最低点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世界范围的经济萧条随之而来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而且萧条的强烈程度和延续时间的长久都是空前的。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摘编自斯塔夫里阿诺斯《全球通史</a:t>
            </a:r>
            <a:r>
              <a:rPr lang="en-US" altLang="zh-CN" dirty="0" smtClean="0">
                <a:solidFill>
                  <a:srgbClr val="000000"/>
                </a:solidFill>
                <a:ea typeface="宋体" panose="02010600030101010101" pitchFamily="2" charset="-122"/>
                <a:cs typeface="Times New Roman" panose="02020603050405020304" pitchFamily="18" charset="0"/>
              </a:rPr>
              <a:t>:1500</a:t>
            </a:r>
            <a:r>
              <a:rPr lang="zh-CN" altLang="zh-CN" dirty="0">
                <a:solidFill>
                  <a:srgbClr val="000000"/>
                </a:solidFill>
                <a:ea typeface="楷体" panose="02010609060101010101" pitchFamily="49" charset="-122"/>
                <a:cs typeface="Times New Roman" panose="02020603050405020304" pitchFamily="18" charset="0"/>
              </a:rPr>
              <a:t>年以后的世界》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问题</a:t>
            </a:r>
            <a:r>
              <a:rPr lang="zh-CN" altLang="zh-CN" dirty="0">
                <a:solidFill>
                  <a:srgbClr val="000000"/>
                </a:solidFill>
                <a:ea typeface="宋体" panose="02010600030101010101" pitchFamily="2" charset="-122"/>
                <a:cs typeface="Times New Roman" panose="02020603050405020304" pitchFamily="18" charset="0"/>
              </a:rPr>
              <a:t>结合材料和所学知识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指出</a:t>
            </a:r>
            <a:r>
              <a:rPr lang="en-US" altLang="zh-CN" dirty="0">
                <a:solidFill>
                  <a:srgbClr val="000000"/>
                </a:solidFill>
                <a:ea typeface="宋体" panose="02010600030101010101" pitchFamily="2" charset="-122"/>
                <a:cs typeface="Times New Roman" panose="02020603050405020304" pitchFamily="18" charset="0"/>
              </a:rPr>
              <a:t>1929</a:t>
            </a:r>
            <a:r>
              <a:rPr lang="zh-CN" altLang="zh-CN" dirty="0">
                <a:solidFill>
                  <a:srgbClr val="000000"/>
                </a:solidFill>
                <a:ea typeface="宋体" panose="02010600030101010101" pitchFamily="2" charset="-122"/>
                <a:cs typeface="Times New Roman" panose="02020603050405020304" pitchFamily="18" charset="0"/>
              </a:rPr>
              <a:t>年经济大危机的特点。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61950" y="5022321"/>
            <a:ext cx="10807700" cy="683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波及</a:t>
            </a:r>
            <a:r>
              <a:rPr lang="zh-CN" altLang="zh-CN" dirty="0" smtClean="0">
                <a:ea typeface="宋体" panose="02010600030101010101" pitchFamily="2" charset="-122"/>
                <a:cs typeface="Times New Roman" panose="02020603050405020304" pitchFamily="18" charset="0"/>
              </a:rPr>
              <a:t>范围广</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破坏性特别大</a:t>
            </a:r>
            <a:r>
              <a:rPr lang="en-US" altLang="zh-CN" dirty="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持续时间长</a:t>
            </a:r>
            <a:r>
              <a:rPr lang="zh-CN" altLang="zh-CN" dirty="0">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361950" y="935831"/>
            <a:ext cx="10807700" cy="4202176"/>
          </a:xfrm>
          <a:prstGeom prst="rect">
            <a:avLst/>
          </a:prstGeom>
        </p:spPr>
        <p:txBody>
          <a:bodyPr>
            <a:spAutoFit/>
          </a:bodyPr>
          <a:lstStyle/>
          <a:p>
            <a:pPr algn="ctr">
              <a:lnSpc>
                <a:spcPts val="44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罗斯福新政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罗斯福应对危机的一系列政策后来被称作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其核心是</a:t>
            </a:r>
            <a:r>
              <a:rPr lang="en-US" altLang="zh-CN" dirty="0">
                <a:solidFill>
                  <a:srgbClr val="000000"/>
                </a:solidFill>
                <a:ea typeface="宋体" panose="02010600030101010101" pitchFamily="2" charset="-122"/>
                <a:cs typeface="Times New Roman" panose="02020603050405020304" pitchFamily="18" charset="0"/>
              </a:rPr>
              <a:t>“3R”,</a:t>
            </a:r>
            <a:r>
              <a:rPr lang="zh-CN" altLang="zh-CN" dirty="0">
                <a:solidFill>
                  <a:srgbClr val="000000"/>
                </a:solidFill>
                <a:ea typeface="楷体" panose="02010609060101010101" pitchFamily="49" charset="-122"/>
                <a:cs typeface="Times New Roman" panose="02020603050405020304" pitchFamily="18" charset="0"/>
              </a:rPr>
              <a:t>即改革</a:t>
            </a:r>
            <a:r>
              <a:rPr lang="en-US" altLang="zh-CN" dirty="0">
                <a:solidFill>
                  <a:srgbClr val="000000"/>
                </a:solidFill>
                <a:ea typeface="宋体" panose="02010600030101010101" pitchFamily="2" charset="-122"/>
                <a:cs typeface="Times New Roman" panose="02020603050405020304" pitchFamily="18" charset="0"/>
              </a:rPr>
              <a:t>(Reform)</a:t>
            </a:r>
            <a:r>
              <a:rPr lang="zh-CN" altLang="zh-CN" dirty="0">
                <a:solidFill>
                  <a:srgbClr val="000000"/>
                </a:solidFill>
                <a:ea typeface="楷体" panose="02010609060101010101" pitchFamily="49" charset="-122"/>
                <a:cs typeface="Times New Roman" panose="02020603050405020304" pitchFamily="18" charset="0"/>
              </a:rPr>
              <a:t>、复兴</a:t>
            </a:r>
            <a:r>
              <a:rPr lang="en-US" altLang="zh-CN" dirty="0">
                <a:solidFill>
                  <a:srgbClr val="000000"/>
                </a:solidFill>
                <a:ea typeface="宋体" panose="02010600030101010101" pitchFamily="2" charset="-122"/>
                <a:cs typeface="Times New Roman" panose="02020603050405020304" pitchFamily="18" charset="0"/>
              </a:rPr>
              <a:t>(Recovery)</a:t>
            </a:r>
            <a:r>
              <a:rPr lang="zh-CN" altLang="zh-CN" dirty="0">
                <a:solidFill>
                  <a:srgbClr val="000000"/>
                </a:solidFill>
                <a:ea typeface="楷体" panose="02010609060101010101" pitchFamily="49" charset="-122"/>
                <a:cs typeface="Times New Roman" panose="02020603050405020304" pitchFamily="18" charset="0"/>
              </a:rPr>
              <a:t>和救济</a:t>
            </a:r>
            <a:r>
              <a:rPr lang="en-US" altLang="zh-CN" dirty="0">
                <a:solidFill>
                  <a:srgbClr val="000000"/>
                </a:solidFill>
                <a:ea typeface="宋体" panose="02010600030101010101" pitchFamily="2" charset="-122"/>
                <a:cs typeface="Times New Roman" panose="02020603050405020304" pitchFamily="18" charset="0"/>
              </a:rPr>
              <a:t>(Relief)</a:t>
            </a:r>
            <a:r>
              <a:rPr lang="zh-CN" altLang="zh-CN" dirty="0">
                <a:solidFill>
                  <a:srgbClr val="000000"/>
                </a:solidFill>
                <a:ea typeface="楷体" panose="02010609060101010101" pitchFamily="49" charset="-122"/>
                <a:cs typeface="Times New Roman" panose="02020603050405020304" pitchFamily="18" charset="0"/>
              </a:rPr>
              <a:t>。罗斯福新政</a:t>
            </a:r>
            <a:r>
              <a:rPr lang="zh-CN" altLang="zh-CN" dirty="0" smtClean="0">
                <a:solidFill>
                  <a:srgbClr val="000000"/>
                </a:solidFill>
                <a:ea typeface="楷体" panose="02010609060101010101" pitchFamily="49" charset="-122"/>
                <a:cs typeface="Times New Roman" panose="02020603050405020304" pitchFamily="18" charset="0"/>
              </a:rPr>
              <a:t>并非权宜之计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而是一场为保证资本主义制度的稳定发展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在资本主义经济肌体内部进行的一场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伤筋动骨的大手术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摘编自刘屹松《罗斯福大传》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15819991"/>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41713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世纪二三十年代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在世界现代化发展道路上有两个伟大人物进行了两次重大的制度创新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即列宁在苏俄采取新经济政策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罗斯福在美国推行新政。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摘编自徐蓝《世界近现代史</a:t>
            </a:r>
            <a:r>
              <a:rPr lang="en-US" altLang="zh-CN" dirty="0">
                <a:solidFill>
                  <a:srgbClr val="000000"/>
                </a:solidFill>
                <a:ea typeface="宋体" panose="02010600030101010101" pitchFamily="2" charset="-122"/>
                <a:cs typeface="Times New Roman" panose="02020603050405020304" pitchFamily="18" charset="0"/>
              </a:rPr>
              <a:t>1500—2007</a:t>
            </a:r>
            <a:r>
              <a:rPr lang="zh-CN"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3904453"/>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0143"/>
            <a:ext cx="10807700" cy="541071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结合材料一和所学知识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a:t>
            </a:r>
            <a:r>
              <a:rPr lang="en-US" altLang="zh-CN" dirty="0">
                <a:solidFill>
                  <a:srgbClr val="000000"/>
                </a:solidFill>
                <a:ea typeface="宋体" panose="02010600030101010101" pitchFamily="2" charset="-122"/>
                <a:cs typeface="Times New Roman" panose="02020603050405020304" pitchFamily="18" charset="0"/>
              </a:rPr>
              <a:t>“3R”</a:t>
            </a:r>
            <a:r>
              <a:rPr lang="zh-CN" altLang="zh-CN" dirty="0">
                <a:solidFill>
                  <a:srgbClr val="000000"/>
                </a:solidFill>
                <a:ea typeface="宋体" panose="02010600030101010101" pitchFamily="2" charset="-122"/>
                <a:cs typeface="Times New Roman" panose="02020603050405020304" pitchFamily="18" charset="0"/>
              </a:rPr>
              <a:t>的具体措施。结合新政的目的和结果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谈谈你对罗斯福新政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是一场为保证资本主义制度的稳定发展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在资本主义经济肌体内部进行</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en-US" dirty="0">
                <a:solidFill>
                  <a:srgbClr val="000000"/>
                </a:solidFill>
                <a:ea typeface="宋体" panose="02010600030101010101" pitchFamily="2" charset="-122"/>
                <a:cs typeface="Times New Roman" panose="02020603050405020304" pitchFamily="18" charset="0"/>
              </a:rPr>
              <a:t>一场</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伤筋动骨的大手术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的理解</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具体措施</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整顿金融体系</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加强对工业的计划指导</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调整农业政策</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推行</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以工代赈</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建立社会保障制度。</a:t>
            </a:r>
            <a:endParaRPr lang="en-US" altLang="zh-CN" dirty="0" smtClean="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理解</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罗斯福新政是在不改变资本主义制度的前提下</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加强国家对经济的干预和指导</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使资本主义制度得到调整、巩固与发展。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415178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417235"/>
            <a:ext cx="10807700" cy="30469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归纳新经济政策与罗斯福新政的相似之处。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latin typeface="NEU-BZ-S92"/>
                <a:ea typeface="宋体" panose="02010600030101010101" pitchFamily="2" charset="-122"/>
                <a:cs typeface="宋体" panose="02010600030101010101" pitchFamily="2" charset="-122"/>
              </a:rPr>
              <a:t>①</a:t>
            </a:r>
            <a:r>
              <a:rPr lang="zh-CN" altLang="zh-CN" dirty="0">
                <a:ea typeface="宋体" panose="02010600030101010101" pitchFamily="2" charset="-122"/>
                <a:cs typeface="Times New Roman" panose="02020603050405020304" pitchFamily="18" charset="0"/>
              </a:rPr>
              <a:t>二者都是在国家面临严重的经济困难时推行的</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latin typeface="NEU-BZ-S92"/>
                <a:ea typeface="宋体" panose="02010600030101010101" pitchFamily="2" charset="-122"/>
                <a:cs typeface="宋体" panose="02010600030101010101" pitchFamily="2" charset="-122"/>
              </a:rPr>
              <a:t>②</a:t>
            </a:r>
            <a:r>
              <a:rPr lang="zh-CN" altLang="zh-CN" dirty="0">
                <a:ea typeface="宋体" panose="02010600030101010101" pitchFamily="2" charset="-122"/>
                <a:cs typeface="Times New Roman" panose="02020603050405020304" pitchFamily="18" charset="0"/>
              </a:rPr>
              <a:t>二者都发挥了国家干预经济的职能</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latin typeface="NEU-BZ-S92"/>
                <a:ea typeface="宋体" panose="02010600030101010101" pitchFamily="2" charset="-122"/>
                <a:cs typeface="宋体" panose="02010600030101010101" pitchFamily="2" charset="-122"/>
              </a:rPr>
              <a:t>③</a:t>
            </a:r>
            <a:r>
              <a:rPr lang="zh-CN" altLang="zh-CN" dirty="0">
                <a:ea typeface="宋体" panose="02010600030101010101" pitchFamily="2" charset="-122"/>
                <a:cs typeface="Times New Roman" panose="02020603050405020304" pitchFamily="18" charset="0"/>
              </a:rPr>
              <a:t>利用商品、货币关系调整生产</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latin typeface="NEU-BZ-S92"/>
                <a:ea typeface="宋体" panose="02010600030101010101" pitchFamily="2" charset="-122"/>
                <a:cs typeface="宋体" panose="02010600030101010101" pitchFamily="2" charset="-122"/>
              </a:rPr>
              <a:t>④</a:t>
            </a:r>
            <a:r>
              <a:rPr lang="zh-CN" altLang="zh-CN" dirty="0">
                <a:ea typeface="宋体" panose="02010600030101010101" pitchFamily="2" charset="-122"/>
                <a:cs typeface="Times New Roman" panose="02020603050405020304" pitchFamily="18" charset="0"/>
              </a:rPr>
              <a:t>都在一定程度上使国家度过了危机。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11158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4464893" y="910761"/>
            <a:ext cx="2863284" cy="60478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5JKG07.eps" descr="id:2147491850;FounderCES"/>
          <p:cNvPicPr/>
          <p:nvPr/>
        </p:nvPicPr>
        <p:blipFill>
          <a:blip r:embed="rId2"/>
          <a:stretch>
            <a:fillRect/>
          </a:stretch>
        </p:blipFill>
        <p:spPr>
          <a:xfrm>
            <a:off x="1800597" y="1621009"/>
            <a:ext cx="7200800" cy="3635302"/>
          </a:xfrm>
          <a:prstGeom prst="rect">
            <a:avLst/>
          </a:prstGeom>
        </p:spPr>
      </p:pic>
    </p:spTree>
    <p:extLst>
      <p:ext uri="{BB962C8B-B14F-4D97-AF65-F5344CB8AC3E}">
        <p14:creationId xmlns:p14="http://schemas.microsoft.com/office/powerpoint/2010/main" val="220758201"/>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74237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从繁荣到危机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1.1929—1933</a:t>
            </a:r>
            <a:r>
              <a:rPr lang="zh-CN" altLang="zh-CN" dirty="0">
                <a:solidFill>
                  <a:srgbClr val="000000"/>
                </a:solidFill>
                <a:ea typeface="宋体" panose="02010600030101010101" pitchFamily="2" charset="-122"/>
                <a:cs typeface="Times New Roman" panose="02020603050405020304" pitchFamily="18" charset="0"/>
              </a:rPr>
              <a:t>年资本主义世界经济大危机首先爆发于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英国</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smtClean="0">
                <a:solidFill>
                  <a:srgbClr val="000000"/>
                </a:solidFill>
                <a:ea typeface="宋体" panose="02010600030101010101" pitchFamily="2" charset="-122"/>
                <a:cs typeface="Times New Roman" panose="02020603050405020304" pitchFamily="18" charset="0"/>
              </a:rPr>
              <a:t>法国</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美国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我曾修过一条铁路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如今它已建成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兄弟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能给我一角钱吗</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我曾建过一座塔楼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如今它已竣工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兄弟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能给我一角钱吗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这首流行于</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世纪二三十年代的美国歌曲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反映了当时美国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出现了经济大危机</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乞讨风气盛行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ea typeface="宋体" panose="02010600030101010101" pitchFamily="2" charset="-122"/>
                <a:cs typeface="Times New Roman" panose="02020603050405020304" pitchFamily="18" charset="0"/>
              </a:rPr>
              <a:t>大力</a:t>
            </a:r>
            <a:r>
              <a:rPr lang="zh-CN" altLang="zh-CN" dirty="0" smtClean="0">
                <a:solidFill>
                  <a:srgbClr val="000000"/>
                </a:solidFill>
                <a:ea typeface="宋体" panose="02010600030101010101" pitchFamily="2" charset="-122"/>
                <a:cs typeface="Times New Roman" panose="02020603050405020304" pitchFamily="18" charset="0"/>
              </a:rPr>
              <a:t>兴建</a:t>
            </a:r>
            <a:r>
              <a:rPr lang="zh-CN" altLang="zh-CN" dirty="0">
                <a:solidFill>
                  <a:srgbClr val="000000"/>
                </a:solidFill>
                <a:ea typeface="宋体" panose="02010600030101010101" pitchFamily="2" charset="-122"/>
                <a:cs typeface="Times New Roman" panose="02020603050405020304" pitchFamily="18" charset="0"/>
              </a:rPr>
              <a:t>基础设施</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社会道德沦丧</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0081517" y="130570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
        <p:nvSpPr>
          <p:cNvPr id="7" name="矩形 6"/>
          <p:cNvSpPr>
            <a:spLocks noChangeAspect="1"/>
          </p:cNvSpPr>
          <p:nvPr/>
        </p:nvSpPr>
        <p:spPr>
          <a:xfrm>
            <a:off x="2016621" y="424819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9975"/>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知识点二　罗斯福新政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《总统的再就业法规》禁止雇用童工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规定产业工人每周工时为</a:t>
            </a:r>
            <a:r>
              <a:rPr lang="en-US" altLang="zh-CN" dirty="0">
                <a:solidFill>
                  <a:srgbClr val="000000"/>
                </a:solidFill>
                <a:ea typeface="宋体" panose="02010600030101010101" pitchFamily="2" charset="-122"/>
                <a:cs typeface="Times New Roman" panose="02020603050405020304" pitchFamily="18" charset="0"/>
              </a:rPr>
              <a:t>35</a:t>
            </a:r>
            <a:r>
              <a:rPr lang="zh-CN" altLang="zh-CN" dirty="0">
                <a:solidFill>
                  <a:srgbClr val="000000"/>
                </a:solidFill>
                <a:ea typeface="宋体" panose="02010600030101010101" pitchFamily="2" charset="-122"/>
                <a:cs typeface="Times New Roman" panose="02020603050405020304" pitchFamily="18" charset="0"/>
              </a:rPr>
              <a:t>小时。《社会保障法》规定退休工人可以得到养老金和保险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失业者可以得到保险金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子女年幼的母亲、残疾人可以得到补助。这些规定的共同目的是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增加就业机会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加强国家干预手段</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缓和社会矛盾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解决生产过剩问题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7315717" y="306997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424823863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704680"/>
            <a:ext cx="10807700" cy="24560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知道经济大危机。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了解罗斯福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理解国家干预政策对西方经济发展的影响。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2015951"/>
            <a:ext cx="10807700" cy="180857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从繁荣到危机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繁荣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美国经济空前繁荣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新兴产业迅猛发展</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43292"/>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经济大危机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资本主义制度的基本矛盾。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工人的工资增长缓慢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购买力严重不足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爆发时间及地点</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波及范围广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席卷了整个资本主义世界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持续时间长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1929</a:t>
            </a:r>
            <a:r>
              <a:rPr lang="zh-CN" altLang="zh-CN" dirty="0">
                <a:solidFill>
                  <a:srgbClr val="000000"/>
                </a:solidFill>
                <a:ea typeface="宋体" panose="02010600030101010101" pitchFamily="2"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1933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破坏性特别大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整个资本主义世界的工业产量下降了三分之一以上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贸易额减少了</a:t>
            </a:r>
            <a:r>
              <a:rPr lang="en-US" altLang="zh-CN" dirty="0">
                <a:solidFill>
                  <a:srgbClr val="000000"/>
                </a:solidFill>
                <a:ea typeface="宋体" panose="02010600030101010101" pitchFamily="2" charset="-122"/>
                <a:cs typeface="Times New Roman" panose="02020603050405020304" pitchFamily="18" charset="0"/>
              </a:rPr>
              <a:t>2/3)</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864493" y="2588363"/>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生产过剩</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4608909" y="3194272"/>
            <a:ext cx="1107996"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1929 </a:t>
            </a:r>
            <a:endParaRPr lang="zh-CN" altLang="en-US" dirty="0"/>
          </a:p>
        </p:txBody>
      </p:sp>
    </p:spTree>
    <p:extLst>
      <p:ext uri="{BB962C8B-B14F-4D97-AF65-F5344CB8AC3E}">
        <p14:creationId xmlns:p14="http://schemas.microsoft.com/office/powerpoint/2010/main" val="139688359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94781"/>
            <a:ext cx="10807700" cy="4228850"/>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罗斯福新政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1933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smtClean="0">
                <a:solidFill>
                  <a:srgbClr val="000000"/>
                </a:solidFill>
                <a:ea typeface="宋体" panose="02010600030101010101" pitchFamily="2" charset="-122"/>
                <a:cs typeface="Times New Roman" panose="02020603050405020304" pitchFamily="18" charset="0"/>
              </a:rPr>
              <a:t>,______</a:t>
            </a:r>
            <a:r>
              <a:rPr lang="en-US" altLang="zh-CN" dirty="0">
                <a:solidFill>
                  <a:srgbClr val="000000"/>
                </a:solidFill>
                <a:ea typeface="宋体" panose="02010600030101010101" pitchFamily="2" charset="-122"/>
                <a:cs typeface="Times New Roman" panose="02020603050405020304" pitchFamily="18" charset="0"/>
              </a:rPr>
              <a:t>________</a:t>
            </a:r>
            <a:r>
              <a:rPr lang="en-US" altLang="zh-CN" dirty="0" smtClean="0">
                <a:solidFill>
                  <a:srgbClr val="000000"/>
                </a:solidFill>
                <a:ea typeface="宋体" panose="02010600030101010101" pitchFamily="2" charset="-122"/>
                <a:cs typeface="Times New Roman" panose="02020603050405020304" pitchFamily="18" charset="0"/>
              </a:rPr>
              <a:t>_____</a:t>
            </a:r>
            <a:r>
              <a:rPr lang="zh-CN" altLang="zh-CN" dirty="0" smtClean="0">
                <a:solidFill>
                  <a:srgbClr val="000000"/>
                </a:solidFill>
                <a:ea typeface="宋体" panose="02010600030101010101" pitchFamily="2" charset="-122"/>
                <a:cs typeface="Times New Roman" panose="02020603050405020304" pitchFamily="18" charset="0"/>
              </a:rPr>
              <a:t>就任</a:t>
            </a:r>
            <a:r>
              <a:rPr lang="zh-CN" altLang="zh-CN" dirty="0">
                <a:solidFill>
                  <a:srgbClr val="000000"/>
                </a:solidFill>
                <a:ea typeface="宋体" panose="02010600030101010101" pitchFamily="2" charset="-122"/>
                <a:cs typeface="Times New Roman" panose="02020603050405020304" pitchFamily="18" charset="0"/>
              </a:rPr>
              <a:t>美国总统</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目的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应付日益严峻的经济大危机。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特点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采用</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手段来扭转经济形势。</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885769" y="2177119"/>
            <a:ext cx="3307316"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富兰克林</a:t>
            </a:r>
            <a:r>
              <a:rPr lang="en-US" altLang="zh-CN" dirty="0">
                <a:ea typeface="宋体" panose="02010600030101010101" pitchFamily="2" charset="-122"/>
              </a:rPr>
              <a:t>·</a:t>
            </a:r>
            <a:r>
              <a:rPr lang="zh-CN" altLang="zh-CN" dirty="0" smtClean="0">
                <a:ea typeface="宋体" panose="02010600030101010101" pitchFamily="2" charset="-122"/>
                <a:cs typeface="Times New Roman" panose="02020603050405020304" pitchFamily="18" charset="0"/>
              </a:rPr>
              <a:t>罗斯福</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1918196" y="4506735"/>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国家</a:t>
            </a:r>
            <a:r>
              <a:rPr lang="zh-CN" altLang="zh-CN" dirty="0" smtClean="0">
                <a:ea typeface="宋体" panose="02010600030101010101" pitchFamily="2" charset="-122"/>
                <a:cs typeface="Times New Roman" panose="02020603050405020304" pitchFamily="18" charset="0"/>
              </a:rPr>
              <a:t>干预</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72472798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768523"/>
            <a:ext cx="252473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主要</a:t>
            </a:r>
            <a:r>
              <a:rPr lang="zh-CN" altLang="zh-CN" dirty="0" smtClean="0">
                <a:solidFill>
                  <a:srgbClr val="000000"/>
                </a:solidFill>
                <a:latin typeface="Arial" panose="020B0604020202020204" pitchFamily="34" charset="0"/>
                <a:cs typeface="Times New Roman" panose="02020603050405020304" pitchFamily="18" charset="0"/>
              </a:rPr>
              <a:t>内容</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18257847"/>
              </p:ext>
            </p:extLst>
          </p:nvPr>
        </p:nvGraphicFramePr>
        <p:xfrm>
          <a:off x="288429" y="1451787"/>
          <a:ext cx="11058670" cy="4701300"/>
        </p:xfrm>
        <a:graphic>
          <a:graphicData uri="http://schemas.openxmlformats.org/presentationml/2006/ole">
            <mc:AlternateContent xmlns:mc="http://schemas.openxmlformats.org/markup-compatibility/2006">
              <mc:Choice xmlns:v="urn:schemas-microsoft-com:vml" Requires="v">
                <p:oleObj spid="_x0000_s1034" name="文档" r:id="rId4" imgW="3988373" imgH="1695551" progId="Word.Document.12">
                  <p:embed/>
                </p:oleObj>
              </mc:Choice>
              <mc:Fallback>
                <p:oleObj name="文档" r:id="rId4" imgW="3988373" imgH="1695551" progId="Word.Document.12">
                  <p:embed/>
                  <p:pic>
                    <p:nvPicPr>
                      <p:cNvPr id="0" name=""/>
                      <p:cNvPicPr/>
                      <p:nvPr/>
                    </p:nvPicPr>
                    <p:blipFill>
                      <a:blip r:embed="rId5"/>
                      <a:stretch>
                        <a:fillRect/>
                      </a:stretch>
                    </p:blipFill>
                    <p:spPr>
                      <a:xfrm>
                        <a:off x="288429" y="1451787"/>
                        <a:ext cx="11058670" cy="4701300"/>
                      </a:xfrm>
                      <a:prstGeom prst="rect">
                        <a:avLst/>
                      </a:prstGeom>
                    </p:spPr>
                  </p:pic>
                </p:oleObj>
              </mc:Fallback>
            </mc:AlternateContent>
          </a:graphicData>
        </a:graphic>
      </p:graphicFrame>
      <p:sp>
        <p:nvSpPr>
          <p:cNvPr id="5" name="矩形 4"/>
          <p:cNvSpPr>
            <a:spLocks noChangeAspect="1"/>
          </p:cNvSpPr>
          <p:nvPr/>
        </p:nvSpPr>
        <p:spPr>
          <a:xfrm>
            <a:off x="3024733" y="2426849"/>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银行</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4606200" y="2942223"/>
            <a:ext cx="317106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全国工业复兴</a:t>
            </a:r>
            <a:r>
              <a:rPr lang="zh-CN" altLang="zh-CN" dirty="0" smtClean="0">
                <a:ea typeface="宋体" panose="02010600030101010101" pitchFamily="2" charset="-122"/>
                <a:cs typeface="Times New Roman" panose="02020603050405020304" pitchFamily="18" charset="0"/>
              </a:rPr>
              <a:t>法</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464826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880503451"/>
              </p:ext>
            </p:extLst>
          </p:nvPr>
        </p:nvGraphicFramePr>
        <p:xfrm>
          <a:off x="216421" y="1086365"/>
          <a:ext cx="11058670" cy="4736178"/>
        </p:xfrm>
        <a:graphic>
          <a:graphicData uri="http://schemas.openxmlformats.org/presentationml/2006/ole">
            <mc:AlternateContent xmlns:mc="http://schemas.openxmlformats.org/markup-compatibility/2006">
              <mc:Choice xmlns:v="urn:schemas-microsoft-com:vml" Requires="v">
                <p:oleObj spid="_x0000_s2058" name="文档" r:id="rId4" imgW="3988373" imgH="1708130" progId="Word.Document.12">
                  <p:embed/>
                </p:oleObj>
              </mc:Choice>
              <mc:Fallback>
                <p:oleObj name="文档" r:id="rId4" imgW="3988373" imgH="1708130" progId="Word.Document.12">
                  <p:embed/>
                  <p:pic>
                    <p:nvPicPr>
                      <p:cNvPr id="0" name=""/>
                      <p:cNvPicPr/>
                      <p:nvPr/>
                    </p:nvPicPr>
                    <p:blipFill>
                      <a:blip r:embed="rId5"/>
                      <a:stretch>
                        <a:fillRect/>
                      </a:stretch>
                    </p:blipFill>
                    <p:spPr>
                      <a:xfrm>
                        <a:off x="216421" y="1086365"/>
                        <a:ext cx="11058670" cy="4736178"/>
                      </a:xfrm>
                      <a:prstGeom prst="rect">
                        <a:avLst/>
                      </a:prstGeom>
                    </p:spPr>
                  </p:pic>
                </p:oleObj>
              </mc:Fallback>
            </mc:AlternateContent>
          </a:graphicData>
        </a:graphic>
      </p:graphicFrame>
      <p:sp>
        <p:nvSpPr>
          <p:cNvPr id="5" name="矩形 4"/>
          <p:cNvSpPr>
            <a:spLocks noChangeAspect="1"/>
          </p:cNvSpPr>
          <p:nvPr/>
        </p:nvSpPr>
        <p:spPr>
          <a:xfrm>
            <a:off x="1430725" y="2817912"/>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以工代赈</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5381333" y="3549481"/>
            <a:ext cx="2347117"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社会保障</a:t>
            </a:r>
            <a:r>
              <a:rPr lang="zh-CN" altLang="zh-CN" dirty="0" smtClean="0">
                <a:ea typeface="宋体" panose="02010600030101010101" pitchFamily="2" charset="-122"/>
                <a:cs typeface="Times New Roman" panose="02020603050405020304" pitchFamily="18" charset="0"/>
              </a:rPr>
              <a:t>法</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043670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853991"/>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新政期间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美国经济开始缓慢复苏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工业生产有所恢复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就业人数逐步增加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人民生活得到改善。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新政增强了美国政府的</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能力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恢复了美国人民的信心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对资本主义世界产生了深远影响。</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新政是美国政府在维护资本主义制度的前提下作出的政策调整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它没有改变</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的本质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无法解决美国社会的根本矛盾。</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744247" y="2621349"/>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宏观调控</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4320877" y="4371666"/>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资本主义</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315501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38</TotalTime>
  <Words>497</Words>
  <Application>Microsoft Office PowerPoint</Application>
  <PresentationFormat>自定义</PresentationFormat>
  <Paragraphs>87</Paragraphs>
  <Slides>20</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3"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14</cp:revision>
  <dcterms:created xsi:type="dcterms:W3CDTF">2021-03-31T05:26:03Z</dcterms:created>
  <dcterms:modified xsi:type="dcterms:W3CDTF">2026-02-11T02:10:27Z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