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 r:id="rId2"/>
    <p:sldId id="731" r:id="rId3"/>
    <p:sldId id="732" r:id="rId4"/>
    <p:sldId id="749" r:id="rId5"/>
    <p:sldId id="736" r:id="rId6"/>
    <p:sldId id="737" r:id="rId7"/>
    <p:sldId id="733" r:id="rId8"/>
    <p:sldId id="746" r:id="rId9"/>
    <p:sldId id="747" r:id="rId10"/>
    <p:sldId id="748" r:id="rId11"/>
    <p:sldId id="750" r:id="rId12"/>
    <p:sldId id="743" r:id="rId13"/>
    <p:sldId id="745" r:id="rId14"/>
    <p:sldId id="742" r:id="rId15"/>
    <p:sldId id="735" r:id="rId16"/>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5F5F5F"/>
    <a:srgbClr val="339966"/>
    <a:srgbClr val="E3261E"/>
    <a:srgbClr val="B53D5A"/>
    <a:srgbClr val="993366"/>
    <a:srgbClr val="FF3399"/>
    <a:srgbClr val="DDDDDD"/>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591"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15</a:t>
            </a:fld>
            <a:endParaRPr lang="zh-CN" altLang="en-US">
              <a:ea typeface="黑体" panose="02010609060101010101" pitchFamily="49" charset="-122"/>
            </a:endParaRPr>
          </a:p>
        </p:txBody>
      </p:sp>
    </p:spTree>
    <p:extLst>
      <p:ext uri="{BB962C8B-B14F-4D97-AF65-F5344CB8AC3E}">
        <p14:creationId xmlns:p14="http://schemas.microsoft.com/office/powerpoint/2010/main" val="858147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2.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27832" y="503783"/>
            <a:ext cx="7521637" cy="4620170"/>
          </a:xfrm>
          <a:prstGeom prst="rect">
            <a:avLst/>
          </a:prstGeom>
        </p:spPr>
      </p:pic>
    </p:spTree>
    <p:extLst>
      <p:ext uri="{BB962C8B-B14F-4D97-AF65-F5344CB8AC3E}">
        <p14:creationId xmlns:p14="http://schemas.microsoft.com/office/powerpoint/2010/main" val="3161196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9957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0172981" y="5338047"/>
            <a:ext cx="1453515" cy="1453515"/>
            <a:chOff x="10153525" y="-301660"/>
            <a:chExt cx="1453515" cy="1453515"/>
          </a:xfrm>
        </p:grpSpPr>
        <p:pic>
          <p:nvPicPr>
            <p:cNvPr id="3" name="图片 2"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4" name="文本框 3">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9093681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grpSp>
        <p:nvGrpSpPr>
          <p:cNvPr id="8" name="组合 7"/>
          <p:cNvGrpSpPr/>
          <p:nvPr userDrawn="1"/>
        </p:nvGrpSpPr>
        <p:grpSpPr>
          <a:xfrm>
            <a:off x="10172981" y="5338047"/>
            <a:ext cx="1453515" cy="1453515"/>
            <a:chOff x="10153525" y="-301660"/>
            <a:chExt cx="1453515" cy="1453515"/>
          </a:xfrm>
        </p:grpSpPr>
        <p:pic>
          <p:nvPicPr>
            <p:cNvPr id="9" name="图片 8"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10" name="文本框 9">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7524695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8410370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7128942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2" name="组合 1"/>
          <p:cNvGrpSpPr/>
          <p:nvPr userDrawn="1"/>
        </p:nvGrpSpPr>
        <p:grpSpPr>
          <a:xfrm>
            <a:off x="936501" y="736068"/>
            <a:ext cx="9690513" cy="4520243"/>
            <a:chOff x="936501" y="736068"/>
            <a:chExt cx="9690513" cy="4520243"/>
          </a:xfrm>
        </p:grpSpPr>
        <p:sp>
          <p:nvSpPr>
            <p:cNvPr id="3" name="文本框 2"/>
            <p:cNvSpPr txBox="1"/>
            <p:nvPr userDrawn="1"/>
          </p:nvSpPr>
          <p:spPr>
            <a:xfrm>
              <a:off x="1728109" y="1442143"/>
              <a:ext cx="8117928" cy="2800767"/>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none" rtlCol="0">
              <a:spAutoFit/>
            </a:bodyPr>
            <a:lstStyle/>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路漫漫其修远兮</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吾将上下而求索</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pic>
          <p:nvPicPr>
            <p:cNvPr id="4" name="图片 3" descr="阴影"/>
            <p:cNvPicPr>
              <a:picLocks noChangeAspect="1"/>
            </p:cNvPicPr>
            <p:nvPr userDrawn="1"/>
          </p:nvPicPr>
          <p:blipFill>
            <a:blip r:embed="rId2"/>
            <a:stretch>
              <a:fillRect/>
            </a:stretch>
          </p:blipFill>
          <p:spPr>
            <a:xfrm>
              <a:off x="936501" y="736068"/>
              <a:ext cx="9690513" cy="4520243"/>
            </a:xfrm>
            <a:prstGeom prst="rect">
              <a:avLst/>
            </a:prstGeom>
          </p:spPr>
        </p:pic>
      </p:grpSp>
    </p:spTree>
    <p:extLst>
      <p:ext uri="{BB962C8B-B14F-4D97-AF65-F5344CB8AC3E}">
        <p14:creationId xmlns:p14="http://schemas.microsoft.com/office/powerpoint/2010/main" val="342607902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0" y="633267"/>
            <a:ext cx="11522075"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0" y="0"/>
            <a:ext cx="11522075" cy="628635"/>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24" dirty="0"/>
          </a:p>
        </p:txBody>
      </p:sp>
    </p:spTree>
    <p:extLst>
      <p:ext uri="{BB962C8B-B14F-4D97-AF65-F5344CB8AC3E}">
        <p14:creationId xmlns:p14="http://schemas.microsoft.com/office/powerpoint/2010/main" val="1345586147"/>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89" r:id="rId3"/>
    <p:sldLayoutId id="2147483690" r:id="rId4"/>
    <p:sldLayoutId id="2147483691" r:id="rId5"/>
    <p:sldLayoutId id="2147483692" r:id="rId6"/>
    <p:sldLayoutId id="2147483694" r:id="rId7"/>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5.xml"/><Relationship Id="rId4" Type="http://schemas.openxmlformats.org/officeDocument/2006/relationships/audio" Target="../media/audio2.wav"/></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package" Target="../embeddings/Microsoft_Word___2.docx"/></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32445" y="3722371"/>
            <a:ext cx="10801200" cy="1785933"/>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400" dirty="0" smtClean="0">
                <a:solidFill>
                  <a:srgbClr val="D60093"/>
                </a:solidFill>
                <a:latin typeface="隶书" panose="02010509060101010101" pitchFamily="49" charset="-122"/>
                <a:ea typeface="隶书" panose="02010509060101010101" pitchFamily="49" charset="-122"/>
              </a:rPr>
              <a:t>单</a:t>
            </a:r>
            <a:r>
              <a:rPr lang="en-US" altLang="zh-CN" sz="4400" dirty="0" smtClean="0">
                <a:solidFill>
                  <a:srgbClr val="D60093"/>
                </a:solidFill>
                <a:latin typeface="隶书" panose="02010509060101010101" pitchFamily="49" charset="-122"/>
                <a:ea typeface="隶书" panose="02010509060101010101" pitchFamily="49" charset="-122"/>
              </a:rPr>
              <a:t> </a:t>
            </a:r>
            <a:r>
              <a:rPr lang="zh-CN" altLang="zh-CN" sz="4400" dirty="0" smtClean="0">
                <a:solidFill>
                  <a:srgbClr val="D60093"/>
                </a:solidFill>
                <a:latin typeface="隶书" panose="02010509060101010101" pitchFamily="49" charset="-122"/>
                <a:ea typeface="隶书" panose="02010509060101010101" pitchFamily="49" charset="-122"/>
              </a:rPr>
              <a:t>元</a:t>
            </a:r>
            <a:r>
              <a:rPr lang="en-US" altLang="zh-CN" sz="4400" dirty="0" smtClean="0">
                <a:solidFill>
                  <a:srgbClr val="D60093"/>
                </a:solidFill>
                <a:latin typeface="隶书" panose="02010509060101010101" pitchFamily="49" charset="-122"/>
                <a:ea typeface="隶书" panose="02010509060101010101" pitchFamily="49" charset="-122"/>
              </a:rPr>
              <a:t> </a:t>
            </a:r>
            <a:r>
              <a:rPr lang="zh-CN" altLang="zh-CN" sz="4400" dirty="0" smtClean="0">
                <a:solidFill>
                  <a:srgbClr val="D60093"/>
                </a:solidFill>
                <a:latin typeface="隶书" panose="02010509060101010101" pitchFamily="49" charset="-122"/>
                <a:ea typeface="隶书" panose="02010509060101010101" pitchFamily="49" charset="-122"/>
              </a:rPr>
              <a:t>整</a:t>
            </a:r>
            <a:r>
              <a:rPr lang="en-US" altLang="zh-CN" sz="4400" dirty="0" smtClean="0">
                <a:solidFill>
                  <a:srgbClr val="D60093"/>
                </a:solidFill>
                <a:latin typeface="隶书" panose="02010509060101010101" pitchFamily="49" charset="-122"/>
                <a:ea typeface="隶书" panose="02010509060101010101" pitchFamily="49" charset="-122"/>
              </a:rPr>
              <a:t> </a:t>
            </a:r>
            <a:r>
              <a:rPr lang="zh-CN" altLang="zh-CN" sz="4400" dirty="0" smtClean="0">
                <a:solidFill>
                  <a:srgbClr val="D60093"/>
                </a:solidFill>
                <a:latin typeface="隶书" panose="02010509060101010101" pitchFamily="49" charset="-122"/>
                <a:ea typeface="隶书" panose="02010509060101010101" pitchFamily="49" charset="-122"/>
              </a:rPr>
              <a:t>合</a:t>
            </a:r>
            <a:r>
              <a:rPr lang="en-US" altLang="zh-CN" sz="4400" dirty="0" smtClean="0">
                <a:solidFill>
                  <a:srgbClr val="D60093"/>
                </a:solidFill>
                <a:latin typeface="隶书" panose="02010509060101010101" pitchFamily="49" charset="-122"/>
                <a:ea typeface="隶书" panose="02010509060101010101" pitchFamily="49" charset="-122"/>
              </a:rPr>
              <a:t> </a:t>
            </a:r>
            <a:r>
              <a:rPr lang="zh-CN" altLang="zh-CN" sz="4400" dirty="0" smtClean="0">
                <a:solidFill>
                  <a:srgbClr val="D60093"/>
                </a:solidFill>
                <a:latin typeface="隶书" panose="02010509060101010101" pitchFamily="49" charset="-122"/>
                <a:ea typeface="隶书" panose="02010509060101010101" pitchFamily="49" charset="-122"/>
              </a:rPr>
              <a:t>提</a:t>
            </a:r>
            <a:r>
              <a:rPr lang="en-US" altLang="zh-CN" sz="4400" dirty="0" smtClean="0">
                <a:solidFill>
                  <a:srgbClr val="D60093"/>
                </a:solidFill>
                <a:latin typeface="隶书" panose="02010509060101010101" pitchFamily="49" charset="-122"/>
                <a:ea typeface="隶书" panose="02010509060101010101" pitchFamily="49" charset="-122"/>
              </a:rPr>
              <a:t> </a:t>
            </a:r>
            <a:r>
              <a:rPr lang="zh-CN" altLang="zh-CN" sz="4400" dirty="0" smtClean="0">
                <a:solidFill>
                  <a:srgbClr val="D60093"/>
                </a:solidFill>
                <a:latin typeface="隶书" panose="02010509060101010101" pitchFamily="49" charset="-122"/>
                <a:ea typeface="隶书" panose="02010509060101010101" pitchFamily="49" charset="-122"/>
              </a:rPr>
              <a:t>升</a:t>
            </a:r>
            <a:endParaRPr lang="zh-CN" altLang="zh-CN" sz="4400" dirty="0">
              <a:solidFill>
                <a:srgbClr val="D60093"/>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863823"/>
            <a:ext cx="10807700" cy="478086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4.(2025·</a:t>
            </a:r>
            <a:r>
              <a:rPr lang="zh-CN" altLang="zh-CN" dirty="0">
                <a:solidFill>
                  <a:srgbClr val="000000"/>
                </a:solidFill>
                <a:ea typeface="楷体" panose="02010609060101010101" pitchFamily="49" charset="-122"/>
                <a:cs typeface="Times New Roman" panose="02020603050405020304" pitchFamily="18" charset="0"/>
              </a:rPr>
              <a:t>内蒙古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第一次世界大战唤醒了东方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把东方各族卷入了国际政治生活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东方各族人民为了不再仅仅充当别国发财的对象而参与决定世界命运的时期到来了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。这反映出第一次世界大战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带来了巨大的经济损失和破坏</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推动了国际关系新格局的形成</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引发了争取民族独立运动的高潮</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导致了帝国主义列强力量的消长</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2870885" y="2626063"/>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C</a:t>
            </a:r>
            <a:endParaRPr lang="zh-CN" altLang="en-US" sz="3200" b="1" dirty="0">
              <a:solidFill>
                <a:srgbClr val="FF0000"/>
              </a:solidFill>
            </a:endParaRPr>
          </a:p>
        </p:txBody>
      </p:sp>
    </p:spTree>
    <p:extLst>
      <p:ext uri="{BB962C8B-B14F-4D97-AF65-F5344CB8AC3E}">
        <p14:creationId xmlns:p14="http://schemas.microsoft.com/office/powerpoint/2010/main" val="59937456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835490"/>
            <a:ext cx="10807700" cy="478086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5.(2023·</a:t>
            </a:r>
            <a:r>
              <a:rPr lang="zh-CN" altLang="zh-CN" dirty="0">
                <a:solidFill>
                  <a:srgbClr val="000000"/>
                </a:solidFill>
                <a:ea typeface="楷体" panose="02010609060101010101" pitchFamily="49" charset="-122"/>
                <a:cs typeface="Times New Roman" panose="02020603050405020304" pitchFamily="18" charset="0"/>
              </a:rPr>
              <a:t>四川宜宾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《列宁全集》指出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在农业和工业之间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除了交换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除了商业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就不可能有别的经济联系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三四年来我们稍稍学会了实行急剧的转变。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为此</a:t>
            </a:r>
            <a:r>
              <a:rPr lang="en-US" altLang="zh-CN" dirty="0">
                <a:solidFill>
                  <a:srgbClr val="000000"/>
                </a:solidFill>
                <a:ea typeface="宋体" panose="02010600030101010101" pitchFamily="2" charset="-122"/>
                <a:cs typeface="Times New Roman" panose="02020603050405020304" pitchFamily="18" charset="0"/>
              </a:rPr>
              <a:t>,1921</a:t>
            </a:r>
            <a:r>
              <a:rPr lang="zh-CN" altLang="zh-CN" dirty="0">
                <a:solidFill>
                  <a:srgbClr val="000000"/>
                </a:solidFill>
                <a:ea typeface="宋体" panose="02010600030101010101" pitchFamily="2" charset="-122"/>
                <a:cs typeface="Times New Roman" panose="02020603050405020304" pitchFamily="18" charset="0"/>
              </a:rPr>
              <a:t>年苏俄政府实行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急剧的转变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表现为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实行战时共产主义政策</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实施新经济</a:t>
            </a:r>
            <a:r>
              <a:rPr lang="zh-CN" altLang="zh-CN" dirty="0" smtClean="0">
                <a:solidFill>
                  <a:srgbClr val="000000"/>
                </a:solidFill>
                <a:ea typeface="宋体" panose="02010600030101010101" pitchFamily="2" charset="-122"/>
                <a:cs typeface="Times New Roman" panose="02020603050405020304" pitchFamily="18" charset="0"/>
              </a:rPr>
              <a:t>政策</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开始第一个五年计划</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采取计划经济体制</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78997" y="2584377"/>
            <a:ext cx="458780"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B</a:t>
            </a:r>
            <a:endParaRPr lang="zh-CN" altLang="en-US" sz="3200" b="1" dirty="0">
              <a:solidFill>
                <a:srgbClr val="FF0000"/>
              </a:solidFill>
            </a:endParaRPr>
          </a:p>
        </p:txBody>
      </p:sp>
    </p:spTree>
    <p:extLst>
      <p:ext uri="{BB962C8B-B14F-4D97-AF65-F5344CB8AC3E}">
        <p14:creationId xmlns:p14="http://schemas.microsoft.com/office/powerpoint/2010/main" val="4215335163"/>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994373"/>
            <a:ext cx="10807700" cy="418993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6.(</a:t>
            </a:r>
            <a:r>
              <a:rPr lang="en-US" altLang="zh-CN" dirty="0">
                <a:solidFill>
                  <a:srgbClr val="000000"/>
                </a:solidFill>
                <a:ea typeface="宋体" panose="02010600030101010101" pitchFamily="2" charset="-122"/>
                <a:cs typeface="Times New Roman" panose="02020603050405020304" pitchFamily="18" charset="0"/>
              </a:rPr>
              <a:t>2021·</a:t>
            </a:r>
            <a:r>
              <a:rPr lang="zh-CN" altLang="zh-CN" dirty="0">
                <a:solidFill>
                  <a:srgbClr val="000000"/>
                </a:solidFill>
                <a:ea typeface="楷体" panose="02010609060101010101" pitchFamily="49" charset="-122"/>
                <a:cs typeface="Times New Roman" panose="02020603050405020304" pitchFamily="18" charset="0"/>
              </a:rPr>
              <a:t>贵州毕节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在古罗马神话里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阿芙乐尔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是司晨的女神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她唤醒人们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送走黑暗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迎来光明。</a:t>
            </a:r>
            <a:r>
              <a:rPr lang="en-US" altLang="zh-CN" dirty="0">
                <a:solidFill>
                  <a:srgbClr val="000000"/>
                </a:solidFill>
                <a:ea typeface="宋体" panose="02010600030101010101" pitchFamily="2" charset="-122"/>
                <a:cs typeface="Times New Roman" panose="02020603050405020304" pitchFamily="18" charset="0"/>
              </a:rPr>
              <a:t>1917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11</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宋体" panose="02010600030101010101" pitchFamily="2"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阿芙乐尔号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巡洋舰的炮声迎来的光明是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《共产党宣言》发表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二月革命胜利</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巴黎公社政权建立</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十月革命胜利</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6265093" y="2159967"/>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Tree>
    <p:extLst>
      <p:ext uri="{BB962C8B-B14F-4D97-AF65-F5344CB8AC3E}">
        <p14:creationId xmlns:p14="http://schemas.microsoft.com/office/powerpoint/2010/main" val="128319949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719807"/>
            <a:ext cx="10807700" cy="537179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2021·</a:t>
            </a:r>
            <a:r>
              <a:rPr lang="zh-CN" altLang="zh-CN" dirty="0">
                <a:solidFill>
                  <a:srgbClr val="000000"/>
                </a:solidFill>
                <a:ea typeface="楷体" panose="02010609060101010101" pitchFamily="49" charset="-122"/>
                <a:cs typeface="Times New Roman" panose="02020603050405020304" pitchFamily="18" charset="0"/>
              </a:rPr>
              <a:t>江苏南京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改编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初期的强制措施给农业生产造成了破坏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粮食总产量在</a:t>
            </a:r>
            <a:r>
              <a:rPr lang="en-US" altLang="zh-CN" dirty="0">
                <a:solidFill>
                  <a:srgbClr val="000000"/>
                </a:solidFill>
                <a:ea typeface="宋体" panose="02010600030101010101" pitchFamily="2" charset="-122"/>
                <a:cs typeface="Times New Roman" panose="02020603050405020304" pitchFamily="18" charset="0"/>
              </a:rPr>
              <a:t>1931—1932</a:t>
            </a:r>
            <a:r>
              <a:rPr lang="zh-CN" altLang="zh-CN" dirty="0">
                <a:solidFill>
                  <a:srgbClr val="000000"/>
                </a:solidFill>
                <a:ea typeface="宋体" panose="02010600030101010101" pitchFamily="2" charset="-122"/>
                <a:cs typeface="Times New Roman" panose="02020603050405020304" pitchFamily="18" charset="0"/>
              </a:rPr>
              <a:t>年出现下降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经历</a:t>
            </a:r>
            <a:r>
              <a:rPr lang="en-US" altLang="zh-CN" dirty="0">
                <a:solidFill>
                  <a:srgbClr val="000000"/>
                </a:solidFill>
                <a:ea typeface="宋体" panose="02010600030101010101" pitchFamily="2" charset="-122"/>
                <a:cs typeface="Times New Roman" panose="02020603050405020304" pitchFamily="18" charset="0"/>
              </a:rPr>
              <a:t>1933—1937</a:t>
            </a:r>
            <a:r>
              <a:rPr lang="zh-CN" altLang="zh-CN" dirty="0">
                <a:solidFill>
                  <a:srgbClr val="000000"/>
                </a:solidFill>
                <a:ea typeface="宋体" panose="02010600030101010101" pitchFamily="2" charset="-122"/>
                <a:cs typeface="Times New Roman" panose="02020603050405020304" pitchFamily="18" charset="0"/>
              </a:rPr>
              <a:t>年的增长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a:t>
            </a:r>
            <a:r>
              <a:rPr lang="en-US" altLang="zh-CN" dirty="0">
                <a:solidFill>
                  <a:srgbClr val="000000"/>
                </a:solidFill>
                <a:ea typeface="宋体" panose="02010600030101010101" pitchFamily="2" charset="-122"/>
                <a:cs typeface="Times New Roman" panose="02020603050405020304" pitchFamily="18" charset="0"/>
              </a:rPr>
              <a:t>1937</a:t>
            </a:r>
            <a:r>
              <a:rPr lang="zh-CN" altLang="zh-CN" dirty="0">
                <a:solidFill>
                  <a:srgbClr val="000000"/>
                </a:solidFill>
                <a:ea typeface="宋体" panose="02010600030101010101" pitchFamily="2" charset="-122"/>
                <a:cs typeface="Times New Roman" panose="02020603050405020304" pitchFamily="18" charset="0"/>
              </a:rPr>
              <a:t>年达到俄国历史上的最高点。从</a:t>
            </a:r>
            <a:r>
              <a:rPr lang="en-US" altLang="zh-CN" dirty="0">
                <a:solidFill>
                  <a:srgbClr val="000000"/>
                </a:solidFill>
                <a:ea typeface="宋体" panose="02010600030101010101" pitchFamily="2" charset="-122"/>
                <a:cs typeface="Times New Roman" panose="02020603050405020304" pitchFamily="18" charset="0"/>
              </a:rPr>
              <a:t>1938</a:t>
            </a:r>
            <a:r>
              <a:rPr lang="zh-CN" altLang="zh-CN" dirty="0">
                <a:solidFill>
                  <a:srgbClr val="000000"/>
                </a:solidFill>
                <a:ea typeface="宋体" panose="02010600030101010101" pitchFamily="2" charset="-122"/>
                <a:cs typeface="Times New Roman" panose="02020603050405020304" pitchFamily="18" charset="0"/>
              </a:rPr>
              <a:t>年又开始下降</a:t>
            </a:r>
            <a:r>
              <a:rPr lang="en-US" altLang="zh-CN" dirty="0">
                <a:solidFill>
                  <a:srgbClr val="000000"/>
                </a:solidFill>
                <a:ea typeface="宋体" panose="02010600030101010101" pitchFamily="2" charset="-122"/>
                <a:cs typeface="Times New Roman" panose="02020603050405020304" pitchFamily="18" charset="0"/>
              </a:rPr>
              <a:t>,1940</a:t>
            </a:r>
            <a:r>
              <a:rPr lang="zh-CN" altLang="zh-CN" dirty="0">
                <a:solidFill>
                  <a:srgbClr val="000000"/>
                </a:solidFill>
                <a:ea typeface="宋体" panose="02010600030101010101" pitchFamily="2" charset="-122"/>
                <a:cs typeface="Times New Roman" panose="02020603050405020304" pitchFamily="18" charset="0"/>
              </a:rPr>
              <a:t>年的总产量比</a:t>
            </a:r>
            <a:r>
              <a:rPr lang="en-US" altLang="zh-CN" dirty="0">
                <a:solidFill>
                  <a:srgbClr val="000000"/>
                </a:solidFill>
                <a:ea typeface="宋体" panose="02010600030101010101" pitchFamily="2" charset="-122"/>
                <a:cs typeface="Times New Roman" panose="02020603050405020304" pitchFamily="18" charset="0"/>
              </a:rPr>
              <a:t>1928</a:t>
            </a:r>
            <a:r>
              <a:rPr lang="zh-CN" altLang="zh-CN" dirty="0">
                <a:solidFill>
                  <a:srgbClr val="000000"/>
                </a:solidFill>
                <a:ea typeface="宋体" panose="02010600030101010101" pitchFamily="2" charset="-122"/>
                <a:cs typeface="Times New Roman" panose="02020603050405020304" pitchFamily="18" charset="0"/>
              </a:rPr>
              <a:t>年仅有</a:t>
            </a:r>
            <a:r>
              <a:rPr lang="en-US" altLang="zh-CN" dirty="0">
                <a:solidFill>
                  <a:srgbClr val="000000"/>
                </a:solidFill>
                <a:ea typeface="宋体" panose="02010600030101010101" pitchFamily="2" charset="-122"/>
                <a:cs typeface="Times New Roman" panose="02020603050405020304" pitchFamily="18" charset="0"/>
              </a:rPr>
              <a:t>10%</a:t>
            </a:r>
            <a:r>
              <a:rPr lang="zh-CN" altLang="zh-CN" dirty="0">
                <a:solidFill>
                  <a:srgbClr val="000000"/>
                </a:solidFill>
                <a:ea typeface="宋体" panose="02010600030101010101" pitchFamily="2" charset="-122"/>
                <a:cs typeface="Times New Roman" panose="02020603050405020304" pitchFamily="18" charset="0"/>
              </a:rPr>
              <a:t>的增长。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材料体现的是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苏维埃政权的措施与意义　</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经济大危机的蔓延与缓解</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农业集体化的过程与效果　</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第二次世界大战后苏联的改革与变化</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230925" y="3080015"/>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C</a:t>
            </a:r>
            <a:endParaRPr lang="zh-CN" altLang="en-US" sz="3200" b="1" dirty="0">
              <a:solidFill>
                <a:srgbClr val="FF0000"/>
              </a:solidFill>
            </a:endParaRPr>
          </a:p>
        </p:txBody>
      </p:sp>
    </p:spTree>
    <p:extLst>
      <p:ext uri="{BB962C8B-B14F-4D97-AF65-F5344CB8AC3E}">
        <p14:creationId xmlns:p14="http://schemas.microsoft.com/office/powerpoint/2010/main" val="143411463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863823"/>
            <a:ext cx="10807700" cy="48197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8.</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2020·</a:t>
            </a:r>
            <a:r>
              <a:rPr lang="zh-CN" altLang="zh-CN" dirty="0">
                <a:solidFill>
                  <a:srgbClr val="000000"/>
                </a:solidFill>
                <a:ea typeface="楷体" panose="02010609060101010101" pitchFamily="49" charset="-122"/>
                <a:cs typeface="Times New Roman" panose="02020603050405020304" pitchFamily="18" charset="0"/>
              </a:rPr>
              <a:t>山东临沂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改编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a:t>
            </a:r>
            <a:r>
              <a:rPr lang="zh-CN" altLang="en-US" dirty="0">
                <a:solidFill>
                  <a:srgbClr val="000000"/>
                </a:solidFill>
                <a:ea typeface="宋体" panose="02010600030101010101" pitchFamily="2" charset="-122"/>
                <a:cs typeface="Times New Roman" panose="02020603050405020304" pitchFamily="18" charset="0"/>
              </a:rPr>
              <a:t>右</a:t>
            </a:r>
            <a:r>
              <a:rPr lang="zh-CN" altLang="zh-CN" dirty="0" smtClean="0">
                <a:solidFill>
                  <a:srgbClr val="000000"/>
                </a:solidFill>
                <a:ea typeface="宋体" panose="02010600030101010101" pitchFamily="2" charset="-122"/>
                <a:cs typeface="Times New Roman" panose="02020603050405020304" pitchFamily="18" charset="0"/>
              </a:rPr>
              <a:t>图中</a:t>
            </a:r>
            <a:r>
              <a:rPr lang="zh-CN" altLang="zh-CN" dirty="0">
                <a:solidFill>
                  <a:srgbClr val="000000"/>
                </a:solidFill>
                <a:ea typeface="宋体" panose="02010600030101010101" pitchFamily="2" charset="-122"/>
                <a:cs typeface="Times New Roman" panose="02020603050405020304" pitchFamily="18" charset="0"/>
              </a:rPr>
              <a:t>的历史人物在</a:t>
            </a:r>
            <a:r>
              <a:rPr lang="en-US" altLang="zh-CN" dirty="0">
                <a:solidFill>
                  <a:srgbClr val="000000"/>
                </a:solidFill>
                <a:ea typeface="宋体" panose="02010600030101010101" pitchFamily="2" charset="-122"/>
                <a:cs typeface="Times New Roman" panose="02020603050405020304" pitchFamily="18" charset="0"/>
              </a:rPr>
              <a:t>1920</a:t>
            </a:r>
            <a:r>
              <a:rPr lang="zh-CN" altLang="zh-CN" dirty="0">
                <a:solidFill>
                  <a:srgbClr val="000000"/>
                </a:solidFill>
                <a:ea typeface="宋体" panose="02010600030101010101" pitchFamily="2" charset="-122"/>
                <a:cs typeface="Times New Roman" panose="02020603050405020304" pitchFamily="18" charset="0"/>
              </a:rPr>
              <a:t>年至</a:t>
            </a:r>
            <a:r>
              <a:rPr lang="en-US" altLang="zh-CN" dirty="0">
                <a:solidFill>
                  <a:srgbClr val="000000"/>
                </a:solidFill>
                <a:ea typeface="宋体" panose="02010600030101010101" pitchFamily="2" charset="-122"/>
                <a:cs typeface="Times New Roman" panose="02020603050405020304" pitchFamily="18" charset="0"/>
              </a:rPr>
              <a:t>1922</a:t>
            </a:r>
            <a:r>
              <a:rPr lang="zh-CN" altLang="zh-CN" dirty="0">
                <a:solidFill>
                  <a:srgbClr val="000000"/>
                </a:solidFill>
                <a:ea typeface="宋体" panose="02010600030101010101" pitchFamily="2" charset="-122"/>
                <a:cs typeface="Times New Roman" panose="02020603050405020304" pitchFamily="18" charset="0"/>
              </a:rPr>
              <a:t>年领导本国人民开展了第一次非暴力不合作运动。导致这次运动发生的主要国际因素是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辛亥革命推翻清朝统治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印度农业歉收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第一次世界大战的影响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世界经济大危机的影响</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6" name="组合 5"/>
          <p:cNvGrpSpPr/>
          <p:nvPr/>
        </p:nvGrpSpPr>
        <p:grpSpPr>
          <a:xfrm>
            <a:off x="8065293" y="2083791"/>
            <a:ext cx="2376264" cy="3668256"/>
            <a:chOff x="7129189" y="2231975"/>
            <a:chExt cx="2376264" cy="3668256"/>
          </a:xfrm>
        </p:grpSpPr>
        <p:pic>
          <p:nvPicPr>
            <p:cNvPr id="5" name="20ZRG04.eps" descr="id:2147492324;FounderCES"/>
            <p:cNvPicPr/>
            <p:nvPr/>
          </p:nvPicPr>
          <p:blipFill>
            <a:blip r:embed="rId2"/>
            <a:stretch>
              <a:fillRect/>
            </a:stretch>
          </p:blipFill>
          <p:spPr>
            <a:xfrm>
              <a:off x="7129189" y="2231975"/>
              <a:ext cx="2376264" cy="3084352"/>
            </a:xfrm>
            <a:prstGeom prst="rect">
              <a:avLst/>
            </a:prstGeom>
          </p:spPr>
        </p:pic>
        <p:sp>
          <p:nvSpPr>
            <p:cNvPr id="4" name="矩形 3"/>
            <p:cNvSpPr>
              <a:spLocks noChangeAspect="1"/>
            </p:cNvSpPr>
            <p:nvPr/>
          </p:nvSpPr>
          <p:spPr>
            <a:xfrm>
              <a:off x="7761720" y="5273521"/>
              <a:ext cx="1111202" cy="626710"/>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dirty="0" smtClean="0">
                  <a:solidFill>
                    <a:srgbClr val="000000"/>
                  </a:solidFill>
                  <a:ea typeface="楷体" panose="02010609060101010101" pitchFamily="49" charset="-122"/>
                  <a:cs typeface="Times New Roman" panose="02020603050405020304" pitchFamily="18" charset="0"/>
                </a:rPr>
                <a:t>甘地</a:t>
              </a:r>
              <a:r>
                <a:rPr lang="en-US" altLang="zh-CN" dirty="0" smtClean="0">
                  <a:solidFill>
                    <a:srgbClr val="000000"/>
                  </a:solidFill>
                  <a:ea typeface="楷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pSp>
      <p:sp>
        <p:nvSpPr>
          <p:cNvPr id="8" name="矩形 7"/>
          <p:cNvSpPr>
            <a:spLocks noChangeAspect="1"/>
          </p:cNvSpPr>
          <p:nvPr/>
        </p:nvSpPr>
        <p:spPr>
          <a:xfrm>
            <a:off x="6553125" y="2044463"/>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C</a:t>
            </a:r>
            <a:endParaRPr lang="zh-CN" altLang="en-US" sz="3200" b="1" dirty="0">
              <a:solidFill>
                <a:srgbClr val="FF0000"/>
              </a:solidFill>
            </a:endParaRPr>
          </a:p>
        </p:txBody>
      </p:sp>
    </p:spTree>
    <p:extLst>
      <p:ext uri="{BB962C8B-B14F-4D97-AF65-F5344CB8AC3E}">
        <p14:creationId xmlns:p14="http://schemas.microsoft.com/office/powerpoint/2010/main" val="245239472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0819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竖卷形 2"/>
          <p:cNvSpPr/>
          <p:nvPr/>
        </p:nvSpPr>
        <p:spPr>
          <a:xfrm>
            <a:off x="504453" y="951187"/>
            <a:ext cx="1872188" cy="4449140"/>
          </a:xfrm>
          <a:prstGeom prst="vertic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5400" dirty="0" smtClean="0">
                <a:latin typeface="+mj-ea"/>
                <a:ea typeface="+mj-ea"/>
              </a:rPr>
              <a:t>导</a:t>
            </a:r>
            <a:endParaRPr lang="en-US" altLang="zh-CN" sz="5400" dirty="0" smtClean="0">
              <a:latin typeface="+mj-ea"/>
              <a:ea typeface="+mj-ea"/>
            </a:endParaRPr>
          </a:p>
          <a:p>
            <a:pPr algn="ctr"/>
            <a:endParaRPr lang="en-US" altLang="zh-CN" sz="5400" dirty="0" smtClean="0">
              <a:latin typeface="+mj-ea"/>
              <a:ea typeface="+mj-ea"/>
            </a:endParaRPr>
          </a:p>
          <a:p>
            <a:pPr algn="ctr"/>
            <a:r>
              <a:rPr lang="zh-CN" altLang="en-US" sz="5400" dirty="0" smtClean="0">
                <a:latin typeface="+mj-ea"/>
                <a:ea typeface="+mj-ea"/>
              </a:rPr>
              <a:t>航</a:t>
            </a:r>
            <a:endParaRPr lang="zh-CN" altLang="en-US" sz="5400" dirty="0">
              <a:latin typeface="+mj-ea"/>
              <a:ea typeface="+mj-ea"/>
            </a:endParaRPr>
          </a:p>
        </p:txBody>
      </p:sp>
      <p:grpSp>
        <p:nvGrpSpPr>
          <p:cNvPr id="6" name="组合 5"/>
          <p:cNvGrpSpPr/>
          <p:nvPr/>
        </p:nvGrpSpPr>
        <p:grpSpPr>
          <a:xfrm>
            <a:off x="3137391" y="1007839"/>
            <a:ext cx="6800110" cy="1295947"/>
            <a:chOff x="2880717" y="732467"/>
            <a:chExt cx="6800110" cy="1295947"/>
          </a:xfrm>
        </p:grpSpPr>
        <p:pic>
          <p:nvPicPr>
            <p:cNvPr id="23" name="图片 22" descr="阴影"/>
            <p:cNvPicPr>
              <a:picLocks noChangeAspect="1"/>
            </p:cNvPicPr>
            <p:nvPr/>
          </p:nvPicPr>
          <p:blipFill>
            <a:blip r:embed="rId2"/>
            <a:stretch>
              <a:fillRect/>
            </a:stretch>
          </p:blipFill>
          <p:spPr>
            <a:xfrm>
              <a:off x="2880717" y="732467"/>
              <a:ext cx="6800110" cy="1295947"/>
            </a:xfrm>
            <a:prstGeom prst="rect">
              <a:avLst/>
            </a:prstGeom>
            <a:solidFill>
              <a:schemeClr val="accent1">
                <a:lumMod val="40000"/>
                <a:lumOff val="60000"/>
              </a:schemeClr>
            </a:solidFill>
            <a:ln>
              <a:noFill/>
            </a:ln>
          </p:spPr>
        </p:pic>
        <p:sp>
          <p:nvSpPr>
            <p:cNvPr id="29" name="折角形 28">
              <a:hlinkClick r:id="rId3" action="ppaction://hlinksldjump">
                <a:snd r:embed="rId4" name="push.wav"/>
              </a:hlinkClick>
            </p:cNvPr>
            <p:cNvSpPr/>
            <p:nvPr/>
          </p:nvSpPr>
          <p:spPr>
            <a:xfrm>
              <a:off x="3534881" y="897140"/>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rgbClr val="D60093"/>
                  </a:solidFill>
                  <a:latin typeface="隶书" panose="02010509060101010101" pitchFamily="49" charset="-122"/>
                  <a:ea typeface="隶书" panose="02010509060101010101" pitchFamily="49" charset="-122"/>
                </a:rPr>
                <a:t>主干知识脉络</a:t>
              </a:r>
              <a:endParaRPr lang="zh-CN" altLang="zh-CN" sz="5400" dirty="0">
                <a:solidFill>
                  <a:srgbClr val="D60093"/>
                </a:solidFill>
                <a:latin typeface="隶书" panose="02010509060101010101" pitchFamily="49" charset="-122"/>
                <a:ea typeface="隶书" panose="02010509060101010101" pitchFamily="49" charset="-122"/>
              </a:endParaRPr>
            </a:p>
          </p:txBody>
        </p:sp>
      </p:grpSp>
      <p:grpSp>
        <p:nvGrpSpPr>
          <p:cNvPr id="7" name="组合 6"/>
          <p:cNvGrpSpPr/>
          <p:nvPr/>
        </p:nvGrpSpPr>
        <p:grpSpPr>
          <a:xfrm>
            <a:off x="3137391" y="2508761"/>
            <a:ext cx="6800110" cy="1295947"/>
            <a:chOff x="2880717" y="2090590"/>
            <a:chExt cx="6800110" cy="1295947"/>
          </a:xfrm>
        </p:grpSpPr>
        <p:pic>
          <p:nvPicPr>
            <p:cNvPr id="28" name="图片 27" descr="阴影"/>
            <p:cNvPicPr>
              <a:picLocks noChangeAspect="1"/>
            </p:cNvPicPr>
            <p:nvPr/>
          </p:nvPicPr>
          <p:blipFill>
            <a:blip r:embed="rId2"/>
            <a:stretch>
              <a:fillRect/>
            </a:stretch>
          </p:blipFill>
          <p:spPr>
            <a:xfrm>
              <a:off x="2880717" y="2090590"/>
              <a:ext cx="6800110" cy="1295947"/>
            </a:xfrm>
            <a:prstGeom prst="rect">
              <a:avLst/>
            </a:prstGeom>
            <a:solidFill>
              <a:schemeClr val="accent1">
                <a:lumMod val="40000"/>
                <a:lumOff val="60000"/>
              </a:schemeClr>
            </a:solidFill>
            <a:ln>
              <a:noFill/>
            </a:ln>
          </p:spPr>
        </p:pic>
        <p:sp>
          <p:nvSpPr>
            <p:cNvPr id="30" name="折角形 29">
              <a:hlinkClick r:id="rId5" action="ppaction://hlinksldjump">
                <a:snd r:embed="rId4" name="push.wav"/>
              </a:hlinkClick>
            </p:cNvPr>
            <p:cNvSpPr/>
            <p:nvPr/>
          </p:nvSpPr>
          <p:spPr>
            <a:xfrm>
              <a:off x="3534881" y="2255065"/>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rgbClr val="D60093"/>
                  </a:solidFill>
                  <a:latin typeface="隶书" panose="02010509060101010101" pitchFamily="49" charset="-122"/>
                  <a:ea typeface="隶书" panose="02010509060101010101" pitchFamily="49" charset="-122"/>
                </a:rPr>
                <a:t>专题能力突破</a:t>
              </a:r>
              <a:endParaRPr lang="zh-CN" altLang="zh-CN" sz="5400" dirty="0">
                <a:solidFill>
                  <a:srgbClr val="D60093"/>
                </a:solidFill>
                <a:latin typeface="隶书" panose="02010509060101010101" pitchFamily="49" charset="-122"/>
                <a:ea typeface="隶书" panose="02010509060101010101" pitchFamily="49" charset="-122"/>
              </a:endParaRPr>
            </a:p>
          </p:txBody>
        </p:sp>
      </p:grpSp>
      <p:grpSp>
        <p:nvGrpSpPr>
          <p:cNvPr id="8" name="组合 7"/>
          <p:cNvGrpSpPr/>
          <p:nvPr/>
        </p:nvGrpSpPr>
        <p:grpSpPr>
          <a:xfrm>
            <a:off x="3137391" y="4019712"/>
            <a:ext cx="6800110" cy="1295947"/>
            <a:chOff x="2880717" y="3457525"/>
            <a:chExt cx="6800110" cy="1295947"/>
          </a:xfrm>
        </p:grpSpPr>
        <p:pic>
          <p:nvPicPr>
            <p:cNvPr id="35" name="图片 34" descr="阴影"/>
            <p:cNvPicPr>
              <a:picLocks noChangeAspect="1"/>
            </p:cNvPicPr>
            <p:nvPr/>
          </p:nvPicPr>
          <p:blipFill>
            <a:blip r:embed="rId2"/>
            <a:stretch>
              <a:fillRect/>
            </a:stretch>
          </p:blipFill>
          <p:spPr>
            <a:xfrm>
              <a:off x="2880717" y="3457525"/>
              <a:ext cx="6800110" cy="1295947"/>
            </a:xfrm>
            <a:prstGeom prst="rect">
              <a:avLst/>
            </a:prstGeom>
            <a:solidFill>
              <a:schemeClr val="accent1">
                <a:lumMod val="40000"/>
                <a:lumOff val="60000"/>
              </a:schemeClr>
            </a:solidFill>
            <a:ln>
              <a:noFill/>
            </a:ln>
          </p:spPr>
        </p:pic>
        <p:sp>
          <p:nvSpPr>
            <p:cNvPr id="37" name="折角形 36">
              <a:hlinkClick r:id="rId6" action="ppaction://hlinksldjump">
                <a:snd r:embed="rId4" name="push.wav"/>
              </a:hlinkClick>
            </p:cNvPr>
            <p:cNvSpPr/>
            <p:nvPr/>
          </p:nvSpPr>
          <p:spPr>
            <a:xfrm>
              <a:off x="3513169" y="3615042"/>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rgbClr val="D60093"/>
                  </a:solidFill>
                  <a:latin typeface="隶书" panose="02010509060101010101" pitchFamily="49" charset="-122"/>
                  <a:ea typeface="隶书" panose="02010509060101010101" pitchFamily="49" charset="-122"/>
                </a:rPr>
                <a:t>中考真题精练</a:t>
              </a:r>
              <a:endParaRPr lang="zh-CN" altLang="zh-CN" sz="5400" dirty="0">
                <a:solidFill>
                  <a:srgbClr val="D60093"/>
                </a:solidFill>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28351336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par>
                          <p:cTn id="15" fill="hold">
                            <p:stCondLst>
                              <p:cond delay="1500"/>
                            </p:stCondLst>
                            <p:childTnLst>
                              <p:par>
                                <p:cTn id="16" presetID="55"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childTnLst>
                          </p:cTn>
                        </p:par>
                        <p:par>
                          <p:cTn id="21" fill="hold">
                            <p:stCondLst>
                              <p:cond delay="2500"/>
                            </p:stCondLst>
                            <p:childTnLst>
                              <p:par>
                                <p:cTn id="22" presetID="55"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70"/>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6" name="矩形 5"/>
            <p:cNvSpPr/>
            <p:nvPr/>
          </p:nvSpPr>
          <p:spPr>
            <a:xfrm>
              <a:off x="4286772" y="-29970"/>
              <a:ext cx="3579826" cy="769441"/>
            </a:xfrm>
            <a:prstGeom prst="rect">
              <a:avLst/>
            </a:prstGeom>
          </p:spPr>
          <p:txBody>
            <a:bodyPr wrap="none">
              <a:spAutoFit/>
            </a:bodyPr>
            <a:lstStyle/>
            <a:p>
              <a:pPr algn="ctr"/>
              <a:r>
                <a:rPr lang="zh-CN" altLang="en-US" sz="4400" dirty="0" smtClean="0">
                  <a:solidFill>
                    <a:srgbClr val="D60093"/>
                  </a:solidFill>
                  <a:latin typeface="隶书" panose="02010509060101010101" pitchFamily="49" charset="-122"/>
                  <a:ea typeface="隶书" panose="02010509060101010101" pitchFamily="49" charset="-122"/>
                </a:rPr>
                <a:t>主干知识脉络</a:t>
              </a:r>
              <a:endParaRPr lang="zh-CN" altLang="zh-CN" sz="4400" dirty="0">
                <a:solidFill>
                  <a:srgbClr val="D60093"/>
                </a:solidFill>
                <a:latin typeface="隶书" panose="02010509060101010101" pitchFamily="49" charset="-122"/>
                <a:ea typeface="隶书" panose="02010509060101010101" pitchFamily="49" charset="-122"/>
              </a:endParaRPr>
            </a:p>
          </p:txBody>
        </p:sp>
      </p:grpSp>
      <p:pic>
        <p:nvPicPr>
          <p:cNvPr id="2" name="图片 1"/>
          <p:cNvPicPr>
            <a:picLocks noChangeAspect="1"/>
          </p:cNvPicPr>
          <p:nvPr/>
        </p:nvPicPr>
        <p:blipFill>
          <a:blip r:embed="rId4"/>
          <a:stretch>
            <a:fillRect/>
          </a:stretch>
        </p:blipFill>
        <p:spPr>
          <a:xfrm>
            <a:off x="3600797" y="834327"/>
            <a:ext cx="4805561" cy="5364938"/>
          </a:xfrm>
          <a:prstGeom prst="rect">
            <a:avLst/>
          </a:prstGeom>
        </p:spPr>
      </p:pic>
    </p:spTree>
    <p:extLst>
      <p:ext uri="{BB962C8B-B14F-4D97-AF65-F5344CB8AC3E}">
        <p14:creationId xmlns:p14="http://schemas.microsoft.com/office/powerpoint/2010/main" val="8624512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113418" y="844922"/>
            <a:ext cx="9295238" cy="4771429"/>
          </a:xfrm>
          <a:prstGeom prst="rect">
            <a:avLst/>
          </a:prstGeom>
        </p:spPr>
      </p:pic>
    </p:spTree>
    <p:extLst>
      <p:ext uri="{BB962C8B-B14F-4D97-AF65-F5344CB8AC3E}">
        <p14:creationId xmlns:p14="http://schemas.microsoft.com/office/powerpoint/2010/main" val="1218102765"/>
      </p:ext>
    </p:extLst>
  </p:cSld>
  <p:clrMapOvr>
    <a:masterClrMapping/>
  </p:clrMapOvr>
  <p:transition spd="slow">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smtClean="0">
                  <a:solidFill>
                    <a:srgbClr val="D60093"/>
                  </a:solidFill>
                  <a:latin typeface="隶书" panose="02010509060101010101" pitchFamily="49" charset="-122"/>
                  <a:ea typeface="隶书" panose="02010509060101010101" pitchFamily="49" charset="-122"/>
                </a:rPr>
                <a:t>专题能力突破</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680479"/>
            <a:ext cx="10807700" cy="626710"/>
          </a:xfrm>
          <a:prstGeom prst="rect">
            <a:avLst/>
          </a:prstGeom>
        </p:spPr>
        <p:txBody>
          <a:bodyPr>
            <a:spAutoFit/>
          </a:bodyPr>
          <a:lstStyle/>
          <a:p>
            <a:pPr>
              <a:lnSpc>
                <a:spcPct val="120000"/>
              </a:lnSpc>
            </a:pPr>
            <a:r>
              <a:rPr lang="zh-CN" altLang="zh-CN" dirty="0">
                <a:solidFill>
                  <a:srgbClr val="000000"/>
                </a:solidFill>
                <a:ea typeface="宋体" panose="02010600030101010101" pitchFamily="2" charset="-122"/>
                <a:cs typeface="Times New Roman" panose="02020603050405020304" pitchFamily="18" charset="0"/>
              </a:rPr>
              <a:t>专题　第一次世界大战和战后亚非拉民族民主运动</a:t>
            </a:r>
            <a:endParaRPr lang="zh-CN" altLang="en-US" dirty="0"/>
          </a:p>
        </p:txBody>
      </p:sp>
      <p:graphicFrame>
        <p:nvGraphicFramePr>
          <p:cNvPr id="6" name="对象 5"/>
          <p:cNvGraphicFramePr>
            <a:graphicFrameLocks noChangeAspect="1"/>
          </p:cNvGraphicFramePr>
          <p:nvPr>
            <p:extLst>
              <p:ext uri="{D42A27DB-BD31-4B8C-83A1-F6EECF244321}">
                <p14:modId xmlns:p14="http://schemas.microsoft.com/office/powerpoint/2010/main" val="1226259944"/>
              </p:ext>
            </p:extLst>
          </p:nvPr>
        </p:nvGraphicFramePr>
        <p:xfrm>
          <a:off x="566629" y="1325321"/>
          <a:ext cx="10444939" cy="5475838"/>
        </p:xfrm>
        <a:graphic>
          <a:graphicData uri="http://schemas.openxmlformats.org/presentationml/2006/ole">
            <mc:AlternateContent xmlns:mc="http://schemas.openxmlformats.org/markup-compatibility/2006">
              <mc:Choice xmlns:v="urn:schemas-microsoft-com:vml" Requires="v">
                <p:oleObj spid="_x0000_s1031" name="文档" r:id="rId6" imgW="3912273" imgH="2043071" progId="Word.Document.12">
                  <p:embed/>
                </p:oleObj>
              </mc:Choice>
              <mc:Fallback>
                <p:oleObj name="文档" r:id="rId6" imgW="3912273" imgH="2043071" progId="Word.Document.12">
                  <p:embed/>
                  <p:pic>
                    <p:nvPicPr>
                      <p:cNvPr id="0" name=""/>
                      <p:cNvPicPr/>
                      <p:nvPr/>
                    </p:nvPicPr>
                    <p:blipFill>
                      <a:blip r:embed="rId7"/>
                      <a:stretch>
                        <a:fillRect/>
                      </a:stretch>
                    </p:blipFill>
                    <p:spPr>
                      <a:xfrm>
                        <a:off x="566629" y="1325321"/>
                        <a:ext cx="10444939" cy="5475838"/>
                      </a:xfrm>
                      <a:prstGeom prst="rect">
                        <a:avLst/>
                      </a:prstGeom>
                    </p:spPr>
                  </p:pic>
                </p:oleObj>
              </mc:Fallback>
            </mc:AlternateContent>
          </a:graphicData>
        </a:graphic>
      </p:graphicFrame>
    </p:spTree>
    <p:extLst>
      <p:ext uri="{BB962C8B-B14F-4D97-AF65-F5344CB8AC3E}">
        <p14:creationId xmlns:p14="http://schemas.microsoft.com/office/powerpoint/2010/main" val="41143699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7" name="对象 6"/>
          <p:cNvGraphicFramePr>
            <a:graphicFrameLocks noChangeAspect="1"/>
          </p:cNvGraphicFramePr>
          <p:nvPr>
            <p:extLst>
              <p:ext uri="{D42A27DB-BD31-4B8C-83A1-F6EECF244321}">
                <p14:modId xmlns:p14="http://schemas.microsoft.com/office/powerpoint/2010/main" val="2530161392"/>
              </p:ext>
            </p:extLst>
          </p:nvPr>
        </p:nvGraphicFramePr>
        <p:xfrm>
          <a:off x="360437" y="1929020"/>
          <a:ext cx="10815865" cy="2751227"/>
        </p:xfrm>
        <a:graphic>
          <a:graphicData uri="http://schemas.openxmlformats.org/presentationml/2006/ole">
            <mc:AlternateContent xmlns:mc="http://schemas.openxmlformats.org/markup-compatibility/2006">
              <mc:Choice xmlns:v="urn:schemas-microsoft-com:vml" Requires="v">
                <p:oleObj spid="_x0000_s2055" name="文档" r:id="rId4" imgW="3900804" imgH="992246" progId="Word.Document.12">
                  <p:embed/>
                </p:oleObj>
              </mc:Choice>
              <mc:Fallback>
                <p:oleObj name="文档" r:id="rId4" imgW="3900804" imgH="992246" progId="Word.Document.12">
                  <p:embed/>
                  <p:pic>
                    <p:nvPicPr>
                      <p:cNvPr id="0" name=""/>
                      <p:cNvPicPr/>
                      <p:nvPr/>
                    </p:nvPicPr>
                    <p:blipFill>
                      <a:blip r:embed="rId5"/>
                      <a:stretch>
                        <a:fillRect/>
                      </a:stretch>
                    </p:blipFill>
                    <p:spPr>
                      <a:xfrm>
                        <a:off x="360437" y="1929020"/>
                        <a:ext cx="10815865" cy="2751227"/>
                      </a:xfrm>
                      <a:prstGeom prst="rect">
                        <a:avLst/>
                      </a:prstGeom>
                    </p:spPr>
                  </p:pic>
                </p:oleObj>
              </mc:Fallback>
            </mc:AlternateContent>
          </a:graphicData>
        </a:graphic>
      </p:graphicFrame>
    </p:spTree>
    <p:extLst>
      <p:ext uri="{BB962C8B-B14F-4D97-AF65-F5344CB8AC3E}">
        <p14:creationId xmlns:p14="http://schemas.microsoft.com/office/powerpoint/2010/main" val="1075162341"/>
      </p:ext>
    </p:extLst>
  </p:cSld>
  <p:clrMapOvr>
    <a:masterClrMapping/>
  </p:clrMapOvr>
  <p:transition spd="slow">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smtClean="0">
                  <a:solidFill>
                    <a:srgbClr val="D60093"/>
                  </a:solidFill>
                  <a:latin typeface="隶书" panose="02010509060101010101" pitchFamily="49" charset="-122"/>
                  <a:ea typeface="隶书" panose="02010509060101010101" pitchFamily="49" charset="-122"/>
                </a:rPr>
                <a:t>中考真题精练</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1066381"/>
            <a:ext cx="10807700" cy="418993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1.(2024·</a:t>
            </a:r>
            <a:r>
              <a:rPr lang="zh-CN" altLang="zh-CN" dirty="0">
                <a:solidFill>
                  <a:srgbClr val="000000"/>
                </a:solidFill>
                <a:ea typeface="楷体" panose="02010609060101010101" pitchFamily="49" charset="-122"/>
                <a:cs typeface="Times New Roman" panose="02020603050405020304" pitchFamily="18" charset="0"/>
              </a:rPr>
              <a:t>贵州铜仁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抓关键词有助于提高历史学习的效率。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攻占冬宫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苏维埃政权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第一次胜利的社会主义革命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等关键词可用于学习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俄国十月革命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美国独立战争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法国大革命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日本明治维新</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3" name="矩形 12"/>
          <p:cNvSpPr>
            <a:spLocks noChangeAspect="1"/>
          </p:cNvSpPr>
          <p:nvPr/>
        </p:nvSpPr>
        <p:spPr>
          <a:xfrm>
            <a:off x="3600797" y="2241807"/>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A</a:t>
            </a:r>
            <a:endParaRPr lang="zh-CN" altLang="en-US" sz="3200" b="1" dirty="0">
              <a:solidFill>
                <a:srgbClr val="FF0000"/>
              </a:solidFill>
            </a:endParaRPr>
          </a:p>
        </p:txBody>
      </p:sp>
    </p:spTree>
    <p:extLst>
      <p:ext uri="{BB962C8B-B14F-4D97-AF65-F5344CB8AC3E}">
        <p14:creationId xmlns:p14="http://schemas.microsoft.com/office/powerpoint/2010/main" val="20694531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a:spLocks noChangeAspect="1"/>
          </p:cNvSpPr>
          <p:nvPr/>
        </p:nvSpPr>
        <p:spPr>
          <a:xfrm>
            <a:off x="361950" y="1079847"/>
            <a:ext cx="10807700" cy="359899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2.(2023·</a:t>
            </a:r>
            <a:r>
              <a:rPr lang="zh-CN" altLang="zh-CN" dirty="0">
                <a:solidFill>
                  <a:srgbClr val="000000"/>
                </a:solidFill>
                <a:ea typeface="楷体" panose="02010609060101010101" pitchFamily="49" charset="-122"/>
                <a:cs typeface="Times New Roman" panose="02020603050405020304" pitchFamily="18" charset="0"/>
              </a:rPr>
              <a:t>贵州贵阳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十月革命是人类历史上第一次胜利的社会主义革命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建立了第一个无产阶级专政的国家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推动了国际无产阶级革命运动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鼓舞了殖民地半殖民地人民的解放斗争。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材料反映了十月革命的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背景</a:t>
            </a:r>
            <a:r>
              <a:rPr lang="en-US" altLang="zh-CN" dirty="0">
                <a:solidFill>
                  <a:srgbClr val="000000"/>
                </a:solidFill>
                <a:ea typeface="宋体" panose="02010600030101010101" pitchFamily="2" charset="-122"/>
                <a:cs typeface="Times New Roman" panose="02020603050405020304" pitchFamily="18" charset="0"/>
              </a:rPr>
              <a:t>	B.</a:t>
            </a:r>
            <a:r>
              <a:rPr lang="zh-CN" altLang="zh-CN" dirty="0">
                <a:solidFill>
                  <a:srgbClr val="000000"/>
                </a:solidFill>
                <a:ea typeface="宋体" panose="02010600030101010101" pitchFamily="2" charset="-122"/>
                <a:cs typeface="Times New Roman" panose="02020603050405020304" pitchFamily="18" charset="0"/>
              </a:rPr>
              <a:t>目的</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过程</a:t>
            </a:r>
            <a:r>
              <a:rPr lang="en-US" altLang="zh-CN" dirty="0">
                <a:solidFill>
                  <a:srgbClr val="000000"/>
                </a:solidFill>
                <a:ea typeface="宋体" panose="02010600030101010101" pitchFamily="2" charset="-122"/>
                <a:cs typeface="Times New Roman" panose="02020603050405020304" pitchFamily="18" charset="0"/>
              </a:rPr>
              <a:t>	D.</a:t>
            </a:r>
            <a:r>
              <a:rPr lang="zh-CN" altLang="zh-CN" dirty="0">
                <a:solidFill>
                  <a:srgbClr val="000000"/>
                </a:solidFill>
                <a:ea typeface="宋体" panose="02010600030101010101" pitchFamily="2" charset="-122"/>
                <a:cs typeface="Times New Roman" panose="02020603050405020304" pitchFamily="18" charset="0"/>
              </a:rPr>
              <a:t>意义</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5905053" y="2817871"/>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Tree>
    <p:extLst>
      <p:ext uri="{BB962C8B-B14F-4D97-AF65-F5344CB8AC3E}">
        <p14:creationId xmlns:p14="http://schemas.microsoft.com/office/powerpoint/2010/main" val="207423515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004205"/>
            <a:ext cx="10807700" cy="418993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3.(2025·</a:t>
            </a:r>
            <a:r>
              <a:rPr lang="zh-CN" altLang="zh-CN" dirty="0">
                <a:solidFill>
                  <a:srgbClr val="000000"/>
                </a:solidFill>
                <a:ea typeface="楷体" panose="02010609060101010101" pitchFamily="49" charset="-122"/>
                <a:cs typeface="Times New Roman" panose="02020603050405020304" pitchFamily="18" charset="0"/>
              </a:rPr>
              <a:t>广西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巴黎和会主要决定大权掌握在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最高委员会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手里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实际操纵会议的是由美英法首脑组成的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三巨头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。据此推断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会后形成的凡尔赛体系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保障了世界的长久和平</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揭开了美苏冷战的序幕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维护了亚非拉国家利益</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打上了大国强权的烙印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5765800" y="2159967"/>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Tree>
    <p:extLst>
      <p:ext uri="{BB962C8B-B14F-4D97-AF65-F5344CB8AC3E}">
        <p14:creationId xmlns:p14="http://schemas.microsoft.com/office/powerpoint/2010/main" val="191263730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家庭作业</Template>
  <TotalTime>42</TotalTime>
  <Words>437</Words>
  <Application>Microsoft Office PowerPoint</Application>
  <PresentationFormat>自定义</PresentationFormat>
  <Paragraphs>60</Paragraphs>
  <Slides>15</Slides>
  <Notes>1</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27" baseType="lpstr">
      <vt:lpstr>NEU-BZ-S92</vt:lpstr>
      <vt:lpstr>方正书宋_GBK</vt:lpstr>
      <vt:lpstr>黑体</vt:lpstr>
      <vt:lpstr>华文新魏</vt:lpstr>
      <vt:lpstr>楷体</vt:lpstr>
      <vt:lpstr>隶书</vt:lpstr>
      <vt:lpstr>宋体</vt:lpstr>
      <vt:lpstr>Arial</vt:lpstr>
      <vt:lpstr>Calibri</vt:lpstr>
      <vt:lpstr>Times New Roman</vt:lpstr>
      <vt:lpstr>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LvYang</dc:creator>
  <cp:lastModifiedBy>Microsoft</cp:lastModifiedBy>
  <cp:revision>12</cp:revision>
  <dcterms:created xsi:type="dcterms:W3CDTF">2021-03-31T05:26:03Z</dcterms:created>
  <dcterms:modified xsi:type="dcterms:W3CDTF">2026-02-11T02:07:44Z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