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737" r:id="rId3"/>
    <p:sldId id="731" r:id="rId4"/>
    <p:sldId id="732" r:id="rId5"/>
    <p:sldId id="738" r:id="rId6"/>
    <p:sldId id="739" r:id="rId7"/>
    <p:sldId id="740" r:id="rId8"/>
    <p:sldId id="741" r:id="rId9"/>
    <p:sldId id="736" r:id="rId10"/>
    <p:sldId id="742" r:id="rId11"/>
    <p:sldId id="743" r:id="rId12"/>
    <p:sldId id="744" r:id="rId13"/>
    <p:sldId id="745" r:id="rId14"/>
    <p:sldId id="746" r:id="rId15"/>
    <p:sldId id="747" r:id="rId16"/>
    <p:sldId id="733" r:id="rId17"/>
    <p:sldId id="748" r:id="rId18"/>
    <p:sldId id="749" r:id="rId19"/>
    <p:sldId id="750" r:id="rId20"/>
    <p:sldId id="735" r:id="rId21"/>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093"/>
    <a:srgbClr val="5F5F5F"/>
    <a:srgbClr val="339966"/>
    <a:srgbClr val="E3261E"/>
    <a:srgbClr val="B53D5A"/>
    <a:srgbClr val="993366"/>
    <a:srgbClr val="FF3399"/>
    <a:srgbClr val="DDDDDD"/>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591" autoAdjust="0"/>
  </p:normalViewPr>
  <p:slideViewPr>
    <p:cSldViewPr>
      <p:cViewPr varScale="1">
        <p:scale>
          <a:sx n="97" d="100"/>
          <a:sy n="97" d="100"/>
        </p:scale>
        <p:origin x="504" y="72"/>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20</a:t>
            </a:fld>
            <a:endParaRPr lang="zh-CN" altLang="en-US">
              <a:ea typeface="黑体" panose="02010609060101010101" pitchFamily="49" charset="-122"/>
            </a:endParaRPr>
          </a:p>
        </p:txBody>
      </p:sp>
    </p:spTree>
    <p:extLst>
      <p:ext uri="{BB962C8B-B14F-4D97-AF65-F5344CB8AC3E}">
        <p14:creationId xmlns:p14="http://schemas.microsoft.com/office/powerpoint/2010/main" val="858147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27832" y="503783"/>
            <a:ext cx="7521637" cy="4620170"/>
          </a:xfrm>
          <a:prstGeom prst="rect">
            <a:avLst/>
          </a:prstGeom>
        </p:spPr>
      </p:pic>
    </p:spTree>
    <p:extLst>
      <p:ext uri="{BB962C8B-B14F-4D97-AF65-F5344CB8AC3E}">
        <p14:creationId xmlns:p14="http://schemas.microsoft.com/office/powerpoint/2010/main" val="3161196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9957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10172981" y="5338047"/>
            <a:ext cx="1453515" cy="1453515"/>
            <a:chOff x="10153525" y="-301660"/>
            <a:chExt cx="1453515" cy="1453515"/>
          </a:xfrm>
        </p:grpSpPr>
        <p:pic>
          <p:nvPicPr>
            <p:cNvPr id="3" name="图片 2"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4" name="文本框 3">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9093681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grpSp>
        <p:nvGrpSpPr>
          <p:cNvPr id="8" name="组合 7"/>
          <p:cNvGrpSpPr/>
          <p:nvPr userDrawn="1"/>
        </p:nvGrpSpPr>
        <p:grpSpPr>
          <a:xfrm>
            <a:off x="10172981" y="5338047"/>
            <a:ext cx="1453515" cy="1453515"/>
            <a:chOff x="10153525" y="-301660"/>
            <a:chExt cx="1453515" cy="1453515"/>
          </a:xfrm>
        </p:grpSpPr>
        <p:pic>
          <p:nvPicPr>
            <p:cNvPr id="9" name="图片 8"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10" name="文本框 9">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7524695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84103702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7128942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pSp>
        <p:nvGrpSpPr>
          <p:cNvPr id="2" name="组合 1"/>
          <p:cNvGrpSpPr/>
          <p:nvPr userDrawn="1"/>
        </p:nvGrpSpPr>
        <p:grpSpPr>
          <a:xfrm>
            <a:off x="936501" y="736068"/>
            <a:ext cx="9690513" cy="4520243"/>
            <a:chOff x="936501" y="736068"/>
            <a:chExt cx="9690513" cy="4520243"/>
          </a:xfrm>
        </p:grpSpPr>
        <p:sp>
          <p:nvSpPr>
            <p:cNvPr id="3" name="文本框 2"/>
            <p:cNvSpPr txBox="1"/>
            <p:nvPr userDrawn="1"/>
          </p:nvSpPr>
          <p:spPr>
            <a:xfrm>
              <a:off x="1728109" y="1442143"/>
              <a:ext cx="8117928" cy="2800767"/>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none" rtlCol="0">
              <a:spAutoFit/>
            </a:bodyPr>
            <a:lstStyle/>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路漫漫其修远兮</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吾将上下而求索</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pic>
          <p:nvPicPr>
            <p:cNvPr id="4" name="图片 3" descr="阴影"/>
            <p:cNvPicPr>
              <a:picLocks noChangeAspect="1"/>
            </p:cNvPicPr>
            <p:nvPr userDrawn="1"/>
          </p:nvPicPr>
          <p:blipFill>
            <a:blip r:embed="rId2"/>
            <a:stretch>
              <a:fillRect/>
            </a:stretch>
          </p:blipFill>
          <p:spPr>
            <a:xfrm>
              <a:off x="936501" y="736068"/>
              <a:ext cx="9690513" cy="4520243"/>
            </a:xfrm>
            <a:prstGeom prst="rect">
              <a:avLst/>
            </a:prstGeom>
          </p:spPr>
        </p:pic>
      </p:grpSp>
    </p:spTree>
    <p:extLst>
      <p:ext uri="{BB962C8B-B14F-4D97-AF65-F5344CB8AC3E}">
        <p14:creationId xmlns:p14="http://schemas.microsoft.com/office/powerpoint/2010/main" val="342607902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0" y="6240412"/>
            <a:ext cx="11522075" cy="239763"/>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0" y="633267"/>
            <a:ext cx="11522075"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0" y="0"/>
            <a:ext cx="11522075" cy="628635"/>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24" dirty="0"/>
          </a:p>
        </p:txBody>
      </p:sp>
    </p:spTree>
    <p:extLst>
      <p:ext uri="{BB962C8B-B14F-4D97-AF65-F5344CB8AC3E}">
        <p14:creationId xmlns:p14="http://schemas.microsoft.com/office/powerpoint/2010/main" val="1345586147"/>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89" r:id="rId3"/>
    <p:sldLayoutId id="2147483690" r:id="rId4"/>
    <p:sldLayoutId id="2147483691" r:id="rId5"/>
    <p:sldLayoutId id="2147483692" r:id="rId6"/>
    <p:sldLayoutId id="2147483694" r:id="rId7"/>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16.xml"/><Relationship Id="rId5" Type="http://schemas.openxmlformats.org/officeDocument/2006/relationships/slide" Target="slide9.xml"/><Relationship Id="rId4" Type="http://schemas.openxmlformats.org/officeDocument/2006/relationships/audio" Target="../media/audio2.wav"/></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32445" y="3722371"/>
            <a:ext cx="10801200" cy="1785933"/>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Aft>
                <a:spcPts val="0"/>
              </a:spcAft>
              <a:tabLst>
                <a:tab pos="1029335" algn="l"/>
                <a:tab pos="1850390" algn="l"/>
                <a:tab pos="2538095" algn="l"/>
                <a:tab pos="3221990" algn="l"/>
              </a:tabLst>
            </a:pPr>
            <a:r>
              <a:rPr lang="zh-CN" altLang="zh-CN" sz="4400" dirty="0">
                <a:solidFill>
                  <a:srgbClr val="D60093"/>
                </a:solidFill>
                <a:cs typeface="Times New Roman" panose="02020603050405020304" pitchFamily="18" charset="0"/>
              </a:rPr>
              <a:t>第</a:t>
            </a:r>
            <a:r>
              <a:rPr lang="en-US" altLang="zh-CN" sz="4400" dirty="0">
                <a:solidFill>
                  <a:srgbClr val="D60093"/>
                </a:solidFill>
                <a:cs typeface="Times New Roman" panose="02020603050405020304" pitchFamily="18" charset="0"/>
              </a:rPr>
              <a:t>7</a:t>
            </a:r>
            <a:r>
              <a:rPr lang="zh-CN" altLang="zh-CN" sz="4400" dirty="0">
                <a:solidFill>
                  <a:srgbClr val="D60093"/>
                </a:solidFill>
                <a:cs typeface="Times New Roman" panose="02020603050405020304" pitchFamily="18" charset="0"/>
              </a:rPr>
              <a:t>课　近代科学与文化</a:t>
            </a:r>
            <a:endParaRPr lang="zh-CN" altLang="zh-CN" sz="4400" dirty="0">
              <a:solidFill>
                <a:srgbClr val="D60093"/>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a:spLocks noChangeAspect="1"/>
          </p:cNvSpPr>
          <p:nvPr/>
        </p:nvSpPr>
        <p:spPr>
          <a:xfrm>
            <a:off x="361950" y="1633259"/>
            <a:ext cx="10807700" cy="30469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问题</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从材料一中我们可以看出牛顿身上有哪些值得我们学习的优秀品质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请列举三点。</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谦逊好学、刻苦钻研、热爱科学等。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材料二反映了达尔文的什么观点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其主要内容是什么</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188085" algn="l"/>
                <a:tab pos="2163445" algn="l"/>
                <a:tab pos="3142615" algn="l"/>
                <a:tab pos="4190365" algn="l"/>
              </a:tabLst>
            </a:pPr>
            <a:r>
              <a:rPr lang="zh-CN" altLang="zh-CN" dirty="0">
                <a:ea typeface="宋体" panose="02010600030101010101" pitchFamily="2" charset="-122"/>
                <a:cs typeface="Times New Roman" panose="02020603050405020304" pitchFamily="18" charset="0"/>
              </a:rPr>
              <a:t>观点</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生物进化论。主要内容</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物竞天择</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适者生存。</a:t>
            </a:r>
            <a:endParaRPr lang="zh-CN" altLang="zh-CN" dirty="0">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4684559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arn(inVertical)">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barn(inVertical)">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a:spLocks noChangeAspect="1"/>
          </p:cNvSpPr>
          <p:nvPr/>
        </p:nvSpPr>
        <p:spPr>
          <a:xfrm>
            <a:off x="361950" y="531148"/>
            <a:ext cx="10807700" cy="6001643"/>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探究点二　近代文化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smtClean="0">
                <a:solidFill>
                  <a:srgbClr val="000000"/>
                </a:solidFill>
                <a:latin typeface="Arial" panose="020B0604020202020204" pitchFamily="34" charset="0"/>
                <a:cs typeface="Times New Roman" panose="02020603050405020304" pitchFamily="18" charset="0"/>
              </a:rPr>
              <a:t>材料</a:t>
            </a:r>
            <a:r>
              <a:rPr lang="zh-CN" altLang="zh-CN" dirty="0">
                <a:solidFill>
                  <a:srgbClr val="000000"/>
                </a:solidFill>
                <a:latin typeface="Arial" panose="020B0604020202020204" pitchFamily="34" charset="0"/>
                <a:cs typeface="Times New Roman" panose="02020603050405020304" pitchFamily="18" charset="0"/>
              </a:rPr>
              <a:t>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他富于独创性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因为他的全部观点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总的说来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恰恰表现了俄国革命是农民资产阶级革命的特点。从这个角度来看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他观点中的矛盾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的确是一面反映农民在俄国革命中的历史活动所处的各种矛盾状况的镜子</a:t>
            </a:r>
            <a:r>
              <a:rPr lang="zh-CN" altLang="zh-CN" dirty="0" smtClean="0">
                <a:solidFill>
                  <a:srgbClr val="000000"/>
                </a:solidFill>
                <a:ea typeface="楷体" panose="02010609060101010101" pitchFamily="49" charset="-122"/>
                <a:cs typeface="Times New Roman" panose="02020603050405020304" pitchFamily="18" charset="0"/>
              </a:rPr>
              <a:t>。</a:t>
            </a:r>
            <a:endParaRPr lang="en-US" altLang="zh-CN" dirty="0" smtClean="0">
              <a:solidFill>
                <a:srgbClr val="000000"/>
              </a:solidFill>
              <a:ea typeface="楷体" panose="02010609060101010101" pitchFamily="49"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摘编自陈文忠</a:t>
            </a:r>
            <a:r>
              <a:rPr lang="zh-CN" altLang="zh-CN" dirty="0" smtClean="0">
                <a:solidFill>
                  <a:srgbClr val="000000"/>
                </a:solidFill>
                <a:ea typeface="楷体" panose="02010609060101010101" pitchFamily="49" charset="-122"/>
                <a:cs typeface="Times New Roman" panose="02020603050405020304" pitchFamily="18" charset="0"/>
              </a:rPr>
              <a:t>《文学理论》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相信我吧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在艺术问题上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下面这句话是实在的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老老实实是最好的办法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宁肯不厌其烦地严肃钻研</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而不要投机取巧、哗众取宠。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梵高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07082906"/>
      </p:ext>
    </p:extLst>
  </p:cSld>
  <p:clrMapOvr>
    <a:masterClrMapping/>
  </p:clrMapOvr>
  <p:transition spd="slow">
    <p:wheel spokes="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704680"/>
            <a:ext cx="10807700" cy="239950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材料三</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一个不幸的人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贫穷、残疾、孤独</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由痛苦造成的人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世界不给他欢乐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他却创造了欢乐来给予世界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这位音乐家以这样的态度面对人生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我要扼住命运的咽喉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它决不能使我完全屈服。哦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能生活一次是多么好啊</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48418379"/>
      </p:ext>
    </p:extLst>
  </p:cSld>
  <p:clrMapOvr>
    <a:masterClrMapping/>
  </p:clrMapOvr>
  <p:transition spd="slow">
    <p:wheel spokes="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726002"/>
            <a:ext cx="10807700" cy="53322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问题</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材料一所反映的俄国作家是谁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为什么称他是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俄国革命的镜子</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列夫</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托尔斯泰。他在小说中一方面猛烈抨击了俄国的沙皇专制和地主对农民的残酷压榨</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另一方面又否定暴力革命</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宣扬道德上的博爱。他的小说反映了在社会转型时期俄国农民既想反抗又找不到出路的状态</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所以托尔斯泰被称为</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俄国革命的镜子</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材料二是梵高的名言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此名言表达了他怎样的品质</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不爱慕虚荣、扎实务实地钻研艺术</a:t>
            </a:r>
            <a:r>
              <a:rPr lang="zh-CN" altLang="zh-CN" dirty="0" smtClean="0">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67809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arn(inVertic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943943"/>
            <a:ext cx="10807700" cy="186512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材料三所评价的这位音乐家对待命运的态度给了你什么启示</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smtClean="0">
                <a:ea typeface="宋体" panose="02010600030101010101" pitchFamily="2" charset="-122"/>
                <a:cs typeface="Times New Roman" panose="02020603050405020304" pitchFamily="18" charset="0"/>
              </a:rPr>
              <a:t>不</a:t>
            </a:r>
            <a:r>
              <a:rPr lang="zh-CN" altLang="zh-CN" dirty="0">
                <a:ea typeface="宋体" panose="02010600030101010101" pitchFamily="2" charset="-122"/>
                <a:cs typeface="Times New Roman" panose="02020603050405020304" pitchFamily="18" charset="0"/>
              </a:rPr>
              <a:t>向命运屈服等。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2674837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4176861" y="647799"/>
            <a:ext cx="3171061" cy="604781"/>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dirty="0" smtClean="0">
                <a:solidFill>
                  <a:srgbClr val="000000"/>
                </a:solidFill>
                <a:latin typeface="NEU-BZ-S92"/>
                <a:ea typeface="方正正中黑简体"/>
                <a:cs typeface="Times New Roman" panose="02020603050405020304" pitchFamily="18" charset="0"/>
              </a:rPr>
              <a:t>【知识网络】</a:t>
            </a:r>
            <a:r>
              <a:rPr lang="en-US" altLang="zh-CN" dirty="0" smtClean="0">
                <a:solidFill>
                  <a:srgbClr val="000000"/>
                </a:solidFill>
                <a:latin typeface="NEU-BZ-S92"/>
                <a:ea typeface="方正正中黑简体"/>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23JK11.eps" descr="id:2147491305;FounderCES"/>
          <p:cNvPicPr/>
          <p:nvPr/>
        </p:nvPicPr>
        <p:blipFill>
          <a:blip r:embed="rId2"/>
          <a:stretch>
            <a:fillRect/>
          </a:stretch>
        </p:blipFill>
        <p:spPr>
          <a:xfrm>
            <a:off x="2664693" y="1243264"/>
            <a:ext cx="6408712" cy="4972513"/>
          </a:xfrm>
          <a:prstGeom prst="rect">
            <a:avLst/>
          </a:prstGeom>
        </p:spPr>
      </p:pic>
    </p:spTree>
    <p:extLst>
      <p:ext uri="{BB962C8B-B14F-4D97-AF65-F5344CB8AC3E}">
        <p14:creationId xmlns:p14="http://schemas.microsoft.com/office/powerpoint/2010/main" val="1553422231"/>
      </p:ext>
    </p:extLst>
  </p:cSld>
  <p:clrMapOvr>
    <a:masterClrMapping/>
  </p:clrMapOvr>
  <p:transition spd="slow">
    <p:wheel spokes="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286772" y="-29970"/>
              <a:ext cx="3579826" cy="769441"/>
            </a:xfrm>
            <a:prstGeom prst="rect">
              <a:avLst/>
            </a:prstGeom>
          </p:spPr>
          <p:txBody>
            <a:bodyPr wrap="none">
              <a:spAutoFit/>
            </a:bodyPr>
            <a:lstStyle/>
            <a:p>
              <a:r>
                <a:rPr lang="zh-CN" altLang="en-US" sz="4400" dirty="0">
                  <a:solidFill>
                    <a:srgbClr val="D60093"/>
                  </a:solidFill>
                  <a:latin typeface="隶书" panose="02010509060101010101" pitchFamily="49" charset="-122"/>
                  <a:ea typeface="隶书" panose="02010509060101010101" pitchFamily="49" charset="-122"/>
                </a:rPr>
                <a:t>新知训练巩固</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361950" y="719807"/>
            <a:ext cx="10807700" cy="5410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知识点一　科学家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在演绎《近代科学与文化》的课本剧时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有位同学说出了这样的台词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我是近代自然科学的奠基人之一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万有引力定律、光学分析、微积分学是我的三大成就。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他演绎的角色</a:t>
            </a:r>
            <a:r>
              <a:rPr lang="zh-CN" altLang="zh-CN" dirty="0" smtClean="0">
                <a:solidFill>
                  <a:srgbClr val="000000"/>
                </a:solidFill>
                <a:ea typeface="宋体" panose="02010600030101010101" pitchFamily="2" charset="-122"/>
                <a:cs typeface="Times New Roman" panose="02020603050405020304" pitchFamily="18" charset="0"/>
              </a:rPr>
              <a:t>是</a:t>
            </a:r>
            <a:endParaRPr lang="en-US" altLang="zh-CN" dirty="0" smtClean="0">
              <a:solidFill>
                <a:srgbClr val="000000"/>
              </a:solidFill>
              <a:ea typeface="宋体" panose="02010600030101010101" pitchFamily="2"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a:t>
            </a:r>
            <a:endParaRPr lang="zh-CN" altLang="zh-CN"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A.</a:t>
            </a:r>
            <a:r>
              <a:rPr lang="zh-CN" altLang="zh-CN" dirty="0" smtClean="0">
                <a:solidFill>
                  <a:srgbClr val="000000"/>
                </a:solidFill>
                <a:ea typeface="宋体" panose="02010600030101010101" pitchFamily="2" charset="-122"/>
                <a:cs typeface="Times New Roman" panose="02020603050405020304" pitchFamily="18" charset="0"/>
              </a:rPr>
              <a:t>牛顿</a:t>
            </a:r>
            <a:r>
              <a:rPr lang="en-US" altLang="zh-CN" dirty="0" smtClean="0">
                <a:solidFill>
                  <a:srgbClr val="000000"/>
                </a:solidFill>
                <a:ea typeface="宋体" panose="02010600030101010101" pitchFamily="2" charset="-122"/>
                <a:cs typeface="Times New Roman" panose="02020603050405020304" pitchFamily="18" charset="0"/>
              </a:rPr>
              <a:t>	B.</a:t>
            </a:r>
            <a:r>
              <a:rPr lang="zh-CN" altLang="zh-CN" dirty="0" smtClean="0">
                <a:solidFill>
                  <a:srgbClr val="000000"/>
                </a:solidFill>
                <a:ea typeface="宋体" panose="02010600030101010101" pitchFamily="2" charset="-122"/>
                <a:cs typeface="Times New Roman" panose="02020603050405020304" pitchFamily="18" charset="0"/>
              </a:rPr>
              <a:t>贝多芬</a:t>
            </a:r>
            <a:r>
              <a:rPr lang="en-US"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C</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托尔斯泰</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D.</a:t>
            </a:r>
            <a:r>
              <a:rPr lang="zh-CN" altLang="zh-CN" dirty="0">
                <a:solidFill>
                  <a:srgbClr val="000000"/>
                </a:solidFill>
                <a:ea typeface="宋体" panose="02010600030101010101" pitchFamily="2" charset="-122"/>
                <a:cs typeface="Times New Roman" panose="02020603050405020304" pitchFamily="18" charset="0"/>
              </a:rPr>
              <a:t>达尔文</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2</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第一次把生物学建立在完全科学的基础上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推翻了神创论和物种不变论的是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smtClean="0">
                <a:solidFill>
                  <a:srgbClr val="000000"/>
                </a:solidFill>
                <a:ea typeface="宋体" panose="02010600030101010101" pitchFamily="2" charset="-122"/>
                <a:cs typeface="Times New Roman" panose="02020603050405020304" pitchFamily="18" charset="0"/>
              </a:rPr>
              <a:t>牛顿</a:t>
            </a:r>
            <a:r>
              <a:rPr lang="en-US" altLang="zh-CN" dirty="0" smtClean="0">
                <a:solidFill>
                  <a:srgbClr val="000000"/>
                </a:solidFill>
                <a:ea typeface="宋体" panose="02010600030101010101" pitchFamily="2" charset="-122"/>
                <a:cs typeface="Times New Roman" panose="02020603050405020304" pitchFamily="18" charset="0"/>
              </a:rPr>
              <a:t>	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达尔文</a:t>
            </a:r>
            <a:r>
              <a:rPr lang="en-US" altLang="zh-CN" dirty="0">
                <a:solidFill>
                  <a:srgbClr val="000000"/>
                </a:solidFill>
                <a:latin typeface="NEU-BZ-S92"/>
                <a:ea typeface="方正书宋_GBK" panose="03000509000000000000" pitchFamily="65" charset="-122"/>
                <a:cs typeface="Times New Roman" panose="02020603050405020304" pitchFamily="18" charset="0"/>
              </a:rPr>
              <a:t>	</a:t>
            </a:r>
            <a:r>
              <a:rPr lang="en-US" altLang="zh-CN" dirty="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C</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爱因斯坦</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贝多芬</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10297541" y="3069979"/>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A</a:t>
            </a:r>
            <a:endParaRPr lang="zh-CN" altLang="en-US" sz="3200" b="1" dirty="0">
              <a:solidFill>
                <a:srgbClr val="FF0000"/>
              </a:solidFill>
            </a:endParaRPr>
          </a:p>
        </p:txBody>
      </p:sp>
      <p:sp>
        <p:nvSpPr>
          <p:cNvPr id="7" name="矩形 6"/>
          <p:cNvSpPr>
            <a:spLocks noChangeAspect="1"/>
          </p:cNvSpPr>
          <p:nvPr/>
        </p:nvSpPr>
        <p:spPr>
          <a:xfrm>
            <a:off x="3610629" y="4771919"/>
            <a:ext cx="458780"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B</a:t>
            </a:r>
            <a:endParaRPr lang="zh-CN" altLang="en-US" sz="3200" b="1" dirty="0">
              <a:solidFill>
                <a:srgbClr val="FF0000"/>
              </a:solidFill>
            </a:endParaRPr>
          </a:p>
        </p:txBody>
      </p:sp>
    </p:spTree>
    <p:extLst>
      <p:ext uri="{BB962C8B-B14F-4D97-AF65-F5344CB8AC3E}">
        <p14:creationId xmlns:p14="http://schemas.microsoft.com/office/powerpoint/2010/main" val="206945315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704073"/>
            <a:ext cx="10807700" cy="5410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知识点二　文学巨匠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巴尔扎克是</a:t>
            </a: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宋体" panose="02010600030101010101" pitchFamily="2" charset="-122"/>
                <a:cs typeface="Times New Roman" panose="02020603050405020304" pitchFamily="18" charset="0"/>
              </a:rPr>
              <a:t>世纪法国著名的作家。他的代表作品有</a:t>
            </a:r>
            <a:endParaRPr lang="en-US" altLang="zh-CN" dirty="0" smtClean="0">
              <a:solidFill>
                <a:srgbClr val="000000"/>
              </a:solidFill>
              <a:ea typeface="宋体" panose="02010600030101010101" pitchFamily="2"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《战争与和平》　　</a:t>
            </a:r>
            <a:r>
              <a:rPr lang="en-US" altLang="zh-CN" dirty="0">
                <a:solidFill>
                  <a:srgbClr val="000000"/>
                </a:solidFill>
                <a:ea typeface="宋体" panose="02010600030101010101" pitchFamily="2" charset="-122"/>
                <a:cs typeface="Times New Roman" panose="02020603050405020304" pitchFamily="18" charset="0"/>
              </a:rPr>
              <a:t>	B.</a:t>
            </a:r>
            <a:r>
              <a:rPr lang="zh-CN" altLang="zh-CN" dirty="0">
                <a:solidFill>
                  <a:srgbClr val="000000"/>
                </a:solidFill>
                <a:ea typeface="宋体" panose="02010600030101010101" pitchFamily="2" charset="-122"/>
                <a:cs typeface="Times New Roman" panose="02020603050405020304" pitchFamily="18" charset="0"/>
              </a:rPr>
              <a:t>《悲惨世界》</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《英雄交响曲》　　</a:t>
            </a:r>
            <a:r>
              <a:rPr lang="en-US" altLang="zh-CN" dirty="0">
                <a:solidFill>
                  <a:srgbClr val="000000"/>
                </a:solidFill>
                <a:ea typeface="宋体" panose="02010600030101010101" pitchFamily="2" charset="-122"/>
                <a:cs typeface="Times New Roman" panose="02020603050405020304" pitchFamily="18" charset="0"/>
              </a:rPr>
              <a:t>	D.“</a:t>
            </a:r>
            <a:r>
              <a:rPr lang="zh-CN" altLang="zh-CN" dirty="0">
                <a:solidFill>
                  <a:srgbClr val="000000"/>
                </a:solidFill>
                <a:ea typeface="宋体" panose="02010600030101010101" pitchFamily="2" charset="-122"/>
                <a:cs typeface="Times New Roman" panose="02020603050405020304" pitchFamily="18" charset="0"/>
              </a:rPr>
              <a:t>人间喜剧</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小说集</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列夫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托尔斯泰给后世留下了大量不朽的文学著作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也因此得到了人们的尊敬。下列选项与他有关的是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俄国革命的镜子</a:t>
            </a:r>
            <a:r>
              <a:rPr lang="en-US" altLang="zh-CN" dirty="0">
                <a:solidFill>
                  <a:srgbClr val="000000"/>
                </a:solidFill>
                <a:ea typeface="宋体" panose="02010600030101010101" pitchFamily="2" charset="-122"/>
                <a:cs typeface="Times New Roman" panose="02020603050405020304" pitchFamily="18" charset="0"/>
              </a:rPr>
              <a:t>”	B.</a:t>
            </a:r>
            <a:r>
              <a:rPr lang="zh-CN" altLang="zh-CN" dirty="0">
                <a:solidFill>
                  <a:srgbClr val="000000"/>
                </a:solidFill>
                <a:ea typeface="宋体" panose="02010600030101010101" pitchFamily="2" charset="-122"/>
                <a:cs typeface="Times New Roman" panose="02020603050405020304" pitchFamily="18" charset="0"/>
              </a:rPr>
              <a:t>美术大师</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用生命作画的人</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科学伟人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10297541" y="1881767"/>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D</a:t>
            </a:r>
            <a:endParaRPr lang="zh-CN" altLang="en-US" sz="3200" b="1" dirty="0">
              <a:solidFill>
                <a:srgbClr val="FF0000"/>
              </a:solidFill>
            </a:endParaRPr>
          </a:p>
        </p:txBody>
      </p:sp>
      <p:sp>
        <p:nvSpPr>
          <p:cNvPr id="8" name="矩形 7"/>
          <p:cNvSpPr>
            <a:spLocks noChangeAspect="1"/>
          </p:cNvSpPr>
          <p:nvPr/>
        </p:nvSpPr>
        <p:spPr>
          <a:xfrm>
            <a:off x="8517005" y="4228535"/>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A</a:t>
            </a:r>
            <a:endParaRPr lang="zh-CN" altLang="en-US" sz="3200" b="1" dirty="0">
              <a:solidFill>
                <a:srgbClr val="FF0000"/>
              </a:solidFill>
            </a:endParaRPr>
          </a:p>
        </p:txBody>
      </p:sp>
    </p:spTree>
    <p:extLst>
      <p:ext uri="{BB962C8B-B14F-4D97-AF65-F5344CB8AC3E}">
        <p14:creationId xmlns:p14="http://schemas.microsoft.com/office/powerpoint/2010/main" val="138610098"/>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295871"/>
            <a:ext cx="10807700" cy="36379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知识点三　音乐美术大师</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ea typeface="宋体" panose="02010600030101010101" pitchFamily="2" charset="-122"/>
                <a:cs typeface="Times New Roman" panose="02020603050405020304" pitchFamily="18" charset="0"/>
              </a:rPr>
              <a:t>音乐史上的不朽之作《英雄交响曲》是贝多芬的作品。此曲出版时他将标题改为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为纪念一位伟大的英雄而作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。下列人物中与该作品有关的是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A</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伏尔泰</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华盛顿</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达拉第</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拿破仑</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284578" y="3043727"/>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D</a:t>
            </a:r>
            <a:endParaRPr lang="zh-CN" altLang="en-US" sz="3200" b="1" dirty="0">
              <a:solidFill>
                <a:srgbClr val="FF0000"/>
              </a:solidFill>
            </a:endParaRPr>
          </a:p>
        </p:txBody>
      </p:sp>
    </p:spTree>
    <p:extLst>
      <p:ext uri="{BB962C8B-B14F-4D97-AF65-F5344CB8AC3E}">
        <p14:creationId xmlns:p14="http://schemas.microsoft.com/office/powerpoint/2010/main" val="336588707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489243"/>
            <a:ext cx="10807700" cy="30469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6.</a:t>
            </a:r>
            <a:r>
              <a:rPr lang="zh-CN" altLang="zh-CN" dirty="0">
                <a:solidFill>
                  <a:srgbClr val="000000"/>
                </a:solidFill>
                <a:ea typeface="宋体" panose="02010600030101010101" pitchFamily="2" charset="-122"/>
                <a:cs typeface="Times New Roman" panose="02020603050405020304" pitchFamily="18" charset="0"/>
              </a:rPr>
              <a:t>梵高</a:t>
            </a:r>
            <a:r>
              <a:rPr lang="zh-CN" altLang="zh-CN" dirty="0" smtClean="0">
                <a:solidFill>
                  <a:srgbClr val="000000"/>
                </a:solidFill>
                <a:ea typeface="宋体" panose="02010600030101010101" pitchFamily="2" charset="-122"/>
                <a:cs typeface="Times New Roman" panose="02020603050405020304" pitchFamily="18" charset="0"/>
              </a:rPr>
              <a:t>美术馆位于</a:t>
            </a:r>
            <a:r>
              <a:rPr lang="zh-CN" altLang="zh-CN" dirty="0">
                <a:solidFill>
                  <a:srgbClr val="000000"/>
                </a:solidFill>
                <a:ea typeface="宋体" panose="02010600030101010101" pitchFamily="2" charset="-122"/>
                <a:cs typeface="Times New Roman" panose="02020603050405020304" pitchFamily="18" charset="0"/>
              </a:rPr>
              <a:t>阿姆斯特丹市内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主要用于收藏梵高的作品和相关文物。如果你想参观该美术馆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应该到下列哪一</a:t>
            </a:r>
            <a:r>
              <a:rPr lang="zh-CN" altLang="zh-CN" dirty="0" smtClean="0">
                <a:solidFill>
                  <a:srgbClr val="000000"/>
                </a:solidFill>
                <a:ea typeface="宋体" panose="02010600030101010101" pitchFamily="2" charset="-122"/>
                <a:cs typeface="Times New Roman" panose="02020603050405020304" pitchFamily="18" charset="0"/>
              </a:rPr>
              <a:t>国家</a:t>
            </a:r>
            <a:endParaRPr lang="en-US" altLang="zh-CN" dirty="0" smtClean="0">
              <a:solidFill>
                <a:srgbClr val="000000"/>
              </a:solidFill>
              <a:ea typeface="宋体" panose="02010600030101010101" pitchFamily="2"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法国　</a:t>
            </a:r>
            <a:r>
              <a:rPr lang="en-US" altLang="zh-CN" dirty="0">
                <a:solidFill>
                  <a:srgbClr val="000000"/>
                </a:solidFill>
                <a:ea typeface="宋体" panose="02010600030101010101" pitchFamily="2" charset="-122"/>
                <a:cs typeface="Times New Roman" panose="02020603050405020304" pitchFamily="18" charset="0"/>
              </a:rPr>
              <a:t>	B.</a:t>
            </a:r>
            <a:r>
              <a:rPr lang="zh-CN" altLang="zh-CN" dirty="0">
                <a:solidFill>
                  <a:srgbClr val="000000"/>
                </a:solidFill>
                <a:ea typeface="宋体" panose="02010600030101010101" pitchFamily="2" charset="-122"/>
                <a:cs typeface="Times New Roman" panose="02020603050405020304" pitchFamily="18" charset="0"/>
              </a:rPr>
              <a:t>德国</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荷兰　</a:t>
            </a:r>
            <a:r>
              <a:rPr lang="en-US" altLang="zh-CN" dirty="0">
                <a:solidFill>
                  <a:srgbClr val="000000"/>
                </a:solidFill>
                <a:ea typeface="宋体" panose="02010600030101010101" pitchFamily="2" charset="-122"/>
                <a:cs typeface="Times New Roman" panose="02020603050405020304" pitchFamily="18" charset="0"/>
              </a:rPr>
              <a:t>	D.</a:t>
            </a:r>
            <a:r>
              <a:rPr lang="zh-CN" altLang="zh-CN" dirty="0">
                <a:solidFill>
                  <a:srgbClr val="000000"/>
                </a:solidFill>
                <a:ea typeface="宋体" panose="02010600030101010101" pitchFamily="2" charset="-122"/>
                <a:cs typeface="Times New Roman" panose="02020603050405020304" pitchFamily="18" charset="0"/>
              </a:rPr>
              <a:t>丹麦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0349885" y="2673744"/>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C</a:t>
            </a:r>
            <a:endParaRPr lang="zh-CN" altLang="en-US" sz="3200" b="1" dirty="0">
              <a:solidFill>
                <a:srgbClr val="FF0000"/>
              </a:solidFill>
            </a:endParaRPr>
          </a:p>
        </p:txBody>
      </p:sp>
    </p:spTree>
    <p:extLst>
      <p:ext uri="{BB962C8B-B14F-4D97-AF65-F5344CB8AC3E}">
        <p14:creationId xmlns:p14="http://schemas.microsoft.com/office/powerpoint/2010/main" val="372989946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2023033"/>
            <a:ext cx="10807700" cy="18651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latin typeface="NEU-BZ-S92"/>
                <a:ea typeface="方正正中黑简体"/>
                <a:cs typeface="Times New Roman" panose="02020603050405020304" pitchFamily="18" charset="0"/>
              </a:rPr>
              <a:t>【学习目标】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通过牛顿、达尔文、巴尔扎克和贝多芬等人的成就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了解科学和文化在近代社会发展中的重要作用。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228756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90819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竖卷形 2"/>
          <p:cNvSpPr/>
          <p:nvPr/>
        </p:nvSpPr>
        <p:spPr>
          <a:xfrm>
            <a:off x="504453" y="951187"/>
            <a:ext cx="1872188" cy="4449140"/>
          </a:xfrm>
          <a:prstGeom prst="verticalScroll">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5400" dirty="0" smtClean="0">
                <a:latin typeface="+mj-ea"/>
                <a:ea typeface="+mj-ea"/>
              </a:rPr>
              <a:t>导</a:t>
            </a:r>
            <a:endParaRPr lang="en-US" altLang="zh-CN" sz="5400" dirty="0" smtClean="0">
              <a:latin typeface="+mj-ea"/>
              <a:ea typeface="+mj-ea"/>
            </a:endParaRPr>
          </a:p>
          <a:p>
            <a:pPr algn="ctr"/>
            <a:endParaRPr lang="en-US" altLang="zh-CN" sz="5400" dirty="0" smtClean="0">
              <a:latin typeface="+mj-ea"/>
              <a:ea typeface="+mj-ea"/>
            </a:endParaRPr>
          </a:p>
          <a:p>
            <a:pPr algn="ctr"/>
            <a:r>
              <a:rPr lang="zh-CN" altLang="en-US" sz="5400" dirty="0" smtClean="0">
                <a:latin typeface="+mj-ea"/>
                <a:ea typeface="+mj-ea"/>
              </a:rPr>
              <a:t>航</a:t>
            </a:r>
            <a:endParaRPr lang="zh-CN" altLang="en-US" sz="5400" dirty="0">
              <a:latin typeface="+mj-ea"/>
              <a:ea typeface="+mj-ea"/>
            </a:endParaRPr>
          </a:p>
        </p:txBody>
      </p:sp>
      <p:grpSp>
        <p:nvGrpSpPr>
          <p:cNvPr id="6" name="组合 5"/>
          <p:cNvGrpSpPr/>
          <p:nvPr/>
        </p:nvGrpSpPr>
        <p:grpSpPr>
          <a:xfrm>
            <a:off x="3137391" y="1007839"/>
            <a:ext cx="6800110" cy="1295947"/>
            <a:chOff x="2880717" y="732467"/>
            <a:chExt cx="6800110" cy="1295947"/>
          </a:xfrm>
        </p:grpSpPr>
        <p:pic>
          <p:nvPicPr>
            <p:cNvPr id="23" name="图片 22" descr="阴影"/>
            <p:cNvPicPr>
              <a:picLocks noChangeAspect="1"/>
            </p:cNvPicPr>
            <p:nvPr/>
          </p:nvPicPr>
          <p:blipFill>
            <a:blip r:embed="rId2"/>
            <a:stretch>
              <a:fillRect/>
            </a:stretch>
          </p:blipFill>
          <p:spPr>
            <a:xfrm>
              <a:off x="2880717" y="732467"/>
              <a:ext cx="6800110" cy="1295947"/>
            </a:xfrm>
            <a:prstGeom prst="rect">
              <a:avLst/>
            </a:prstGeom>
            <a:solidFill>
              <a:schemeClr val="accent1">
                <a:lumMod val="40000"/>
                <a:lumOff val="60000"/>
              </a:schemeClr>
            </a:solidFill>
            <a:ln>
              <a:noFill/>
            </a:ln>
          </p:spPr>
        </p:pic>
        <p:sp>
          <p:nvSpPr>
            <p:cNvPr id="29" name="折角形 28">
              <a:hlinkClick r:id="rId3" action="ppaction://hlinksldjump">
                <a:snd r:embed="rId4" name="push.wav"/>
              </a:hlinkClick>
            </p:cNvPr>
            <p:cNvSpPr/>
            <p:nvPr/>
          </p:nvSpPr>
          <p:spPr>
            <a:xfrm>
              <a:off x="3534881" y="897140"/>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基础自主梳理</a:t>
              </a:r>
            </a:p>
          </p:txBody>
        </p:sp>
      </p:grpSp>
      <p:grpSp>
        <p:nvGrpSpPr>
          <p:cNvPr id="7" name="组合 6"/>
          <p:cNvGrpSpPr/>
          <p:nvPr/>
        </p:nvGrpSpPr>
        <p:grpSpPr>
          <a:xfrm>
            <a:off x="3137391" y="2508761"/>
            <a:ext cx="6800110" cy="1295947"/>
            <a:chOff x="2880717" y="2090590"/>
            <a:chExt cx="6800110" cy="1295947"/>
          </a:xfrm>
        </p:grpSpPr>
        <p:pic>
          <p:nvPicPr>
            <p:cNvPr id="28" name="图片 27" descr="阴影"/>
            <p:cNvPicPr>
              <a:picLocks noChangeAspect="1"/>
            </p:cNvPicPr>
            <p:nvPr/>
          </p:nvPicPr>
          <p:blipFill>
            <a:blip r:embed="rId2"/>
            <a:stretch>
              <a:fillRect/>
            </a:stretch>
          </p:blipFill>
          <p:spPr>
            <a:xfrm>
              <a:off x="2880717" y="2090590"/>
              <a:ext cx="6800110" cy="1295947"/>
            </a:xfrm>
            <a:prstGeom prst="rect">
              <a:avLst/>
            </a:prstGeom>
            <a:solidFill>
              <a:schemeClr val="accent1">
                <a:lumMod val="40000"/>
                <a:lumOff val="60000"/>
              </a:schemeClr>
            </a:solidFill>
            <a:ln>
              <a:noFill/>
            </a:ln>
          </p:spPr>
        </p:pic>
        <p:sp>
          <p:nvSpPr>
            <p:cNvPr id="30" name="折角形 29">
              <a:hlinkClick r:id="rId5" action="ppaction://hlinksldjump">
                <a:snd r:embed="rId4" name="push.wav"/>
              </a:hlinkClick>
            </p:cNvPr>
            <p:cNvSpPr/>
            <p:nvPr/>
          </p:nvSpPr>
          <p:spPr>
            <a:xfrm>
              <a:off x="3534881" y="2255065"/>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核心重难探究</a:t>
              </a:r>
            </a:p>
          </p:txBody>
        </p:sp>
      </p:grpSp>
      <p:grpSp>
        <p:nvGrpSpPr>
          <p:cNvPr id="8" name="组合 7"/>
          <p:cNvGrpSpPr/>
          <p:nvPr/>
        </p:nvGrpSpPr>
        <p:grpSpPr>
          <a:xfrm>
            <a:off x="3137391" y="4019712"/>
            <a:ext cx="6800110" cy="1295947"/>
            <a:chOff x="2880717" y="3457525"/>
            <a:chExt cx="6800110" cy="1295947"/>
          </a:xfrm>
        </p:grpSpPr>
        <p:pic>
          <p:nvPicPr>
            <p:cNvPr id="35" name="图片 34" descr="阴影"/>
            <p:cNvPicPr>
              <a:picLocks noChangeAspect="1"/>
            </p:cNvPicPr>
            <p:nvPr/>
          </p:nvPicPr>
          <p:blipFill>
            <a:blip r:embed="rId2"/>
            <a:stretch>
              <a:fillRect/>
            </a:stretch>
          </p:blipFill>
          <p:spPr>
            <a:xfrm>
              <a:off x="2880717" y="3457525"/>
              <a:ext cx="6800110" cy="1295947"/>
            </a:xfrm>
            <a:prstGeom prst="rect">
              <a:avLst/>
            </a:prstGeom>
            <a:solidFill>
              <a:schemeClr val="accent1">
                <a:lumMod val="40000"/>
                <a:lumOff val="60000"/>
              </a:schemeClr>
            </a:solidFill>
            <a:ln>
              <a:noFill/>
            </a:ln>
          </p:spPr>
        </p:pic>
        <p:sp>
          <p:nvSpPr>
            <p:cNvPr id="37" name="折角形 36">
              <a:hlinkClick r:id="rId6" action="ppaction://hlinksldjump">
                <a:snd r:embed="rId4" name="push.wav"/>
              </a:hlinkClick>
            </p:cNvPr>
            <p:cNvSpPr/>
            <p:nvPr/>
          </p:nvSpPr>
          <p:spPr>
            <a:xfrm>
              <a:off x="3513169" y="3615042"/>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新知训练巩固</a:t>
              </a:r>
            </a:p>
          </p:txBody>
        </p:sp>
      </p:grpSp>
    </p:spTree>
    <p:extLst>
      <p:ext uri="{BB962C8B-B14F-4D97-AF65-F5344CB8AC3E}">
        <p14:creationId xmlns:p14="http://schemas.microsoft.com/office/powerpoint/2010/main" val="283513369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par>
                          <p:cTn id="15" fill="hold">
                            <p:stCondLst>
                              <p:cond delay="1500"/>
                            </p:stCondLst>
                            <p:childTnLst>
                              <p:par>
                                <p:cTn id="16" presetID="55"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strVal val="#ppt_w*0.70"/>
                                          </p:val>
                                        </p:tav>
                                        <p:tav tm="100000">
                                          <p:val>
                                            <p:strVal val="#ppt_w"/>
                                          </p:val>
                                        </p:tav>
                                      </p:tavLst>
                                    </p:anim>
                                    <p:anim calcmode="lin" valueType="num">
                                      <p:cBhvr>
                                        <p:cTn id="19" dur="1000" fill="hold"/>
                                        <p:tgtEl>
                                          <p:spTgt spid="7"/>
                                        </p:tgtEl>
                                        <p:attrNameLst>
                                          <p:attrName>ppt_h</p:attrName>
                                        </p:attrNameLst>
                                      </p:cBhvr>
                                      <p:tavLst>
                                        <p:tav tm="0">
                                          <p:val>
                                            <p:strVal val="#ppt_h"/>
                                          </p:val>
                                        </p:tav>
                                        <p:tav tm="100000">
                                          <p:val>
                                            <p:strVal val="#ppt_h"/>
                                          </p:val>
                                        </p:tav>
                                      </p:tavLst>
                                    </p:anim>
                                    <p:animEffect transition="in" filter="fade">
                                      <p:cBhvr>
                                        <p:cTn id="20" dur="1000"/>
                                        <p:tgtEl>
                                          <p:spTgt spid="7"/>
                                        </p:tgtEl>
                                      </p:cBhvr>
                                    </p:animEffect>
                                  </p:childTnLst>
                                </p:cTn>
                              </p:par>
                            </p:childTnLst>
                          </p:cTn>
                        </p:par>
                        <p:par>
                          <p:cTn id="21" fill="hold">
                            <p:stCondLst>
                              <p:cond delay="2500"/>
                            </p:stCondLst>
                            <p:childTnLst>
                              <p:par>
                                <p:cTn id="22" presetID="55"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strVal val="#ppt_w*0.70"/>
                                          </p:val>
                                        </p:tav>
                                        <p:tav tm="100000">
                                          <p:val>
                                            <p:strVal val="#ppt_w"/>
                                          </p:val>
                                        </p:tav>
                                      </p:tavLst>
                                    </p:anim>
                                    <p:anim calcmode="lin" valueType="num">
                                      <p:cBhvr>
                                        <p:cTn id="25" dur="1000" fill="hold"/>
                                        <p:tgtEl>
                                          <p:spTgt spid="8"/>
                                        </p:tgtEl>
                                        <p:attrNameLst>
                                          <p:attrName>ppt_h</p:attrName>
                                        </p:attrNameLst>
                                      </p:cBhvr>
                                      <p:tavLst>
                                        <p:tav tm="0">
                                          <p:val>
                                            <p:strVal val="#ppt_h"/>
                                          </p:val>
                                        </p:tav>
                                        <p:tav tm="100000">
                                          <p:val>
                                            <p:strVal val="#ppt_h"/>
                                          </p:val>
                                        </p:tav>
                                      </p:tavLst>
                                    </p:anim>
                                    <p:animEffect transition="in" filter="fade">
                                      <p:cBhvr>
                                        <p:cTn id="2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6" name="矩形 5"/>
            <p:cNvSpPr/>
            <p:nvPr/>
          </p:nvSpPr>
          <p:spPr>
            <a:xfrm>
              <a:off x="4286772" y="-29970"/>
              <a:ext cx="3579826" cy="769441"/>
            </a:xfrm>
            <a:prstGeom prst="rect">
              <a:avLst/>
            </a:prstGeom>
          </p:spPr>
          <p:txBody>
            <a:bodyPr wrap="none">
              <a:spAutoFit/>
            </a:bodyPr>
            <a:lstStyle/>
            <a:p>
              <a:pPr algn="ctr"/>
              <a:r>
                <a:rPr lang="zh-CN" altLang="zh-CN" sz="4400" dirty="0">
                  <a:solidFill>
                    <a:srgbClr val="D60093"/>
                  </a:solidFill>
                  <a:latin typeface="隶书" panose="02010509060101010101" pitchFamily="49" charset="-122"/>
                  <a:ea typeface="隶书" panose="02010509060101010101" pitchFamily="49" charset="-122"/>
                </a:rPr>
                <a:t>基础自主梳理</a:t>
              </a:r>
            </a:p>
          </p:txBody>
        </p:sp>
      </p:grpSp>
      <p:sp>
        <p:nvSpPr>
          <p:cNvPr id="2" name="矩形 1"/>
          <p:cNvSpPr>
            <a:spLocks noChangeAspect="1"/>
          </p:cNvSpPr>
          <p:nvPr/>
        </p:nvSpPr>
        <p:spPr>
          <a:xfrm>
            <a:off x="361950" y="863823"/>
            <a:ext cx="10807700" cy="4837093"/>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知识点一　科学家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牛顿</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简介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英国科学家</a:t>
            </a:r>
            <a:r>
              <a:rPr lang="en-US" altLang="zh-CN" dirty="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是近代自然科学的奠基人之一。</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成就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他在天文学、数学、力学等领域都有杰出贡献。</a:t>
            </a:r>
            <a:r>
              <a:rPr lang="en-US" altLang="zh-CN" dirty="0" smtClean="0">
                <a:solidFill>
                  <a:srgbClr val="000000"/>
                </a:solidFill>
                <a:ea typeface="宋体" panose="02010600030101010101" pitchFamily="2" charset="-122"/>
                <a:cs typeface="Times New Roman" panose="02020603050405020304" pitchFamily="18" charset="0"/>
              </a:rPr>
              <a:t>______________</a:t>
            </a:r>
            <a:r>
              <a:rPr lang="zh-CN" altLang="zh-CN" dirty="0" smtClean="0">
                <a:solidFill>
                  <a:srgbClr val="000000"/>
                </a:solidFill>
                <a:ea typeface="宋体" panose="02010600030101010101" pitchFamily="2" charset="-122"/>
                <a:cs typeface="Times New Roman" panose="02020603050405020304" pitchFamily="18" charset="0"/>
              </a:rPr>
              <a:t>定律</a:t>
            </a:r>
            <a:r>
              <a:rPr lang="zh-CN" altLang="zh-CN" dirty="0">
                <a:solidFill>
                  <a:srgbClr val="000000"/>
                </a:solidFill>
                <a:ea typeface="宋体" panose="02010600030101010101" pitchFamily="2" charset="-122"/>
                <a:cs typeface="Times New Roman" panose="02020603050405020304" pitchFamily="18" charset="0"/>
              </a:rPr>
              <a:t>、光学分析和微积分学是他的三大成就。</a:t>
            </a:r>
            <a:r>
              <a:rPr lang="en-US" altLang="zh-CN" dirty="0">
                <a:solidFill>
                  <a:srgbClr val="000000"/>
                </a:solidFill>
                <a:ea typeface="宋体" panose="02010600030101010101" pitchFamily="2" charset="-122"/>
                <a:cs typeface="Times New Roman" panose="02020603050405020304" pitchFamily="18" charset="0"/>
              </a:rPr>
              <a:t>1687</a:t>
            </a:r>
            <a:r>
              <a:rPr lang="zh-CN" altLang="zh-CN" dirty="0">
                <a:solidFill>
                  <a:srgbClr val="000000"/>
                </a:solidFill>
                <a:ea typeface="宋体" panose="02010600030101010101" pitchFamily="2" charset="-122"/>
                <a:cs typeface="Times New Roman" panose="02020603050405020304" pitchFamily="18" charset="0"/>
              </a:rPr>
              <a:t>年他出版了《</a:t>
            </a:r>
            <a:r>
              <a:rPr lang="en-US" altLang="zh-CN" dirty="0" smtClean="0">
                <a:solidFill>
                  <a:srgbClr val="000000"/>
                </a:solidFill>
                <a:ea typeface="宋体" panose="02010600030101010101" pitchFamily="2" charset="-122"/>
                <a:cs typeface="Times New Roman" panose="02020603050405020304" pitchFamily="18" charset="0"/>
              </a:rPr>
              <a:t>________________________</a:t>
            </a:r>
            <a:r>
              <a:rPr lang="zh-CN"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物理学成为一门独立的学科。</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4650098" y="2058463"/>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牛顿</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926669" y="3795001"/>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万有引力</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8" name="矩形 7"/>
          <p:cNvSpPr>
            <a:spLocks noChangeAspect="1"/>
          </p:cNvSpPr>
          <p:nvPr/>
        </p:nvSpPr>
        <p:spPr>
          <a:xfrm>
            <a:off x="4132465" y="4392215"/>
            <a:ext cx="3995004" cy="683264"/>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自然哲学的数学</a:t>
            </a:r>
            <a:r>
              <a:rPr lang="zh-CN" altLang="zh-CN" dirty="0" smtClean="0">
                <a:ea typeface="宋体" panose="02010600030101010101" pitchFamily="2" charset="-122"/>
                <a:cs typeface="Times New Roman" panose="02020603050405020304" pitchFamily="18" charset="0"/>
              </a:rPr>
              <a:t>原理</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86245122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223863"/>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达尔文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简介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英国生物学家。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成就</a:t>
            </a:r>
            <a:r>
              <a:rPr lang="en-US" altLang="zh-CN" dirty="0">
                <a:solidFill>
                  <a:srgbClr val="000000"/>
                </a:solidFill>
                <a:ea typeface="宋体" panose="02010600030101010101" pitchFamily="2" charset="-122"/>
                <a:cs typeface="Times New Roman" panose="02020603050405020304" pitchFamily="18" charset="0"/>
              </a:rPr>
              <a:t>:1859</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______________</a:t>
            </a:r>
            <a:r>
              <a:rPr lang="zh-CN"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出版。在这本书中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达尔文提出了</a:t>
            </a:r>
            <a:r>
              <a:rPr lang="en-US" altLang="zh-CN" dirty="0">
                <a:solidFill>
                  <a:srgbClr val="000000"/>
                </a:solidFill>
                <a:ea typeface="宋体" panose="02010600030101010101" pitchFamily="2" charset="-122"/>
                <a:cs typeface="Times New Roman" panose="02020603050405020304" pitchFamily="18" charset="0"/>
              </a:rPr>
              <a:t>______________</a:t>
            </a:r>
            <a:r>
              <a:rPr lang="zh-CN" altLang="zh-CN" dirty="0">
                <a:solidFill>
                  <a:srgbClr val="000000"/>
                </a:solidFill>
                <a:ea typeface="宋体" panose="02010600030101010101" pitchFamily="2" charset="-122"/>
                <a:cs typeface="Times New Roman" panose="02020603050405020304" pitchFamily="18" charset="0"/>
              </a:rPr>
              <a:t>的观点。《物种起源》的出版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打破了千百年来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上帝创造万物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的神创论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在生物科学领域掀起了一场伟大革命。</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4301213" y="2397667"/>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物种起源</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8" name="矩形 7"/>
          <p:cNvSpPr>
            <a:spLocks noChangeAspect="1"/>
          </p:cNvSpPr>
          <p:nvPr/>
        </p:nvSpPr>
        <p:spPr>
          <a:xfrm>
            <a:off x="3024733" y="2993081"/>
            <a:ext cx="1523174"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进化论</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23931765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007839"/>
            <a:ext cx="10807700" cy="422885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en-US" dirty="0">
                <a:solidFill>
                  <a:srgbClr val="000000"/>
                </a:solidFill>
                <a:latin typeface="Arial" panose="020B0604020202020204" pitchFamily="34" charset="0"/>
                <a:cs typeface="Times New Roman" panose="02020603050405020304" pitchFamily="18" charset="0"/>
              </a:rPr>
              <a:t>知识拓展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近代科技不断进步的原因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资本主义的产生和发展是大前提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也是根本性的原因。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思想自由是重要因素。文艺复兴、启蒙运动使人们摆脱封建神学的束缚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促使人们积极思考和探索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对科技的进步有重要意义。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楷体" panose="02010609060101010101" pitchFamily="49" charset="-122"/>
                <a:cs typeface="Times New Roman" panose="02020603050405020304" pitchFamily="18" charset="0"/>
              </a:rPr>
              <a:t>科学家的个人因素。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8204075"/>
      </p:ext>
    </p:extLst>
  </p:cSld>
  <p:clrMapOvr>
    <a:masterClrMapping/>
  </p:clrMapOvr>
  <p:transition spd="slow">
    <p:comb/>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806402"/>
            <a:ext cx="10807700" cy="4819781"/>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知识点二　文学巨匠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巴尔扎克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简介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巴尔扎克是</a:t>
            </a: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著名作家。</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代表作品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小说集</a:t>
            </a:r>
            <a:r>
              <a:rPr lang="en-US" altLang="zh-CN" dirty="0" smtClean="0">
                <a:solidFill>
                  <a:srgbClr val="000000"/>
                </a:solidFill>
                <a:ea typeface="宋体" panose="02010600030101010101" pitchFamily="2" charset="-122"/>
                <a:cs typeface="Times New Roman" panose="02020603050405020304" pitchFamily="18" charset="0"/>
              </a:rPr>
              <a:t>“______________”</a:t>
            </a:r>
            <a:r>
              <a:rPr lang="zh-CN"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列夫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cs typeface="Times New Roman" panose="02020603050405020304" pitchFamily="18" charset="0"/>
              </a:rPr>
              <a:t>托尔斯泰</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简介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俄国伟大的作家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托尔斯泰被列宁称为</a:t>
            </a:r>
            <a:r>
              <a:rPr lang="en-US" altLang="zh-CN" dirty="0" smtClean="0">
                <a:solidFill>
                  <a:srgbClr val="000000"/>
                </a:solidFill>
                <a:ea typeface="宋体" panose="02010600030101010101" pitchFamily="2" charset="-122"/>
                <a:cs typeface="Times New Roman" panose="02020603050405020304" pitchFamily="18" charset="0"/>
              </a:rPr>
              <a:t>“__________________”</a:t>
            </a:r>
            <a:r>
              <a:rPr lang="zh-CN"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作品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____________</a:t>
            </a:r>
            <a:r>
              <a:rPr lang="zh-CN"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《安娜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卡列尼娜》《复活》等</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895221" y="1989724"/>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法国</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4778563" y="2567274"/>
            <a:ext cx="1935145" cy="626710"/>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人间</a:t>
            </a:r>
            <a:r>
              <a:rPr lang="zh-CN" altLang="zh-CN" dirty="0" smtClean="0">
                <a:ea typeface="宋体" panose="02010600030101010101" pitchFamily="2" charset="-122"/>
                <a:cs typeface="Times New Roman" panose="02020603050405020304" pitchFamily="18" charset="0"/>
              </a:rPr>
              <a:t>喜剧</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6" name="矩形 5"/>
          <p:cNvSpPr>
            <a:spLocks noChangeAspect="1"/>
          </p:cNvSpPr>
          <p:nvPr/>
        </p:nvSpPr>
        <p:spPr>
          <a:xfrm>
            <a:off x="861784" y="4324962"/>
            <a:ext cx="3171061" cy="683264"/>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俄国革命的</a:t>
            </a:r>
            <a:r>
              <a:rPr lang="zh-CN" altLang="zh-CN" dirty="0" smtClean="0">
                <a:ea typeface="宋体" panose="02010600030101010101" pitchFamily="2" charset="-122"/>
                <a:cs typeface="Times New Roman" panose="02020603050405020304" pitchFamily="18" charset="0"/>
              </a:rPr>
              <a:t>镜子</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7" name="矩形 6"/>
          <p:cNvSpPr>
            <a:spLocks noChangeAspect="1"/>
          </p:cNvSpPr>
          <p:nvPr/>
        </p:nvSpPr>
        <p:spPr>
          <a:xfrm>
            <a:off x="2645029" y="4919574"/>
            <a:ext cx="2347117" cy="683264"/>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战争与</a:t>
            </a:r>
            <a:r>
              <a:rPr lang="zh-CN" altLang="zh-CN" dirty="0" smtClean="0">
                <a:ea typeface="宋体" panose="02010600030101010101" pitchFamily="2" charset="-122"/>
                <a:cs typeface="Times New Roman" panose="02020603050405020304" pitchFamily="18" charset="0"/>
              </a:rPr>
              <a:t>和平</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375130271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853124"/>
            <a:ext cx="10807700" cy="4819781"/>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知识点三　音乐美术大师</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贝多芬</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简介</a:t>
            </a:r>
            <a:r>
              <a:rPr lang="en-US" altLang="zh-CN" dirty="0">
                <a:solidFill>
                  <a:srgbClr val="000000"/>
                </a:solidFill>
                <a:ea typeface="宋体" panose="02010600030101010101" pitchFamily="2" charset="-122"/>
                <a:cs typeface="Times New Roman" panose="02020603050405020304" pitchFamily="18" charset="0"/>
              </a:rPr>
              <a:t>:18</a:t>
            </a:r>
            <a:r>
              <a:rPr lang="zh-CN" altLang="zh-CN" dirty="0">
                <a:solidFill>
                  <a:srgbClr val="000000"/>
                </a:solidFill>
                <a:ea typeface="宋体" panose="02010600030101010101" pitchFamily="2" charset="-122"/>
                <a:cs typeface="Times New Roman" panose="02020603050405020304" pitchFamily="18" charset="0"/>
              </a:rPr>
              <a:t>世纪德国作曲家。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代表作品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______________</a:t>
            </a:r>
            <a:r>
              <a:rPr lang="zh-CN"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是一部反映重大社会题材的作品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标志着贝多芬在思想上和艺术上的成熟。</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梵高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简介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梵高是</a:t>
            </a:r>
            <a:r>
              <a:rPr lang="en-US" altLang="zh-CN" dirty="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国家</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画家</a:t>
            </a:r>
            <a:r>
              <a:rPr lang="zh-CN"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作品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《夜间的咖啡馆》《</a:t>
            </a:r>
            <a:r>
              <a:rPr lang="en-US" altLang="zh-CN" dirty="0">
                <a:solidFill>
                  <a:srgbClr val="000000"/>
                </a:solidFill>
                <a:ea typeface="宋体" panose="02010600030101010101" pitchFamily="2" charset="-122"/>
                <a:cs typeface="Times New Roman" panose="02020603050405020304" pitchFamily="18" charset="0"/>
              </a:rPr>
              <a:t>______________</a:t>
            </a:r>
            <a:r>
              <a:rPr lang="zh-CN" altLang="zh-CN" dirty="0">
                <a:solidFill>
                  <a:srgbClr val="000000"/>
                </a:solidFill>
                <a:ea typeface="宋体" panose="02010600030101010101" pitchFamily="2" charset="-122"/>
                <a:cs typeface="Times New Roman" panose="02020603050405020304" pitchFamily="18" charset="0"/>
              </a:rPr>
              <a:t>》等。</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557936" y="2608027"/>
            <a:ext cx="2347117" cy="626710"/>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英雄</a:t>
            </a:r>
            <a:r>
              <a:rPr lang="zh-CN" altLang="zh-CN" dirty="0" smtClean="0">
                <a:ea typeface="宋体" panose="02010600030101010101" pitchFamily="2" charset="-122"/>
                <a:cs typeface="Times New Roman" panose="02020603050405020304" pitchFamily="18" charset="0"/>
              </a:rPr>
              <a:t>交响曲</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3816821" y="4362930"/>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荷兰</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6" name="矩形 5"/>
          <p:cNvSpPr>
            <a:spLocks noChangeAspect="1"/>
          </p:cNvSpPr>
          <p:nvPr/>
        </p:nvSpPr>
        <p:spPr>
          <a:xfrm>
            <a:off x="6409109" y="4938207"/>
            <a:ext cx="1523174"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向日葵</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174596392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286772" y="-29970"/>
              <a:ext cx="3579826" cy="769441"/>
            </a:xfrm>
            <a:prstGeom prst="rect">
              <a:avLst/>
            </a:prstGeom>
          </p:spPr>
          <p:txBody>
            <a:bodyPr wrap="none">
              <a:spAutoFit/>
            </a:bodyPr>
            <a:lstStyle/>
            <a:p>
              <a:r>
                <a:rPr lang="zh-CN" altLang="en-US" sz="4400" dirty="0">
                  <a:solidFill>
                    <a:srgbClr val="D60093"/>
                  </a:solidFill>
                  <a:latin typeface="隶书" panose="02010509060101010101" pitchFamily="49" charset="-122"/>
                  <a:ea typeface="隶书" panose="02010509060101010101" pitchFamily="49" charset="-122"/>
                </a:rPr>
                <a:t>核心重难探究</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361950" y="651413"/>
            <a:ext cx="10807700" cy="5734903"/>
          </a:xfrm>
          <a:prstGeom prst="rect">
            <a:avLst/>
          </a:prstGeom>
        </p:spPr>
        <p:txBody>
          <a:bodyPr>
            <a:spAutoFit/>
          </a:bodyPr>
          <a:lstStyle/>
          <a:p>
            <a:pPr>
              <a:lnSpc>
                <a:spcPts val="4400"/>
              </a:lnSpc>
              <a:spcAft>
                <a:spcPts val="0"/>
              </a:spcAft>
              <a:tabLst>
                <a:tab pos="1029335" algn="l"/>
                <a:tab pos="1850390" algn="l"/>
                <a:tab pos="2538095" algn="l"/>
                <a:tab pos="3221990" algn="l"/>
              </a:tabLst>
            </a:pPr>
            <a:r>
              <a:rPr lang="zh-CN" altLang="zh-CN" dirty="0">
                <a:solidFill>
                  <a:srgbClr val="000000"/>
                </a:solidFill>
                <a:latin typeface="NEU-BZ-S92"/>
                <a:ea typeface="方正正中黑简体"/>
                <a:cs typeface="Times New Roman" panose="02020603050405020304" pitchFamily="18" charset="0"/>
              </a:rPr>
              <a:t>【问题探究】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44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探究点一　近代科学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zh-CN" altLang="zh-CN" dirty="0" smtClean="0">
                <a:solidFill>
                  <a:srgbClr val="000000"/>
                </a:solidFill>
                <a:latin typeface="Arial" panose="020B0604020202020204" pitchFamily="34" charset="0"/>
                <a:cs typeface="Times New Roman" panose="02020603050405020304" pitchFamily="18" charset="0"/>
              </a:rPr>
              <a:t>材料</a:t>
            </a:r>
            <a:r>
              <a:rPr lang="zh-CN" altLang="zh-CN" dirty="0">
                <a:solidFill>
                  <a:srgbClr val="000000"/>
                </a:solidFill>
                <a:latin typeface="Arial" panose="020B0604020202020204" pitchFamily="34" charset="0"/>
                <a:cs typeface="Times New Roman" panose="02020603050405020304" pitchFamily="18" charset="0"/>
              </a:rPr>
              <a:t>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我好像是一个在海边玩耍的孩子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不时为拾到比通常更光滑的石子或更美丽的贝壳而欢欣鼓舞</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而展现在我面前的是完全未探明的真理之海。</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r">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牛顿</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生物母体生出的众多后代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为攫取生活的必需条件而斗争。众多的后代不会绝对相同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其中优秀的物种在生存竞争中取胜了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其他的被淘汰了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这就是优胜劣汰</a:t>
            </a:r>
            <a:r>
              <a:rPr lang="zh-CN" altLang="zh-CN" dirty="0" smtClean="0">
                <a:solidFill>
                  <a:srgbClr val="000000"/>
                </a:solidFill>
                <a:ea typeface="楷体" panose="02010609060101010101" pitchFamily="49"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r">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达尔文</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436995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家庭作业</Template>
  <TotalTime>41</TotalTime>
  <Words>489</Words>
  <Application>Microsoft Office PowerPoint</Application>
  <PresentationFormat>自定义</PresentationFormat>
  <Paragraphs>102</Paragraphs>
  <Slides>20</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20</vt:i4>
      </vt:variant>
    </vt:vector>
  </HeadingPairs>
  <TitlesOfParts>
    <vt:vector size="32" baseType="lpstr">
      <vt:lpstr>NEU-BZ-S92</vt:lpstr>
      <vt:lpstr>方正书宋_GBK</vt:lpstr>
      <vt:lpstr>方正正中黑简体</vt:lpstr>
      <vt:lpstr>黑体</vt:lpstr>
      <vt:lpstr>华文新魏</vt:lpstr>
      <vt:lpstr>楷体</vt:lpstr>
      <vt:lpstr>隶书</vt:lpstr>
      <vt:lpstr>宋体</vt:lpstr>
      <vt:lpstr>Arial</vt:lpstr>
      <vt:lpstr>Calibri</vt:lpstr>
      <vt:lpstr>Times New Roman</vt:lpstr>
      <vt:lpstr>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LvYang</dc:creator>
  <cp:lastModifiedBy>Microsoft</cp:lastModifiedBy>
  <cp:revision>15</cp:revision>
  <dcterms:created xsi:type="dcterms:W3CDTF">2021-03-31T05:26:03Z</dcterms:created>
  <dcterms:modified xsi:type="dcterms:W3CDTF">2026-02-11T01:17:50Z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