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737" r:id="rId3"/>
    <p:sldId id="731" r:id="rId4"/>
    <p:sldId id="732" r:id="rId5"/>
    <p:sldId id="738" r:id="rId6"/>
    <p:sldId id="739" r:id="rId7"/>
    <p:sldId id="740" r:id="rId8"/>
    <p:sldId id="741" r:id="rId9"/>
    <p:sldId id="742" r:id="rId10"/>
    <p:sldId id="736" r:id="rId11"/>
    <p:sldId id="749" r:id="rId12"/>
    <p:sldId id="743" r:id="rId13"/>
    <p:sldId id="744" r:id="rId14"/>
    <p:sldId id="745" r:id="rId15"/>
    <p:sldId id="746" r:id="rId16"/>
    <p:sldId id="733" r:id="rId17"/>
    <p:sldId id="747" r:id="rId18"/>
    <p:sldId id="748" r:id="rId19"/>
    <p:sldId id="735" r:id="rId20"/>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36"/>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0.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10</a:t>
            </a:r>
            <a:r>
              <a:rPr lang="zh-CN" altLang="zh-CN" sz="4400" dirty="0">
                <a:solidFill>
                  <a:srgbClr val="D60093"/>
                </a:solidFill>
                <a:cs typeface="Times New Roman" panose="02020603050405020304" pitchFamily="18" charset="0"/>
              </a:rPr>
              <a:t>课　《凡尔赛条约》和《九国公约》</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151855"/>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探究点一　凡尔赛体系的建立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《凡尔赛条约》的制定者</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在恨、贪、惧的气氛中集合于巴黎。他们怀恨敌人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对殖民地和赔款贪婪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恐惧布尔什维主义。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摘编自张象《世界历史探微》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1687046"/>
            <a:ext cx="10807700" cy="241713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屈辱的和约像一把利剑刺伤了德国人民的民族情感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也埋下了下一次战争的伏笔。</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法国的联军统帅福煦曾说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这不是和平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这是</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年的休战。</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摘编自程德林、王垚《欧洲战争三百年》</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9463052"/>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952096"/>
            <a:ext cx="10807700" cy="422885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结合材料一和《凡尔赛条约》的内容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分析巴黎和会的实质。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巴黎和会是第一次世界大战后战胜的协约国集团重新瓜分世界的分赃会议。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材料二是</a:t>
            </a:r>
            <a:r>
              <a:rPr lang="zh-CN" altLang="zh-CN" dirty="0" smtClean="0">
                <a:solidFill>
                  <a:srgbClr val="000000"/>
                </a:solidFill>
                <a:ea typeface="宋体" panose="02010600030101010101" pitchFamily="2" charset="-122"/>
                <a:cs typeface="Times New Roman" panose="02020603050405020304" pitchFamily="18" charset="0"/>
              </a:rPr>
              <a:t>如何</a:t>
            </a:r>
            <a:r>
              <a:rPr lang="zh-CN" altLang="en-US" dirty="0" smtClean="0">
                <a:solidFill>
                  <a:srgbClr val="000000"/>
                </a:solidFill>
                <a:ea typeface="宋体" panose="02010600030101010101" pitchFamily="2" charset="-122"/>
                <a:cs typeface="Times New Roman" panose="02020603050405020304" pitchFamily="18" charset="0"/>
              </a:rPr>
              <a:t>认识</a:t>
            </a:r>
            <a:r>
              <a:rPr lang="zh-CN" altLang="zh-CN" dirty="0" smtClean="0">
                <a:solidFill>
                  <a:srgbClr val="000000"/>
                </a:solidFill>
                <a:ea typeface="宋体" panose="02010600030101010101" pitchFamily="2" charset="-122"/>
                <a:cs typeface="Times New Roman" panose="02020603050405020304" pitchFamily="18" charset="0"/>
              </a:rPr>
              <a:t>凡尔赛</a:t>
            </a:r>
            <a:r>
              <a:rPr lang="zh-CN" altLang="zh-CN" dirty="0">
                <a:solidFill>
                  <a:srgbClr val="000000"/>
                </a:solidFill>
                <a:ea typeface="宋体" panose="02010600030101010101" pitchFamily="2" charset="-122"/>
                <a:cs typeface="Times New Roman" panose="02020603050405020304" pitchFamily="18" charset="0"/>
              </a:rPr>
              <a:t>体系的</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凡尔赛体系没有从根本上解决帝国主义国家之间的矛盾</a:t>
            </a:r>
            <a:r>
              <a:rPr lang="en-US" altLang="zh-CN" dirty="0">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为第二次世界大战的爆发留下了隐患。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2130225"/>
            <a:ext cx="10807700" cy="655564"/>
          </a:xfrm>
          <a:prstGeom prst="rect">
            <a:avLst/>
          </a:prstGeom>
        </p:spPr>
        <p:txBody>
          <a:bodyPr>
            <a:spAutoFit/>
          </a:bodyPr>
          <a:lstStyle/>
          <a:p>
            <a:pPr indent="279400">
              <a:lnSpc>
                <a:spcPct val="120000"/>
              </a:lnSpc>
              <a:spcAft>
                <a:spcPts val="0"/>
              </a:spcAft>
              <a:tabLst>
                <a:tab pos="1188085" algn="l"/>
                <a:tab pos="2163445" algn="l"/>
                <a:tab pos="3142615" algn="l"/>
                <a:tab pos="4190365" algn="l"/>
              </a:tabLst>
            </a:pPr>
            <a:endParaRPr lang="zh-CN" altLang="zh-CN" dirty="0">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9228131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34327"/>
            <a:ext cx="10807700" cy="481978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探究点二　《九国公约》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虽然《九国公约》规定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尊重中国之主权与独立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及领土与行政之完整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但会上中国提出的废除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二十一条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取消外国在华势力范围和一切特权的要求并没有得到满足。而公约明确提出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施用各国之权势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以期切实设立并维持各国在中国全境之商务实业机会均等之原则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实质上是对中国主权独立和领土完整的粗暴侵犯。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摘编自齐世荣《世界通史资料选辑》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17371369"/>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070015"/>
            <a:ext cx="10807700" cy="41503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材料中的《九国公约》是在哪次会议上签订的</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华盛顿会议。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分析《九国公约》的影响。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《九国公约》实现了美国长期追求的</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门户开放</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等目的</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使日本独霸中国的企图未能实现。然而中国仍未摆脱被几个帝国主义国家共同支配的局面</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《九国公约》侵犯了中国的主权。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588917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72805" y="791815"/>
            <a:ext cx="3171061" cy="60478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ML9KR33.eps" descr="id:2147491607;FounderCES"/>
          <p:cNvPicPr/>
          <p:nvPr/>
        </p:nvPicPr>
        <p:blipFill>
          <a:blip r:embed="rId2"/>
          <a:stretch>
            <a:fillRect/>
          </a:stretch>
        </p:blipFill>
        <p:spPr>
          <a:xfrm>
            <a:off x="1800597" y="1478626"/>
            <a:ext cx="7560840" cy="3633669"/>
          </a:xfrm>
          <a:prstGeom prst="rect">
            <a:avLst/>
          </a:prstGeom>
        </p:spPr>
      </p:pic>
    </p:spTree>
    <p:extLst>
      <p:ext uri="{BB962C8B-B14F-4D97-AF65-F5344CB8AC3E}">
        <p14:creationId xmlns:p14="http://schemas.microsoft.com/office/powerpoint/2010/main" val="3321800666"/>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367879"/>
            <a:ext cx="10807700" cy="30469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《凡尔赛条约》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1.1919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战胜的协约国集团为了缔结和约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对战后的世界做出安排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在巴黎召开了会议。操纵此次会议的国家是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英国、法国、</a:t>
            </a:r>
            <a:r>
              <a:rPr lang="zh-CN" altLang="zh-CN" dirty="0" smtClean="0">
                <a:solidFill>
                  <a:srgbClr val="000000"/>
                </a:solidFill>
                <a:ea typeface="宋体" panose="02010600030101010101" pitchFamily="2" charset="-122"/>
                <a:cs typeface="Times New Roman" panose="02020603050405020304" pitchFamily="18" charset="0"/>
              </a:rPr>
              <a:t>日本</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英国、法国、美国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英国、美国、</a:t>
            </a:r>
            <a:r>
              <a:rPr lang="zh-CN" altLang="zh-CN" dirty="0" smtClean="0">
                <a:solidFill>
                  <a:srgbClr val="000000"/>
                </a:solidFill>
                <a:ea typeface="宋体" panose="02010600030101010101" pitchFamily="2" charset="-122"/>
                <a:cs typeface="Times New Roman" panose="02020603050405020304" pitchFamily="18" charset="0"/>
              </a:rPr>
              <a:t>日本</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日本、法国、美国</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0235365" y="2575517"/>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53124"/>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巴黎和会后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一位代表说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我们初来巴黎时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对即将建立的新秩序满怀信心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离开时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则感到新秩序比旧秩序更加纠缠不清。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他之所以这样说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是因为巴黎和会后建立的新</a:t>
            </a:r>
            <a:r>
              <a:rPr lang="zh-CN" altLang="zh-CN" dirty="0" smtClean="0">
                <a:solidFill>
                  <a:srgbClr val="000000"/>
                </a:solidFill>
                <a:ea typeface="宋体" panose="02010600030101010101" pitchFamily="2" charset="-122"/>
                <a:cs typeface="Times New Roman" panose="02020603050405020304" pitchFamily="18" charset="0"/>
              </a:rPr>
              <a:t>秩序</a:t>
            </a:r>
            <a:endParaRPr lang="en-US" altLang="zh-CN" dirty="0" smtClean="0">
              <a:solidFill>
                <a:srgbClr val="000000"/>
              </a:solidFill>
              <a:ea typeface="宋体" panose="02010600030101010101" pitchFamily="2"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没有改变第一次世界大战前的世界秩序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彻底消除了战胜国和战败国之间的矛盾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重新调整和确立了帝国主义在东亚、太平洋地区的关系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没有从根本上消除帝国主义列强之间的矛盾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0297541" y="2587778"/>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404344821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9695"/>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《九国公约》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这次会议结束后签订的公约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实际上为美国在中国的扩张提供了方便。这次会议是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巴黎和会</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华盛顿会议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制宪会议</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公民大会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mtClean="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第一次世界大战后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帝国主义国家建立起凡尔赛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华盛顿体系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该体系的主要特点是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以尊重中国主权为</a:t>
            </a:r>
            <a:r>
              <a:rPr lang="zh-CN" altLang="zh-CN" dirty="0" smtClean="0">
                <a:solidFill>
                  <a:srgbClr val="000000"/>
                </a:solidFill>
                <a:ea typeface="宋体" panose="02010600030101010101" pitchFamily="2" charset="-122"/>
                <a:cs typeface="Times New Roman" panose="02020603050405020304" pitchFamily="18" charset="0"/>
              </a:rPr>
              <a:t>基础</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以维护世界和平为基础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以大国强权政治为</a:t>
            </a:r>
            <a:r>
              <a:rPr lang="zh-CN" altLang="zh-CN" dirty="0" smtClean="0">
                <a:solidFill>
                  <a:srgbClr val="000000"/>
                </a:solidFill>
                <a:ea typeface="宋体" panose="02010600030101010101" pitchFamily="2" charset="-122"/>
                <a:cs typeface="Times New Roman" panose="02020603050405020304" pitchFamily="18" charset="0"/>
              </a:rPr>
              <a:t>基础</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以法德坚实联盟为基础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24933" y="1881767"/>
            <a:ext cx="458780" cy="631711"/>
          </a:xfrm>
          <a:prstGeom prst="rect">
            <a:avLst/>
          </a:prstGeom>
        </p:spPr>
        <p:txBody>
          <a:bodyPr wrap="none">
            <a:spAutoFit/>
          </a:bodyPr>
          <a:lstStyle/>
          <a:p>
            <a:pPr>
              <a:lnSpc>
                <a:spcPct val="120000"/>
              </a:lnSpc>
            </a:pPr>
            <a:r>
              <a:rPr lang="en-US" altLang="zh-CN" sz="3200" b="1" smtClean="0">
                <a:solidFill>
                  <a:srgbClr val="FF0000"/>
                </a:solidFill>
                <a:latin typeface="Times New Roman" panose="02020603050405020304" pitchFamily="18" charset="0"/>
              </a:rPr>
              <a:t>B</a:t>
            </a:r>
            <a:endParaRPr lang="zh-CN" altLang="en-US" sz="3200" b="1" dirty="0">
              <a:solidFill>
                <a:srgbClr val="FF0000"/>
              </a:solidFill>
            </a:endParaRPr>
          </a:p>
        </p:txBody>
      </p:sp>
      <p:sp>
        <p:nvSpPr>
          <p:cNvPr id="5" name="矩形 4"/>
          <p:cNvSpPr>
            <a:spLocks noChangeAspect="1"/>
          </p:cNvSpPr>
          <p:nvPr/>
        </p:nvSpPr>
        <p:spPr>
          <a:xfrm>
            <a:off x="4968949" y="4228535"/>
            <a:ext cx="481222" cy="683264"/>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17488414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2015951"/>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了解《凡尔赛条约》《九国公约》的基本内容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知道战胜国建立了战后世界的新秩序。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980653"/>
            <a:ext cx="10807700" cy="4246162"/>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《凡尔赛条约》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巴黎和会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召开时间</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______</a:t>
            </a:r>
            <a:r>
              <a:rPr lang="zh-CN" altLang="zh-CN" dirty="0" smtClean="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巴黎和会三巨头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英国首相</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、法国总理克里孟梭和美国总统威尔逊。</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结果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协约国与德国签订了《协约及参战各国对德和约》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即《</a:t>
            </a:r>
            <a:r>
              <a:rPr lang="en-US" altLang="zh-CN" dirty="0" smtClean="0">
                <a:solidFill>
                  <a:srgbClr val="000000"/>
                </a:solidFill>
                <a:ea typeface="宋体" panose="02010600030101010101" pitchFamily="2" charset="-122"/>
                <a:cs typeface="Times New Roman" panose="02020603050405020304" pitchFamily="18" charset="0"/>
              </a:rPr>
              <a:t>_______________</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024733" y="2179631"/>
            <a:ext cx="1107996"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1919 </a:t>
            </a:r>
            <a:endParaRPr lang="zh-CN" altLang="en-US" dirty="0"/>
          </a:p>
        </p:txBody>
      </p:sp>
      <p:sp>
        <p:nvSpPr>
          <p:cNvPr id="5" name="矩形 4"/>
          <p:cNvSpPr>
            <a:spLocks noChangeAspect="1"/>
          </p:cNvSpPr>
          <p:nvPr/>
        </p:nvSpPr>
        <p:spPr>
          <a:xfrm>
            <a:off x="6086517" y="2731596"/>
            <a:ext cx="2071401"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劳合</a:t>
            </a:r>
            <a:r>
              <a:rPr lang="en-US" altLang="zh-CN" dirty="0">
                <a:ea typeface="宋体" panose="02010600030101010101" pitchFamily="2" charset="-122"/>
              </a:rPr>
              <a:t>·</a:t>
            </a:r>
            <a:r>
              <a:rPr lang="zh-CN" altLang="zh-CN" dirty="0">
                <a:ea typeface="宋体" panose="02010600030101010101" pitchFamily="2" charset="-122"/>
                <a:cs typeface="Times New Roman" panose="02020603050405020304" pitchFamily="18" charset="0"/>
              </a:rPr>
              <a:t>乔</a:t>
            </a:r>
            <a:r>
              <a:rPr lang="zh-CN" altLang="zh-CN" dirty="0" smtClean="0">
                <a:ea typeface="宋体" panose="02010600030101010101" pitchFamily="2" charset="-122"/>
                <a:cs typeface="Times New Roman" panose="02020603050405020304" pitchFamily="18" charset="0"/>
              </a:rPr>
              <a:t>治</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2549824" y="4483887"/>
            <a:ext cx="2347117"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凡尔赛</a:t>
            </a:r>
            <a:r>
              <a:rPr lang="zh-CN" altLang="zh-CN" dirty="0" smtClean="0">
                <a:ea typeface="宋体" panose="02010600030101010101" pitchFamily="2" charset="-122"/>
                <a:cs typeface="Times New Roman" panose="02020603050405020304" pitchFamily="18" charset="0"/>
              </a:rPr>
              <a:t>条约</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5820504"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《凡尔赛条约》的主要</a:t>
            </a:r>
            <a:r>
              <a:rPr lang="zh-CN" altLang="zh-CN" dirty="0" smtClean="0">
                <a:solidFill>
                  <a:srgbClr val="000000"/>
                </a:solidFill>
                <a:latin typeface="Arial" panose="020B0604020202020204" pitchFamily="34" charset="0"/>
                <a:cs typeface="Times New Roman" panose="02020603050405020304" pitchFamily="18" charset="0"/>
              </a:rPr>
              <a:t>内容</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784544349"/>
              </p:ext>
            </p:extLst>
          </p:nvPr>
        </p:nvGraphicFramePr>
        <p:xfrm>
          <a:off x="220663" y="1628775"/>
          <a:ext cx="10763250" cy="4267200"/>
        </p:xfrm>
        <a:graphic>
          <a:graphicData uri="http://schemas.openxmlformats.org/presentationml/2006/ole">
            <mc:AlternateContent xmlns:mc="http://schemas.openxmlformats.org/markup-compatibility/2006">
              <mc:Choice xmlns:v="urn:schemas-microsoft-com:vml" Requires="v">
                <p:oleObj spid="_x0000_s1033" name="文档" r:id="rId4" imgW="3892190" imgH="1544971" progId="Word.Document.12">
                  <p:embed/>
                </p:oleObj>
              </mc:Choice>
              <mc:Fallback>
                <p:oleObj name="文档" r:id="rId4" imgW="3892190" imgH="1544971" progId="Word.Document.12">
                  <p:embed/>
                  <p:pic>
                    <p:nvPicPr>
                      <p:cNvPr id="0" name=""/>
                      <p:cNvPicPr/>
                      <p:nvPr/>
                    </p:nvPicPr>
                    <p:blipFill>
                      <a:blip r:embed="rId5"/>
                      <a:stretch>
                        <a:fillRect/>
                      </a:stretch>
                    </p:blipFill>
                    <p:spPr>
                      <a:xfrm>
                        <a:off x="220663" y="1628775"/>
                        <a:ext cx="10763250" cy="4267200"/>
                      </a:xfrm>
                      <a:prstGeom prst="rect">
                        <a:avLst/>
                      </a:prstGeom>
                    </p:spPr>
                  </p:pic>
                </p:oleObj>
              </mc:Fallback>
            </mc:AlternateContent>
          </a:graphicData>
        </a:graphic>
      </p:graphicFrame>
      <p:sp>
        <p:nvSpPr>
          <p:cNvPr id="9" name="矩形 8"/>
          <p:cNvSpPr>
            <a:spLocks noChangeAspect="1"/>
          </p:cNvSpPr>
          <p:nvPr/>
        </p:nvSpPr>
        <p:spPr>
          <a:xfrm>
            <a:off x="1738421" y="3076407"/>
            <a:ext cx="2347117"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义务兵役制</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10" name="矩形 9"/>
          <p:cNvSpPr>
            <a:spLocks noChangeAspect="1"/>
          </p:cNvSpPr>
          <p:nvPr/>
        </p:nvSpPr>
        <p:spPr>
          <a:xfrm>
            <a:off x="5184973" y="3580463"/>
            <a:ext cx="1111202" cy="626710"/>
          </a:xfrm>
          <a:prstGeom prst="rect">
            <a:avLst/>
          </a:prstGeom>
        </p:spPr>
        <p:txBody>
          <a:bodyPr wrap="none">
            <a:spAutoFit/>
          </a:bodyPr>
          <a:lstStyle/>
          <a:p>
            <a:pPr>
              <a:lnSpc>
                <a:spcPct val="120000"/>
              </a:lnSpc>
            </a:pPr>
            <a:r>
              <a:rPr lang="zh-CN" altLang="zh-CN" smtClean="0">
                <a:ea typeface="宋体" panose="02010600030101010101" pitchFamily="2" charset="-122"/>
                <a:cs typeface="Times New Roman" panose="02020603050405020304" pitchFamily="18" charset="0"/>
              </a:rPr>
              <a:t>波兰</a:t>
            </a:r>
            <a:r>
              <a:rPr lang="en-US" altLang="zh-CN" smtClean="0">
                <a:ea typeface="宋体" panose="02010600030101010101" pitchFamily="2" charset="-122"/>
                <a:cs typeface="Times New Roman" panose="02020603050405020304" pitchFamily="18" charset="0"/>
              </a:rPr>
              <a:t> </a:t>
            </a:r>
            <a:endParaRPr lang="zh-CN" altLang="en-US" dirty="0"/>
          </a:p>
        </p:txBody>
      </p:sp>
      <p:sp>
        <p:nvSpPr>
          <p:cNvPr id="11" name="矩形 10"/>
          <p:cNvSpPr>
            <a:spLocks noChangeAspect="1"/>
          </p:cNvSpPr>
          <p:nvPr/>
        </p:nvSpPr>
        <p:spPr>
          <a:xfrm>
            <a:off x="4009648" y="4108334"/>
            <a:ext cx="2347117"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赔偿</a:t>
            </a:r>
            <a:r>
              <a:rPr lang="zh-CN" altLang="zh-CN" dirty="0" smtClean="0">
                <a:ea typeface="宋体" panose="02010600030101010101" pitchFamily="2" charset="-122"/>
                <a:cs typeface="Times New Roman" panose="02020603050405020304" pitchFamily="18" charset="0"/>
              </a:rPr>
              <a:t>委员会</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12" name="矩形 11"/>
          <p:cNvSpPr>
            <a:spLocks noChangeAspect="1"/>
          </p:cNvSpPr>
          <p:nvPr/>
        </p:nvSpPr>
        <p:spPr>
          <a:xfrm>
            <a:off x="6009741" y="4615559"/>
            <a:ext cx="3164649" cy="683264"/>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英</a:t>
            </a:r>
            <a:r>
              <a:rPr lang="en-US" altLang="zh-CN" dirty="0" smtClean="0">
                <a:ea typeface="宋体" panose="02010600030101010101" pitchFamily="2" charset="-122"/>
                <a:cs typeface="Times New Roman" panose="02020603050405020304" pitchFamily="18" charset="0"/>
              </a:rPr>
              <a:t>         </a:t>
            </a:r>
            <a:r>
              <a:rPr lang="zh-CN" altLang="zh-CN" dirty="0" smtClean="0">
                <a:ea typeface="宋体" panose="02010600030101010101" pitchFamily="2" charset="-122"/>
                <a:cs typeface="Times New Roman" panose="02020603050405020304" pitchFamily="18" charset="0"/>
              </a:rPr>
              <a:t>法</a:t>
            </a:r>
            <a:r>
              <a:rPr lang="en-US" altLang="zh-CN" dirty="0" smtClean="0">
                <a:ea typeface="宋体" panose="02010600030101010101" pitchFamily="2" charset="-122"/>
                <a:cs typeface="Times New Roman" panose="02020603050405020304" pitchFamily="18" charset="0"/>
              </a:rPr>
              <a:t>       </a:t>
            </a:r>
            <a:r>
              <a:rPr lang="zh-CN" altLang="zh-CN" dirty="0" smtClean="0">
                <a:ea typeface="宋体" panose="02010600030101010101" pitchFamily="2" charset="-122"/>
                <a:cs typeface="Times New Roman" panose="02020603050405020304" pitchFamily="18" charset="0"/>
              </a:rPr>
              <a:t>日</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30869668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192819"/>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凡尔赛体系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协约国还分别与其他战败国签订了一系列和约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这些和约与《凡尔赛条约》一起构成了凡尔赛体系。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国际联盟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巴黎和会还决定建立国际联盟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但战败国和苏维埃俄国被排斥在外。美国未加入国际联盟。</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7241512"/>
      </p:ext>
    </p:extLst>
  </p:cSld>
  <p:clrMapOvr>
    <a:masterClrMapping/>
  </p:clrMapOvr>
  <p:transition spd="slow">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684409"/>
            <a:ext cx="10807700" cy="5410712"/>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《九国公约》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华盛顿会议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巴黎和会暂时调整了战胜国在欧洲的关系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但它们在</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和太平洋地区仍然矛盾重重。</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召开时间</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_______</a:t>
            </a:r>
            <a:r>
              <a:rPr lang="zh-CN" altLang="zh-CN" dirty="0" smtClean="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主导国家</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结果</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1922</a:t>
            </a:r>
            <a:r>
              <a:rPr lang="zh-CN" altLang="zh-CN" dirty="0" smtClean="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九</a:t>
            </a:r>
            <a:r>
              <a:rPr lang="zh-CN" altLang="zh-CN" dirty="0">
                <a:solidFill>
                  <a:srgbClr val="000000"/>
                </a:solidFill>
                <a:ea typeface="宋体" panose="02010600030101010101" pitchFamily="2" charset="-122"/>
                <a:cs typeface="Times New Roman" panose="02020603050405020304" pitchFamily="18" charset="0"/>
              </a:rPr>
              <a:t>国代表签署了《</a:t>
            </a:r>
            <a:r>
              <a:rPr lang="en-US" altLang="zh-CN" dirty="0" smtClean="0">
                <a:solidFill>
                  <a:srgbClr val="000000"/>
                </a:solidFill>
                <a:ea typeface="宋体" panose="02010600030101010101" pitchFamily="2" charset="-122"/>
                <a:cs typeface="Times New Roman" panose="02020603050405020304" pitchFamily="18" charset="0"/>
              </a:rPr>
              <a:t>___________</a:t>
            </a:r>
            <a:r>
              <a:rPr lang="zh-CN"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a:t>
            </a:r>
            <a:r>
              <a:rPr lang="zh-CN" altLang="zh-CN" dirty="0" smtClean="0">
                <a:solidFill>
                  <a:srgbClr val="000000"/>
                </a:solidFill>
                <a:ea typeface="宋体" panose="02010600030101010101" pitchFamily="2" charset="-122"/>
                <a:cs typeface="Times New Roman" panose="02020603050405020304" pitchFamily="18" charset="0"/>
              </a:rPr>
              <a:t>条约。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华盛顿会议是巴黎和会的继续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它重新调整和确立了战胜国在</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和太平洋地区的关系。</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224533" y="2447999"/>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东亚</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3188486" y="3055464"/>
            <a:ext cx="1107996" cy="631711"/>
          </a:xfrm>
          <a:prstGeom prst="rect">
            <a:avLst/>
          </a:prstGeom>
        </p:spPr>
        <p:txBody>
          <a:bodyPr wrap="none">
            <a:spAutoFit/>
          </a:bodyPr>
          <a:lstStyle/>
          <a:p>
            <a:pPr>
              <a:lnSpc>
                <a:spcPct val="120000"/>
              </a:lnSpc>
            </a:pPr>
            <a:r>
              <a:rPr lang="en-US" altLang="zh-CN" dirty="0" smtClean="0">
                <a:ea typeface="宋体" panose="02010600030101010101" pitchFamily="2" charset="-122"/>
              </a:rPr>
              <a:t>1921 </a:t>
            </a:r>
            <a:endParaRPr lang="zh-CN" altLang="en-US" dirty="0"/>
          </a:p>
        </p:txBody>
      </p:sp>
      <p:sp>
        <p:nvSpPr>
          <p:cNvPr id="6" name="矩形 5"/>
          <p:cNvSpPr>
            <a:spLocks noChangeAspect="1"/>
          </p:cNvSpPr>
          <p:nvPr/>
        </p:nvSpPr>
        <p:spPr>
          <a:xfrm>
            <a:off x="3312765" y="3609959"/>
            <a:ext cx="1111202" cy="683264"/>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美国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7" name="矩形 6"/>
          <p:cNvSpPr>
            <a:spLocks noChangeAspect="1"/>
          </p:cNvSpPr>
          <p:nvPr/>
        </p:nvSpPr>
        <p:spPr>
          <a:xfrm>
            <a:off x="7047349" y="4213007"/>
            <a:ext cx="1935145"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九国</a:t>
            </a:r>
            <a:r>
              <a:rPr lang="zh-CN" altLang="zh-CN" dirty="0" smtClean="0">
                <a:ea typeface="宋体" panose="02010600030101010101" pitchFamily="2" charset="-122"/>
                <a:cs typeface="Times New Roman" panose="02020603050405020304" pitchFamily="18" charset="0"/>
              </a:rPr>
              <a:t>公约</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9" name="矩形 8"/>
          <p:cNvSpPr>
            <a:spLocks noChangeAspect="1"/>
          </p:cNvSpPr>
          <p:nvPr/>
        </p:nvSpPr>
        <p:spPr>
          <a:xfrm>
            <a:off x="2942893" y="5357815"/>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东亚</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63557424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699863"/>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《九国公约》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宣称尊重中国的</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、独立与领土完整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建立并维护各国在中国的商务实业机会均等原则。</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《九国公约》实现了美国长期追求的</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等目的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独霸中国的企图未能实现。然而中国仍未摆脱被几个帝国主义国家共同支配的局面。</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华盛顿体系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在巴黎和会和华盛顿会议的基础上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战后国际秩序得以重建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这一秩序通常被称为</a:t>
            </a:r>
            <a:r>
              <a:rPr lang="en-US" altLang="zh-CN" dirty="0" smtClean="0">
                <a:solidFill>
                  <a:srgbClr val="000000"/>
                </a:solidFill>
                <a:ea typeface="宋体" panose="02010600030101010101" pitchFamily="2" charset="-122"/>
                <a:cs typeface="Times New Roman" panose="02020603050405020304" pitchFamily="18" charset="0"/>
              </a:rPr>
              <a:t>“_______________________”</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400997" y="1287737"/>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主权</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8929389" y="2457831"/>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门户开放</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2561603" y="3045425"/>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日本</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7" name="矩形 6"/>
          <p:cNvSpPr>
            <a:spLocks noChangeAspect="1"/>
          </p:cNvSpPr>
          <p:nvPr/>
        </p:nvSpPr>
        <p:spPr>
          <a:xfrm>
            <a:off x="4680917" y="5397815"/>
            <a:ext cx="3993401"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凡尔赛</a:t>
            </a:r>
            <a:r>
              <a:rPr lang="en-US" altLang="zh-CN" dirty="0">
                <a:ea typeface="宋体" panose="02010600030101010101" pitchFamily="2" charset="-122"/>
              </a:rPr>
              <a:t>—</a:t>
            </a:r>
            <a:r>
              <a:rPr lang="zh-CN" altLang="zh-CN" dirty="0">
                <a:ea typeface="宋体" panose="02010600030101010101" pitchFamily="2" charset="-122"/>
                <a:cs typeface="Times New Roman" panose="02020603050405020304" pitchFamily="18" charset="0"/>
              </a:rPr>
              <a:t>华盛顿</a:t>
            </a:r>
            <a:r>
              <a:rPr lang="zh-CN" altLang="zh-CN" dirty="0" smtClean="0">
                <a:ea typeface="宋体" panose="02010600030101010101" pitchFamily="2" charset="-122"/>
                <a:cs typeface="Times New Roman" panose="02020603050405020304" pitchFamily="18" charset="0"/>
              </a:rPr>
              <a:t>体系</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6291019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579405"/>
            <a:ext cx="10807700" cy="5685018"/>
          </a:xfrm>
          <a:prstGeom prst="rect">
            <a:avLst/>
          </a:prstGeom>
        </p:spPr>
        <p:txBody>
          <a:bodyPr>
            <a:spAutoFit/>
          </a:bodyPr>
          <a:lstStyle/>
          <a:p>
            <a:pPr indent="266700">
              <a:lnSpc>
                <a:spcPts val="4400"/>
              </a:lnSpc>
              <a:spcAft>
                <a:spcPts val="0"/>
              </a:spcAft>
              <a:tabLst>
                <a:tab pos="1029335" algn="l"/>
                <a:tab pos="1850390" algn="l"/>
                <a:tab pos="2538095" algn="l"/>
                <a:tab pos="3221990" algn="l"/>
              </a:tabLst>
            </a:pPr>
            <a:r>
              <a:rPr lang="zh-CN" altLang="en-US" dirty="0">
                <a:solidFill>
                  <a:srgbClr val="000000"/>
                </a:solidFill>
                <a:latin typeface="Arial" panose="020B0604020202020204" pitchFamily="34" charset="0"/>
                <a:cs typeface="Times New Roman" panose="02020603050405020304" pitchFamily="18" charset="0"/>
              </a:rPr>
              <a:t>知识拓展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华盛顿体系下隐藏</a:t>
            </a:r>
            <a:r>
              <a:rPr lang="zh-CN" altLang="zh-CN" dirty="0" smtClean="0">
                <a:solidFill>
                  <a:srgbClr val="000000"/>
                </a:solidFill>
                <a:latin typeface="Arial" panose="020B0604020202020204" pitchFamily="34" charset="0"/>
                <a:cs typeface="Times New Roman" panose="02020603050405020304" pitchFamily="18" charset="0"/>
              </a:rPr>
              <a:t>着</a:t>
            </a:r>
            <a:r>
              <a:rPr lang="zh-CN" altLang="en-US" dirty="0" smtClean="0">
                <a:solidFill>
                  <a:srgbClr val="000000"/>
                </a:solidFill>
                <a:latin typeface="Arial" panose="020B0604020202020204" pitchFamily="34" charset="0"/>
                <a:cs typeface="Times New Roman" panose="02020603050405020304" pitchFamily="18" charset="0"/>
              </a:rPr>
              <a:t>的</a:t>
            </a:r>
            <a:r>
              <a:rPr lang="zh-CN" altLang="zh-CN" dirty="0" smtClean="0">
                <a:solidFill>
                  <a:srgbClr val="000000"/>
                </a:solidFill>
                <a:latin typeface="Arial" panose="020B0604020202020204" pitchFamily="34" charset="0"/>
                <a:cs typeface="Times New Roman" panose="02020603050405020304" pitchFamily="18" charset="0"/>
              </a:rPr>
              <a:t>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帝国主义战胜国与战败国之间的矛盾。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帝国主义战胜国之间的矛盾。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帝国主义国家与苏维埃俄国之间的矛盾。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楷体" panose="02010609060101010101" pitchFamily="49" charset="-122"/>
                <a:cs typeface="Times New Roman" panose="02020603050405020304" pitchFamily="18" charset="0"/>
              </a:rPr>
              <a:t>帝国主义国家与殖民地半殖民地国家和地区之间的矛盾。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易错易混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solidFill>
                  <a:srgbClr val="000000"/>
                </a:solidFill>
                <a:ea typeface="楷体" panose="02010609060101010101" pitchFamily="49" charset="-122"/>
                <a:cs typeface="Times New Roman" panose="02020603050405020304" pitchFamily="18" charset="0"/>
              </a:rPr>
              <a:t>巴黎和会的核心是对德国的制裁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操纵会议的是英、法、美三国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华盛顿会议是为了协调战胜国在东亚和太平洋地区的矛盾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主导会议的是美国。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3708769"/>
      </p:ext>
    </p:extLst>
  </p:cSld>
  <p:clrMapOvr>
    <a:masterClrMapping/>
  </p:clrMapOvr>
  <p:transition spd="slow">
    <p:comb/>
  </p:transition>
  <p:timing>
    <p:tnLst>
      <p:par>
        <p:cTn id="1" dur="indefinite" restart="never" nodeType="tmRoot"/>
      </p:par>
    </p:tn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48</TotalTime>
  <Words>489</Words>
  <Application>Microsoft Office PowerPoint</Application>
  <PresentationFormat>自定义</PresentationFormat>
  <Paragraphs>99</Paragraphs>
  <Slides>19</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32"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12</cp:revision>
  <dcterms:created xsi:type="dcterms:W3CDTF">2021-03-31T05:26:03Z</dcterms:created>
  <dcterms:modified xsi:type="dcterms:W3CDTF">2026-02-11T01:35:20Z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