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737" r:id="rId3"/>
    <p:sldId id="731" r:id="rId4"/>
    <p:sldId id="732" r:id="rId5"/>
    <p:sldId id="738" r:id="rId6"/>
    <p:sldId id="739" r:id="rId7"/>
    <p:sldId id="740" r:id="rId8"/>
    <p:sldId id="741" r:id="rId9"/>
    <p:sldId id="742" r:id="rId10"/>
    <p:sldId id="743" r:id="rId11"/>
    <p:sldId id="736" r:id="rId12"/>
    <p:sldId id="754" r:id="rId13"/>
    <p:sldId id="744" r:id="rId14"/>
    <p:sldId id="745" r:id="rId15"/>
    <p:sldId id="746" r:id="rId16"/>
    <p:sldId id="747" r:id="rId17"/>
    <p:sldId id="748" r:id="rId18"/>
    <p:sldId id="733" r:id="rId19"/>
    <p:sldId id="750" r:id="rId20"/>
    <p:sldId id="751" r:id="rId21"/>
    <p:sldId id="753" r:id="rId22"/>
    <p:sldId id="735" r:id="rId23"/>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72"/>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22</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e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1.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0"/>
              </a:spcAft>
              <a:tabLst>
                <a:tab pos="1029335" algn="l"/>
                <a:tab pos="1850390" algn="l"/>
                <a:tab pos="2538095" algn="l"/>
                <a:tab pos="3221990" algn="l"/>
              </a:tabLst>
            </a:pPr>
            <a:r>
              <a:rPr lang="zh-CN" altLang="zh-CN" sz="4400" dirty="0">
                <a:solidFill>
                  <a:srgbClr val="D60093"/>
                </a:solidFill>
                <a:cs typeface="Times New Roman" panose="02020603050405020304" pitchFamily="18" charset="0"/>
              </a:rPr>
              <a:t>第</a:t>
            </a:r>
            <a:r>
              <a:rPr lang="en-US" altLang="zh-CN" sz="4400" dirty="0">
                <a:solidFill>
                  <a:srgbClr val="D60093"/>
                </a:solidFill>
                <a:cs typeface="Times New Roman" panose="02020603050405020304" pitchFamily="18" charset="0"/>
              </a:rPr>
              <a:t>8</a:t>
            </a:r>
            <a:r>
              <a:rPr lang="zh-CN" altLang="zh-CN" sz="4400" dirty="0">
                <a:solidFill>
                  <a:srgbClr val="D60093"/>
                </a:solidFill>
                <a:cs typeface="Times New Roman" panose="02020603050405020304" pitchFamily="18" charset="0"/>
              </a:rPr>
              <a:t>课　第一次世界大战</a:t>
            </a:r>
            <a:endParaRPr lang="zh-CN" altLang="zh-CN" sz="4400" dirty="0">
              <a:solidFill>
                <a:srgbClr val="D60093"/>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1151855"/>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latin typeface="Arial" panose="020B0604020202020204" pitchFamily="34" charset="0"/>
                <a:cs typeface="Times New Roman" panose="02020603050405020304" pitchFamily="18" charset="0"/>
              </a:rPr>
              <a:t>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这场战争历时</a:t>
            </a: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年多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造成了大量人员伤亡。</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第一次世界大战大大削弱了欧洲的力量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从根本上动摇了</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的优势地位。</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这场战争还削弱了帝国主义的殖民力量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进一步促进了</a:t>
            </a:r>
            <a:r>
              <a:rPr lang="en-US" altLang="zh-CN" dirty="0" smtClean="0">
                <a:solidFill>
                  <a:srgbClr val="000000"/>
                </a:solidFill>
                <a:ea typeface="宋体" panose="02010600030101010101" pitchFamily="2" charset="-122"/>
                <a:cs typeface="Times New Roman" panose="02020603050405020304" pitchFamily="18" charset="0"/>
              </a:rPr>
              <a:t>_______________________</a:t>
            </a:r>
            <a:r>
              <a:rPr lang="zh-CN" altLang="zh-CN" dirty="0" smtClean="0">
                <a:solidFill>
                  <a:srgbClr val="000000"/>
                </a:solidFill>
                <a:ea typeface="宋体" panose="02010600030101010101" pitchFamily="2" charset="-122"/>
                <a:cs typeface="Times New Roman" panose="02020603050405020304" pitchFamily="18" charset="0"/>
              </a:rPr>
              <a:t>国家</a:t>
            </a:r>
            <a:r>
              <a:rPr lang="zh-CN" altLang="zh-CN" dirty="0">
                <a:solidFill>
                  <a:srgbClr val="000000"/>
                </a:solidFill>
                <a:ea typeface="宋体" panose="02010600030101010101" pitchFamily="2" charset="-122"/>
                <a:cs typeface="Times New Roman" panose="02020603050405020304" pitchFamily="18" charset="0"/>
              </a:rPr>
              <a:t>的民族觉醒。</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224533" y="2922872"/>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欧洲</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1080517" y="4078823"/>
            <a:ext cx="3171061"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殖民地</a:t>
            </a:r>
            <a:r>
              <a:rPr lang="zh-CN" altLang="zh-CN" dirty="0" smtClean="0">
                <a:ea typeface="宋体" panose="02010600030101010101" pitchFamily="2" charset="-122"/>
                <a:cs typeface="Times New Roman" panose="02020603050405020304" pitchFamily="18" charset="0"/>
              </a:rPr>
              <a:t>半殖民地</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87748468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核心重难探究</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863732"/>
            <a:ext cx="10807700" cy="24560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【问题探究】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探究点一　第一次世界大战爆发的原因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latin typeface="Arial" panose="020B0604020202020204" pitchFamily="34" charset="0"/>
                <a:cs typeface="Times New Roman" panose="02020603050405020304" pitchFamily="18" charset="0"/>
              </a:rPr>
              <a:t>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1913</a:t>
            </a:r>
            <a:r>
              <a:rPr lang="zh-CN" altLang="zh-CN" dirty="0">
                <a:solidFill>
                  <a:srgbClr val="000000"/>
                </a:solidFill>
                <a:latin typeface="Arial" panose="020B0604020202020204" pitchFamily="34" charset="0"/>
                <a:cs typeface="Times New Roman" panose="02020603050405020304" pitchFamily="18" charset="0"/>
              </a:rPr>
              <a:t>年主要资本主义国家的实力对比表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170837942"/>
              </p:ext>
            </p:extLst>
          </p:nvPr>
        </p:nvGraphicFramePr>
        <p:xfrm>
          <a:off x="-71611" y="3181004"/>
          <a:ext cx="11844910" cy="2538582"/>
        </p:xfrm>
        <a:graphic>
          <a:graphicData uri="http://schemas.openxmlformats.org/presentationml/2006/ole">
            <mc:AlternateContent xmlns:mc="http://schemas.openxmlformats.org/markup-compatibility/2006">
              <mc:Choice xmlns:v="urn:schemas-microsoft-com:vml" Requires="v">
                <p:oleObj spid="_x0000_s2054" name="文档" r:id="rId6" imgW="3883577" imgH="832322" progId="Word.Document.12">
                  <p:embed/>
                </p:oleObj>
              </mc:Choice>
              <mc:Fallback>
                <p:oleObj name="文档" r:id="rId6" imgW="3883577" imgH="832322" progId="Word.Document.12">
                  <p:embed/>
                  <p:pic>
                    <p:nvPicPr>
                      <p:cNvPr id="0" name=""/>
                      <p:cNvPicPr/>
                      <p:nvPr/>
                    </p:nvPicPr>
                    <p:blipFill>
                      <a:blip r:embed="rId7"/>
                      <a:stretch>
                        <a:fillRect/>
                      </a:stretch>
                    </p:blipFill>
                    <p:spPr>
                      <a:xfrm>
                        <a:off x="-71611" y="3181004"/>
                        <a:ext cx="11844910" cy="2538582"/>
                      </a:xfrm>
                      <a:prstGeom prst="rect">
                        <a:avLst/>
                      </a:prstGeom>
                    </p:spPr>
                  </p:pic>
                </p:oleObj>
              </mc:Fallback>
            </mc:AlternateContent>
          </a:graphicData>
        </a:graphic>
      </p:graphicFrame>
      <p:sp>
        <p:nvSpPr>
          <p:cNvPr id="8" name="矩形 7"/>
          <p:cNvSpPr>
            <a:spLocks noChangeAspect="1"/>
          </p:cNvSpPr>
          <p:nvPr/>
        </p:nvSpPr>
        <p:spPr>
          <a:xfrm>
            <a:off x="361950" y="5022213"/>
            <a:ext cx="10807700" cy="644344"/>
          </a:xfrm>
          <a:prstGeom prst="rect">
            <a:avLst/>
          </a:prstGeom>
        </p:spPr>
        <p:txBody>
          <a:bodyPr>
            <a:spAutoFit/>
          </a:bodyPr>
          <a:lstStyle/>
          <a:p>
            <a:pPr indent="3048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摘编自王伟利</a:t>
            </a:r>
            <a:r>
              <a:rPr lang="zh-CN" altLang="zh-CN" dirty="0" smtClean="0">
                <a:solidFill>
                  <a:srgbClr val="000000"/>
                </a:solidFill>
                <a:ea typeface="楷体" panose="02010609060101010101" pitchFamily="49" charset="-122"/>
                <a:cs typeface="Times New Roman" panose="02020603050405020304" pitchFamily="18" charset="0"/>
              </a:rPr>
              <a:t>《政治经济学》</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a:spLocks noChangeAspect="1"/>
          </p:cNvSpPr>
          <p:nvPr/>
        </p:nvSpPr>
        <p:spPr>
          <a:xfrm>
            <a:off x="361950" y="1560685"/>
            <a:ext cx="10807700" cy="180857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一位美国历史学家在谈到第一次世界大战前的欧洲形势时说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欧洲已经变成一只</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火药桶</a:t>
            </a:r>
            <a:r>
              <a:rPr lang="en-US"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只需一粒火星将它引爆。</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361950" y="3368167"/>
            <a:ext cx="10807700" cy="644344"/>
          </a:xfrm>
          <a:prstGeom prst="rect">
            <a:avLst/>
          </a:prstGeom>
        </p:spPr>
        <p:txBody>
          <a:bodyPr>
            <a:spAutoFit/>
          </a:bodyPr>
          <a:lstStyle/>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摘编自程德林、王垚《欧洲战争三百年》</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64038210"/>
      </p:ext>
    </p:extLst>
  </p:cSld>
  <p:clrMapOvr>
    <a:masterClrMapping/>
  </p:clrMapOvr>
  <p:transition spd="slow">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a:spLocks noChangeAspect="1"/>
          </p:cNvSpPr>
          <p:nvPr/>
        </p:nvSpPr>
        <p:spPr>
          <a:xfrm>
            <a:off x="361950" y="579405"/>
            <a:ext cx="10807700" cy="5685018"/>
          </a:xfrm>
          <a:prstGeom prst="rect">
            <a:avLst/>
          </a:prstGeom>
        </p:spPr>
        <p:txBody>
          <a:bodyPr>
            <a:spAutoFit/>
          </a:bodyPr>
          <a:lstStyle/>
          <a:p>
            <a:pPr indent="266700">
              <a:lnSpc>
                <a:spcPts val="44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从材料一中可以看出帝国主义之间力量对比出现了什么现象</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帝国主义国家之间政治、经济发展不平衡。</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材料二</a:t>
            </a:r>
            <a:r>
              <a:rPr lang="zh-CN" altLang="zh-CN" dirty="0" smtClean="0">
                <a:solidFill>
                  <a:srgbClr val="000000"/>
                </a:solidFill>
                <a:ea typeface="宋体" panose="02010600030101010101" pitchFamily="2" charset="-122"/>
                <a:cs typeface="Times New Roman" panose="02020603050405020304" pitchFamily="18" charset="0"/>
              </a:rPr>
              <a:t>中</a:t>
            </a:r>
            <a:r>
              <a:rPr lang="zh-CN" altLang="en-US" dirty="0" smtClean="0">
                <a:solidFill>
                  <a:srgbClr val="000000"/>
                </a:solidFill>
                <a:ea typeface="宋体" panose="02010600030101010101" pitchFamily="2" charset="-122"/>
                <a:cs typeface="Times New Roman" panose="02020603050405020304" pitchFamily="18" charset="0"/>
              </a:rPr>
              <a:t>的</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火星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具体指哪一历史事件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有人说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假如没有这一事件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就不会爆发第一次世界大战。请你结合两则材料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谈谈你的看法。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4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萨拉热窝事件。第一次世界大战爆发的真正原因是帝国主义国家之间政治、经济发展不平衡</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后起的帝国主义国家要求重新瓜分世界。萨拉热窝事件只是列强发动战争的借口</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即使没有该事件</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也会爆发第一次世界大战。</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391271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arn(inVertic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barn(inVertical)">
                                      <p:cBhvr>
                                        <p:cTn id="1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204199"/>
            <a:ext cx="10807700" cy="36379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探究点二　第一次世界大战的过程及性质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这是一次被称为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绞肉机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的战役。一位战地记者曾这样记述道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整片树林被削平得像割去谷穗的田地。所有覆盖物都是弹痕累累</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到处都是残骸、被击破的战车</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被击毁的大炮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几个月都是如此。</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摘编自蒋孟引《第一次世界大战》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57695788"/>
      </p:ext>
    </p:extLst>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1142248"/>
            <a:ext cx="2204450" cy="683264"/>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23JK08.eps" descr="id:2147491457;FounderCES"/>
          <p:cNvPicPr/>
          <p:nvPr/>
        </p:nvPicPr>
        <p:blipFill>
          <a:blip r:embed="rId2"/>
          <a:stretch>
            <a:fillRect/>
          </a:stretch>
        </p:blipFill>
        <p:spPr>
          <a:xfrm>
            <a:off x="2376661" y="1899612"/>
            <a:ext cx="6768752" cy="2636619"/>
          </a:xfrm>
          <a:prstGeom prst="rect">
            <a:avLst/>
          </a:prstGeom>
        </p:spPr>
      </p:pic>
    </p:spTree>
    <p:extLst>
      <p:ext uri="{BB962C8B-B14F-4D97-AF65-F5344CB8AC3E}">
        <p14:creationId xmlns:p14="http://schemas.microsoft.com/office/powerpoint/2010/main" val="2967370909"/>
      </p:ext>
    </p:extLst>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06338"/>
            <a:ext cx="10807700" cy="541071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材料一中的这次战役被称为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绞肉机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说明了什么问题</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战争造成了大量人员伤亡</a:t>
            </a:r>
            <a:r>
              <a:rPr lang="en-US" altLang="zh-CN" dirty="0" smtClean="0">
                <a:ea typeface="宋体" panose="02010600030101010101" pitchFamily="2" charset="-122"/>
                <a:cs typeface="Times New Roman" panose="02020603050405020304" pitchFamily="18" charset="0"/>
              </a:rPr>
              <a:t>,</a:t>
            </a:r>
            <a:r>
              <a:rPr lang="zh-CN" altLang="en-US" dirty="0" smtClean="0">
                <a:ea typeface="宋体" panose="02010600030101010101" pitchFamily="2" charset="-122"/>
                <a:cs typeface="Times New Roman" panose="02020603050405020304" pitchFamily="18" charset="0"/>
              </a:rPr>
              <a:t>反映了</a:t>
            </a:r>
            <a:r>
              <a:rPr lang="zh-CN" altLang="zh-CN" dirty="0" smtClean="0">
                <a:ea typeface="宋体" panose="02010600030101010101" pitchFamily="2" charset="-122"/>
                <a:cs typeface="Times New Roman" panose="02020603050405020304" pitchFamily="18" charset="0"/>
              </a:rPr>
              <a:t>战争</a:t>
            </a:r>
            <a:r>
              <a:rPr lang="zh-CN" altLang="zh-CN" dirty="0">
                <a:ea typeface="宋体" panose="02010600030101010101" pitchFamily="2" charset="-122"/>
                <a:cs typeface="Times New Roman" panose="02020603050405020304" pitchFamily="18" charset="0"/>
              </a:rPr>
              <a:t>的残酷性。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你同意哪位同学的观点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请说明理由。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甲的观点更有道理。第一次世界大战是西方列强为重新瓜分世界、争夺世界霸权而发动的一场帝国主义战争。虽然</a:t>
            </a:r>
            <a:r>
              <a:rPr lang="zh-CN" altLang="zh-CN" dirty="0" smtClean="0">
                <a:ea typeface="宋体" panose="02010600030101010101" pitchFamily="2" charset="-122"/>
                <a:cs typeface="Times New Roman" panose="02020603050405020304" pitchFamily="18" charset="0"/>
              </a:rPr>
              <a:t>塞尔维亚</a:t>
            </a:r>
            <a:r>
              <a:rPr lang="zh-CN" altLang="en-US" dirty="0" smtClean="0">
                <a:ea typeface="宋体" panose="02010600030101010101" pitchFamily="2" charset="-122"/>
                <a:cs typeface="Times New Roman" panose="02020603050405020304" pitchFamily="18" charset="0"/>
              </a:rPr>
              <a:t>参战</a:t>
            </a:r>
            <a:r>
              <a:rPr lang="zh-CN" altLang="zh-CN" dirty="0" smtClean="0">
                <a:ea typeface="宋体" panose="02010600030101010101" pitchFamily="2" charset="-122"/>
                <a:cs typeface="Times New Roman" panose="02020603050405020304" pitchFamily="18" charset="0"/>
              </a:rPr>
              <a:t>的</a:t>
            </a:r>
            <a:r>
              <a:rPr lang="zh-CN" altLang="zh-CN" dirty="0">
                <a:ea typeface="宋体" panose="02010600030101010101" pitchFamily="2" charset="-122"/>
                <a:cs typeface="Times New Roman" panose="02020603050405020304" pitchFamily="18" charset="0"/>
              </a:rPr>
              <a:t>目的是维护民族独立</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是第一次世界大战中一股带有正义的力量</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但这并不能改变第一次世界大战是非正义的帝国主义战争的性质。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824663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816821" y="719807"/>
            <a:ext cx="3171061" cy="60478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dirty="0" smtClean="0">
                <a:solidFill>
                  <a:srgbClr val="000000"/>
                </a:solidFill>
                <a:latin typeface="NEU-BZ-S92"/>
                <a:ea typeface="方正正中黑简体"/>
                <a:cs typeface="Times New Roman" panose="02020603050405020304" pitchFamily="18" charset="0"/>
              </a:rPr>
              <a:t>【知识网络】</a:t>
            </a:r>
            <a:r>
              <a:rPr lang="en-US" altLang="zh-CN" dirty="0" smtClean="0">
                <a:solidFill>
                  <a:srgbClr val="000000"/>
                </a:solidFill>
                <a:latin typeface="NEU-BZ-S92"/>
                <a:ea typeface="方正正中黑简体"/>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ML9KR25.eps" descr="id:2147491464;FounderCES"/>
          <p:cNvPicPr/>
          <p:nvPr/>
        </p:nvPicPr>
        <p:blipFill>
          <a:blip r:embed="rId2"/>
          <a:stretch>
            <a:fillRect/>
          </a:stretch>
        </p:blipFill>
        <p:spPr>
          <a:xfrm>
            <a:off x="1872605" y="1420223"/>
            <a:ext cx="7416824" cy="4351988"/>
          </a:xfrm>
          <a:prstGeom prst="rect">
            <a:avLst/>
          </a:prstGeom>
        </p:spPr>
      </p:pic>
    </p:spTree>
    <p:extLst>
      <p:ext uri="{BB962C8B-B14F-4D97-AF65-F5344CB8AC3E}">
        <p14:creationId xmlns:p14="http://schemas.microsoft.com/office/powerpoint/2010/main" val="381288992"/>
      </p:ext>
    </p:extLst>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新知训练巩固</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863823"/>
            <a:ext cx="10807700" cy="48370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三国同盟和三国协约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潘尼卡曾说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用亚洲人的观点来看</a:t>
            </a:r>
            <a:r>
              <a:rPr lang="en-US" altLang="zh-CN" dirty="0">
                <a:solidFill>
                  <a:srgbClr val="000000"/>
                </a:solidFill>
                <a:ea typeface="宋体" panose="02010600030101010101" pitchFamily="2" charset="-122"/>
                <a:cs typeface="Times New Roman" panose="02020603050405020304" pitchFamily="18" charset="0"/>
              </a:rPr>
              <a:t>,1914—1918</a:t>
            </a:r>
            <a:r>
              <a:rPr lang="zh-CN" altLang="zh-CN" dirty="0">
                <a:solidFill>
                  <a:srgbClr val="000000"/>
                </a:solidFill>
                <a:ea typeface="宋体" panose="02010600030101010101" pitchFamily="2" charset="-122"/>
                <a:cs typeface="Times New Roman" panose="02020603050405020304" pitchFamily="18" charset="0"/>
              </a:rPr>
              <a:t>年的第一次世界大战是欧洲国际社会内的一场内战。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内战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前形成的两大对立军事集团</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en-US" dirty="0" smtClean="0">
                <a:solidFill>
                  <a:srgbClr val="000000"/>
                </a:solidFill>
                <a:ea typeface="宋体" panose="02010600030101010101" pitchFamily="2" charset="-122"/>
                <a:cs typeface="Times New Roman" panose="02020603050405020304" pitchFamily="18" charset="0"/>
              </a:rPr>
              <a:t>组成</a:t>
            </a:r>
            <a:r>
              <a:rPr lang="zh-CN" altLang="zh-CN" dirty="0" smtClean="0">
                <a:solidFill>
                  <a:srgbClr val="000000"/>
                </a:solidFill>
                <a:ea typeface="宋体" panose="02010600030101010101" pitchFamily="2" charset="-122"/>
                <a:cs typeface="Times New Roman" panose="02020603050405020304" pitchFamily="18" charset="0"/>
              </a:rPr>
              <a:t>国家</a:t>
            </a:r>
            <a:r>
              <a:rPr lang="zh-CN" altLang="en-US" dirty="0" smtClean="0">
                <a:solidFill>
                  <a:srgbClr val="000000"/>
                </a:solidFill>
                <a:ea typeface="宋体" panose="02010600030101010101" pitchFamily="2" charset="-122"/>
                <a:cs typeface="Times New Roman" panose="02020603050405020304" pitchFamily="18" charset="0"/>
              </a:rPr>
              <a:t>分别</a:t>
            </a:r>
            <a:r>
              <a:rPr lang="zh-CN" altLang="zh-CN" dirty="0" smtClean="0">
                <a:solidFill>
                  <a:srgbClr val="000000"/>
                </a:solidFill>
                <a:ea typeface="宋体" panose="02010600030101010101" pitchFamily="2" charset="-122"/>
                <a:cs typeface="Times New Roman" panose="02020603050405020304" pitchFamily="18" charset="0"/>
              </a:rPr>
              <a:t>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德、日、奥匈　英、法、美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德、意、日　英、法、俄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德、意、奥匈　英、法、俄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德、意、奥匈　英、法、美</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8137301" y="2618769"/>
            <a:ext cx="481222" cy="683264"/>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a:spLocks noChangeAspect="1"/>
          </p:cNvSpPr>
          <p:nvPr/>
        </p:nvSpPr>
        <p:spPr>
          <a:xfrm>
            <a:off x="361950" y="677295"/>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第一次世界大战的爆发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一位历史学家在评价</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世纪初的欧洲形势时说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欧洲已经变成一只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火药桶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只需一粒火星将它引爆。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这里的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火药桶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具体是指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阿拉伯半岛　</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巴尔干地区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苏台德地区　</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亚平宁半岛</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3.1914</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奥匈帝国向塞尔维亚宣战的借口是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波士顿倾茶事件</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攻占巴士底狱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萨拉热窝事件</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萨拉托加大捷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376661" y="2438167"/>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
        <p:nvSpPr>
          <p:cNvPr id="5" name="矩形 4"/>
          <p:cNvSpPr>
            <a:spLocks noChangeAspect="1"/>
          </p:cNvSpPr>
          <p:nvPr/>
        </p:nvSpPr>
        <p:spPr>
          <a:xfrm>
            <a:off x="8477677" y="4205687"/>
            <a:ext cx="481222" cy="683264"/>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193434327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495718"/>
            <a:ext cx="10807700" cy="30469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【学习目标】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知道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三国同盟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三国协约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、萨拉热窝事件、凡尔登战役等。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分析第一次世界大战爆发的原因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了解世界大战给人类社会带来的巨大灾难。</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2875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a:spLocks noChangeAspect="1"/>
          </p:cNvSpPr>
          <p:nvPr/>
        </p:nvSpPr>
        <p:spPr>
          <a:xfrm>
            <a:off x="361950" y="1223863"/>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第一次世界大战的进程和结果</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4.</a:t>
            </a:r>
            <a:r>
              <a:rPr lang="zh-CN" altLang="zh-CN" dirty="0" smtClean="0">
                <a:solidFill>
                  <a:srgbClr val="000000"/>
                </a:solidFill>
                <a:ea typeface="宋体" panose="02010600030101010101" pitchFamily="2" charset="-122"/>
                <a:cs typeface="Times New Roman" panose="02020603050405020304" pitchFamily="18" charset="0"/>
              </a:rPr>
              <a:t>第一次世界大战</a:t>
            </a:r>
            <a:r>
              <a:rPr lang="zh-CN" altLang="zh-CN" dirty="0">
                <a:solidFill>
                  <a:srgbClr val="000000"/>
                </a:solidFill>
                <a:ea typeface="宋体" panose="02010600030101010101" pitchFamily="2" charset="-122"/>
                <a:cs typeface="Times New Roman" panose="02020603050405020304" pitchFamily="18" charset="0"/>
              </a:rPr>
              <a:t>中的某场战役</a:t>
            </a:r>
            <a:r>
              <a:rPr lang="zh-CN" altLang="zh-CN" dirty="0" smtClean="0">
                <a:solidFill>
                  <a:srgbClr val="000000"/>
                </a:solidFill>
                <a:ea typeface="宋体" panose="02010600030101010101" pitchFamily="2" charset="-122"/>
                <a:cs typeface="Times New Roman" panose="02020603050405020304" pitchFamily="18" charset="0"/>
              </a:rPr>
              <a:t>历时</a:t>
            </a:r>
            <a:r>
              <a:rPr lang="zh-CN" altLang="en-US" dirty="0" smtClean="0">
                <a:solidFill>
                  <a:srgbClr val="000000"/>
                </a:solidFill>
                <a:ea typeface="宋体" panose="02010600030101010101" pitchFamily="2" charset="-122"/>
                <a:cs typeface="Times New Roman" panose="02020603050405020304" pitchFamily="18" charset="0"/>
              </a:rPr>
              <a:t>约</a:t>
            </a:r>
            <a:r>
              <a:rPr lang="en-US" altLang="zh-CN" dirty="0" smtClean="0">
                <a:solidFill>
                  <a:srgbClr val="000000"/>
                </a:solidFill>
                <a:ea typeface="宋体" panose="02010600030101010101" pitchFamily="2" charset="-122"/>
                <a:cs typeface="Times New Roman" panose="02020603050405020304" pitchFamily="18" charset="0"/>
              </a:rPr>
              <a:t>10</a:t>
            </a:r>
            <a:r>
              <a:rPr lang="zh-CN" altLang="zh-CN" dirty="0">
                <a:solidFill>
                  <a:srgbClr val="000000"/>
                </a:solidFill>
                <a:ea typeface="宋体" panose="02010600030101010101" pitchFamily="2" charset="-122"/>
                <a:cs typeface="Times New Roman" panose="02020603050405020304" pitchFamily="18" charset="0"/>
              </a:rPr>
              <a:t>个月之久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是第一次世界大战中时间最长的战役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双方损失近百万人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被称为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绞肉机</a:t>
            </a:r>
            <a:r>
              <a:rPr lang="en-US" altLang="zh-CN" dirty="0" smtClean="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宋体" panose="02010600030101010101" pitchFamily="2" charset="-122"/>
                <a:cs typeface="Times New Roman" panose="02020603050405020304" pitchFamily="18" charset="0"/>
              </a:rPr>
              <a:t>屠场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。这场战役是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马恩河战役</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凡尔登战役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索姆河战役</a:t>
            </a:r>
            <a:r>
              <a:rPr lang="en-US"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莫斯科保卫战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184973" y="2985049"/>
            <a:ext cx="458780"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B</a:t>
            </a:r>
            <a:endParaRPr lang="zh-CN" altLang="en-US" sz="3200" b="1" dirty="0">
              <a:solidFill>
                <a:srgbClr val="FF0000"/>
              </a:solidFill>
            </a:endParaRPr>
          </a:p>
        </p:txBody>
      </p:sp>
    </p:spTree>
    <p:extLst>
      <p:ext uri="{BB962C8B-B14F-4D97-AF65-F5344CB8AC3E}">
        <p14:creationId xmlns:p14="http://schemas.microsoft.com/office/powerpoint/2010/main" val="262142988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a:spLocks noChangeAspect="1"/>
          </p:cNvSpPr>
          <p:nvPr/>
        </p:nvSpPr>
        <p:spPr>
          <a:xfrm>
            <a:off x="361950" y="1056549"/>
            <a:ext cx="10807700" cy="418993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5.“1918</a:t>
            </a:r>
            <a:r>
              <a:rPr lang="zh-CN" altLang="zh-CN" dirty="0">
                <a:solidFill>
                  <a:srgbClr val="000000"/>
                </a:solidFill>
                <a:ea typeface="宋体" panose="02010600030101010101" pitchFamily="2" charset="-122"/>
                <a:cs typeface="Times New Roman" panose="02020603050405020304" pitchFamily="18" charset="0"/>
              </a:rPr>
              <a:t>年结束的这场战争持续了</a:t>
            </a: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年多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给欧洲带来了极其深刻的危机。欧洲的海外市场也由于在战争中发展起来的美洲和亚洲的工业竞争而不断萎缩。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据此可知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这场战争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彻底结束列强瓜分世界的历史</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给人类社会造成了巨大的灾难</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从根本上动摇欧洲的优势地位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促进殖民地半殖民地民族觉醒</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10039005" y="2228341"/>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215324726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基础自主梳理</a:t>
              </a: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核心重难探究</a:t>
              </a: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新知训练巩固</a:t>
              </a: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zh-CN" sz="4400" dirty="0">
                  <a:solidFill>
                    <a:srgbClr val="D60093"/>
                  </a:solidFill>
                  <a:latin typeface="隶书" panose="02010509060101010101" pitchFamily="49" charset="-122"/>
                  <a:ea typeface="隶书" panose="02010509060101010101" pitchFamily="49" charset="-122"/>
                </a:rPr>
                <a:t>基础自主梳理</a:t>
              </a:r>
            </a:p>
          </p:txBody>
        </p:sp>
      </p:grpSp>
      <p:sp>
        <p:nvSpPr>
          <p:cNvPr id="2" name="矩形 1"/>
          <p:cNvSpPr>
            <a:spLocks noChangeAspect="1"/>
          </p:cNvSpPr>
          <p:nvPr/>
        </p:nvSpPr>
        <p:spPr>
          <a:xfrm>
            <a:off x="361950" y="1151855"/>
            <a:ext cx="10807700" cy="3655231"/>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三国同盟和三国协约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在两次工业革命的推动下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欧洲主要国家的经济迅速发展。它们凭借强大的军事力量瓜分世界。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为了夺取更多的市场、</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和</a:t>
            </a:r>
            <a:r>
              <a:rPr lang="zh-CN" altLang="zh-CN" dirty="0">
                <a:solidFill>
                  <a:srgbClr val="000000"/>
                </a:solidFill>
                <a:ea typeface="宋体" panose="02010600030101010101" pitchFamily="2" charset="-122"/>
                <a:cs typeface="Times New Roman" panose="02020603050405020304" pitchFamily="18" charset="0"/>
              </a:rPr>
              <a:t>投资场所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欧洲列强展开激烈争夺。</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679197" y="3518287"/>
            <a:ext cx="1935145"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原料</a:t>
            </a:r>
            <a:r>
              <a:rPr lang="zh-CN" altLang="zh-CN" dirty="0" smtClean="0">
                <a:ea typeface="宋体" panose="02010600030101010101" pitchFamily="2" charset="-122"/>
                <a:cs typeface="Times New Roman" panose="02020603050405020304" pitchFamily="18" charset="0"/>
              </a:rPr>
              <a:t>产地</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955495"/>
            <a:ext cx="3348674"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两大军事</a:t>
            </a:r>
            <a:r>
              <a:rPr lang="zh-CN" altLang="zh-CN" dirty="0" smtClean="0">
                <a:solidFill>
                  <a:srgbClr val="000000"/>
                </a:solidFill>
                <a:latin typeface="Arial" panose="020B0604020202020204" pitchFamily="34" charset="0"/>
                <a:cs typeface="Times New Roman" panose="02020603050405020304" pitchFamily="18" charset="0"/>
              </a:rPr>
              <a:t>集团</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407159573"/>
              </p:ext>
            </p:extLst>
          </p:nvPr>
        </p:nvGraphicFramePr>
        <p:xfrm>
          <a:off x="-143619" y="1638759"/>
          <a:ext cx="11844910" cy="2538582"/>
        </p:xfrm>
        <a:graphic>
          <a:graphicData uri="http://schemas.openxmlformats.org/presentationml/2006/ole">
            <mc:AlternateContent xmlns:mc="http://schemas.openxmlformats.org/markup-compatibility/2006">
              <mc:Choice xmlns:v="urn:schemas-microsoft-com:vml" Requires="v">
                <p:oleObj spid="_x0000_s1033" name="文档" r:id="rId4" imgW="3883577" imgH="832322" progId="Word.Document.12">
                  <p:embed/>
                </p:oleObj>
              </mc:Choice>
              <mc:Fallback>
                <p:oleObj name="文档" r:id="rId4" imgW="3883577" imgH="832322" progId="Word.Document.12">
                  <p:embed/>
                  <p:pic>
                    <p:nvPicPr>
                      <p:cNvPr id="0" name=""/>
                      <p:cNvPicPr/>
                      <p:nvPr/>
                    </p:nvPicPr>
                    <p:blipFill>
                      <a:blip r:embed="rId5"/>
                      <a:stretch>
                        <a:fillRect/>
                      </a:stretch>
                    </p:blipFill>
                    <p:spPr>
                      <a:xfrm>
                        <a:off x="-143619" y="1638759"/>
                        <a:ext cx="11844910" cy="2538582"/>
                      </a:xfrm>
                      <a:prstGeom prst="rect">
                        <a:avLst/>
                      </a:prstGeom>
                    </p:spPr>
                  </p:pic>
                </p:oleObj>
              </mc:Fallback>
            </mc:AlternateContent>
          </a:graphicData>
        </a:graphic>
      </p:graphicFrame>
      <p:sp>
        <p:nvSpPr>
          <p:cNvPr id="8" name="矩形 7"/>
          <p:cNvSpPr>
            <a:spLocks noChangeAspect="1"/>
          </p:cNvSpPr>
          <p:nvPr/>
        </p:nvSpPr>
        <p:spPr>
          <a:xfrm>
            <a:off x="361950" y="3559900"/>
            <a:ext cx="10807700" cy="1274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两大军事集团展开疯狂的</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冲突不断。</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288429" y="2228791"/>
            <a:ext cx="1935145"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三国</a:t>
            </a:r>
            <a:r>
              <a:rPr lang="zh-CN" altLang="zh-CN" dirty="0" smtClean="0">
                <a:ea typeface="宋体" panose="02010600030101010101" pitchFamily="2" charset="-122"/>
                <a:cs typeface="Times New Roman" panose="02020603050405020304" pitchFamily="18" charset="0"/>
              </a:rPr>
              <a:t>同盟</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10" name="矩形 9"/>
          <p:cNvSpPr>
            <a:spLocks noChangeAspect="1"/>
          </p:cNvSpPr>
          <p:nvPr/>
        </p:nvSpPr>
        <p:spPr>
          <a:xfrm>
            <a:off x="5210199" y="2804855"/>
            <a:ext cx="1111202" cy="683264"/>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法国</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11" name="矩形 10"/>
          <p:cNvSpPr>
            <a:spLocks noChangeAspect="1"/>
          </p:cNvSpPr>
          <p:nvPr/>
        </p:nvSpPr>
        <p:spPr>
          <a:xfrm>
            <a:off x="5535181" y="4146001"/>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扩军备战</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6522997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02215"/>
            <a:ext cx="10807700" cy="5428024"/>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第一次世界大战的爆发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导火索</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1914</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 6</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事件</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爆发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1914</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奥匈帝国以萨拉热窝事件为借口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向</a:t>
            </a:r>
            <a:r>
              <a:rPr lang="en-US" altLang="zh-CN" dirty="0" smtClean="0">
                <a:solidFill>
                  <a:srgbClr val="000000"/>
                </a:solidFill>
                <a:ea typeface="宋体" panose="02010600030101010101" pitchFamily="2" charset="-122"/>
                <a:cs typeface="Times New Roman" panose="02020603050405020304" pitchFamily="18" charset="0"/>
              </a:rPr>
              <a:t>__________</a:t>
            </a:r>
            <a:r>
              <a:rPr lang="zh-CN" altLang="zh-CN" dirty="0" smtClean="0">
                <a:solidFill>
                  <a:srgbClr val="000000"/>
                </a:solidFill>
                <a:ea typeface="宋体" panose="02010600030101010101" pitchFamily="2" charset="-122"/>
                <a:cs typeface="Times New Roman" panose="02020603050405020304" pitchFamily="18" charset="0"/>
              </a:rPr>
              <a:t>宣战</a:t>
            </a:r>
            <a:r>
              <a:rPr lang="zh-CN" altLang="zh-CN" dirty="0">
                <a:solidFill>
                  <a:srgbClr val="000000"/>
                </a:solidFill>
                <a:ea typeface="宋体" panose="02010600030101010101" pitchFamily="2" charset="-122"/>
                <a:cs typeface="Times New Roman" panose="02020603050405020304" pitchFamily="18" charset="0"/>
              </a:rPr>
              <a:t>。第一次世界大战爆发。</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交战双方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同盟国和协约国。</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为了自身的利益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参加协约国一方作战。</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168749" y="1871935"/>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萨拉热窝</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8877045" y="3053559"/>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塞尔维亚</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7" name="矩形 6"/>
          <p:cNvSpPr>
            <a:spLocks noChangeAspect="1"/>
          </p:cNvSpPr>
          <p:nvPr/>
        </p:nvSpPr>
        <p:spPr>
          <a:xfrm>
            <a:off x="4525895" y="4793281"/>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意大利</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55353493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1345227"/>
            <a:ext cx="10807700" cy="30469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易错易混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第一次世界大战爆发前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帝国主义国家之间矛盾的焦点是争夺世界霸权和</a:t>
            </a:r>
            <a:r>
              <a:rPr lang="zh-CN" altLang="zh-CN" dirty="0" smtClean="0">
                <a:solidFill>
                  <a:srgbClr val="000000"/>
                </a:solidFill>
                <a:ea typeface="楷体" panose="02010609060101010101" pitchFamily="49" charset="-122"/>
                <a:cs typeface="Times New Roman" panose="02020603050405020304" pitchFamily="18" charset="0"/>
              </a:rPr>
              <a:t>殖民地。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第一次世界大战的导火索是</a:t>
            </a:r>
            <a:r>
              <a:rPr lang="en-US" altLang="zh-CN" dirty="0">
                <a:solidFill>
                  <a:srgbClr val="000000"/>
                </a:solidFill>
                <a:ea typeface="宋体" panose="02010600030101010101" pitchFamily="2" charset="-122"/>
                <a:cs typeface="Times New Roman" panose="02020603050405020304" pitchFamily="18" charset="0"/>
              </a:rPr>
              <a:t>1914</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ea typeface="楷体" panose="02010609060101010101" pitchFamily="49" charset="-122"/>
                <a:cs typeface="Times New Roman" panose="02020603050405020304" pitchFamily="18" charset="0"/>
              </a:rPr>
              <a:t>月的萨拉热窝事件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战争开始的标志是</a:t>
            </a:r>
            <a:r>
              <a:rPr lang="en-US" altLang="zh-CN" dirty="0">
                <a:solidFill>
                  <a:srgbClr val="000000"/>
                </a:solidFill>
                <a:ea typeface="宋体" panose="02010600030101010101" pitchFamily="2" charset="-122"/>
                <a:cs typeface="Times New Roman" panose="02020603050405020304" pitchFamily="18" charset="0"/>
              </a:rPr>
              <a:t>1914</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楷体" panose="02010609060101010101" pitchFamily="49" charset="-122"/>
                <a:cs typeface="Times New Roman" panose="02020603050405020304" pitchFamily="18" charset="0"/>
              </a:rPr>
              <a:t>月奥匈帝国向塞尔维亚宣战。</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9231464"/>
      </p:ext>
    </p:extLst>
  </p:cSld>
  <p:clrMapOvr>
    <a:masterClrMapping/>
  </p:clrMapOvr>
  <p:transition spd="slow">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11479"/>
            <a:ext cx="10807700" cy="4837093"/>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第一次世界大战的进程和结果</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战场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第一次世界大战爆发后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战争主要在</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上</a:t>
            </a:r>
            <a:r>
              <a:rPr lang="zh-CN" altLang="zh-CN" dirty="0">
                <a:solidFill>
                  <a:srgbClr val="000000"/>
                </a:solidFill>
                <a:ea typeface="宋体" panose="02010600030101010101" pitchFamily="2" charset="-122"/>
                <a:cs typeface="Times New Roman" panose="02020603050405020304" pitchFamily="18" charset="0"/>
              </a:rPr>
              <a:t>进行。在欧洲战场形成了东线、西线和南线三条战线。后来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战争逐渐扩大到</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、亚洲等地。</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凡尔登战役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1916</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德、法两国军队展开了一场阵地战。由于死亡人数太多</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战役有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绞肉机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地狱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屠场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之称。</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273205" y="1984969"/>
            <a:ext cx="1935145"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欧洲</a:t>
            </a:r>
            <a:r>
              <a:rPr lang="zh-CN" altLang="zh-CN" dirty="0" smtClean="0">
                <a:ea typeface="宋体" panose="02010600030101010101" pitchFamily="2" charset="-122"/>
                <a:cs typeface="Times New Roman" panose="02020603050405020304" pitchFamily="18" charset="0"/>
              </a:rPr>
              <a:t>战场</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2880717" y="3148415"/>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非洲</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1913144" y="4896271"/>
            <a:ext cx="1523174"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凡尔</a:t>
            </a:r>
            <a:r>
              <a:rPr lang="zh-CN" altLang="zh-CN" dirty="0" smtClean="0">
                <a:ea typeface="宋体" panose="02010600030101010101" pitchFamily="2" charset="-122"/>
                <a:cs typeface="Times New Roman" panose="02020603050405020304" pitchFamily="18" charset="0"/>
              </a:rPr>
              <a:t>登</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22942678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42655"/>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进程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1917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参加协约国一方作战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大大增强了协约国的力量。俄国爆发十月革命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退出第一次世界大战。</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结束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1918</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11</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德国投降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第一次世界大战以</a:t>
            </a:r>
            <a:r>
              <a:rPr lang="en-US" altLang="zh-CN" dirty="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的失败而结束。</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latin typeface="Arial" panose="020B0604020202020204" pitchFamily="34" charset="0"/>
                <a:cs typeface="Times New Roman" panose="02020603050405020304" pitchFamily="18" charset="0"/>
              </a:rPr>
              <a:t>性质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是西方列强为重新瓜分世界、争夺世界霸权而发动的一场</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战争</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520677" y="1325367"/>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美国</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8425333" y="3076883"/>
            <a:ext cx="1523174"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同盟国</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792485" y="5421689"/>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帝国主义</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54257547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39</TotalTime>
  <Words>556</Words>
  <Application>Microsoft Office PowerPoint</Application>
  <PresentationFormat>自定义</PresentationFormat>
  <Paragraphs>108</Paragraphs>
  <Slides>22</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5" baseType="lpstr">
      <vt:lpstr>NEU-BZ-S92</vt:lpstr>
      <vt:lpstr>方正书宋_GBK</vt:lpstr>
      <vt:lpstr>方正正中黑简体</vt:lpstr>
      <vt:lpstr>黑体</vt:lpstr>
      <vt:lpstr>华文新魏</vt:lpstr>
      <vt:lpstr>楷体</vt:lpstr>
      <vt:lpstr>隶书</vt:lpstr>
      <vt:lpstr>宋体</vt:lpstr>
      <vt:lpstr>Arial</vt:lpstr>
      <vt:lpstr>Calibri</vt:lpstr>
      <vt:lpstr>Times New Roman</vt:lpstr>
      <vt:lpstr>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13</cp:revision>
  <dcterms:created xsi:type="dcterms:W3CDTF">2021-03-31T05:26:03Z</dcterms:created>
  <dcterms:modified xsi:type="dcterms:W3CDTF">2026-02-11T01:22:55Z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