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7" r:id="rId3"/>
    <p:sldId id="731" r:id="rId4"/>
    <p:sldId id="732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36" r:id="rId13"/>
    <p:sldId id="745" r:id="rId14"/>
    <p:sldId id="746" r:id="rId15"/>
    <p:sldId id="747" r:id="rId16"/>
    <p:sldId id="733" r:id="rId17"/>
    <p:sldId id="748" r:id="rId18"/>
    <p:sldId id="750" r:id="rId19"/>
    <p:sldId id="751" r:id="rId20"/>
    <p:sldId id="752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F5F5F"/>
    <a:srgbClr val="339966"/>
    <a:srgbClr val="E3261E"/>
    <a:srgbClr val="B53D5A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504" y="-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3" name="图片 2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9" name="图片 8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10" name="文本框 9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172981" y="5338047"/>
            <a:ext cx="1453515" cy="1453515"/>
            <a:chOff x="10153525" y="-301660"/>
            <a:chExt cx="1453515" cy="1453515"/>
          </a:xfrm>
        </p:grpSpPr>
        <p:pic>
          <p:nvPicPr>
            <p:cNvPr id="6" name="图片 5" descr="e37b0ec1d4924ecca897357d279cf883">
              <a:hlinkClick r:id="rId2" action="ppaction://hlinksldjump">
                <a:snd r:embed="rId3" name="chimes.wav"/>
              </a:hlinkClick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53525" y="-301660"/>
              <a:ext cx="1453515" cy="1453515"/>
            </a:xfrm>
            <a:prstGeom prst="rect">
              <a:avLst/>
            </a:prstGeom>
          </p:spPr>
        </p:pic>
        <p:sp>
          <p:nvSpPr>
            <p:cNvPr id="7" name="文本框 6">
              <a:hlinkClick r:id="rId2" action="ppaction://hlinksldjump">
                <a:snd r:embed="rId3" name="chimes.wav"/>
              </a:hlinkClick>
            </p:cNvPr>
            <p:cNvSpPr txBox="1"/>
            <p:nvPr userDrawn="1"/>
          </p:nvSpPr>
          <p:spPr>
            <a:xfrm>
              <a:off x="10403228" y="19218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5F5F5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导航页</a:t>
              </a:r>
              <a:endParaRPr lang="zh-CN" altLang="en-US" sz="2000" dirty="0">
                <a:solidFill>
                  <a:srgbClr val="5F5F5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936501" y="736068"/>
            <a:ext cx="9690513" cy="4520243"/>
            <a:chOff x="936501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36501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 sz="4400" dirty="0">
                <a:solidFill>
                  <a:srgbClr val="D60093"/>
                </a:solidFill>
                <a:cs typeface="Times New Roman" panose="02020603050405020304" pitchFamily="18" charset="0"/>
              </a:rPr>
              <a:t>课　列宁与十月革命</a:t>
            </a:r>
            <a:endParaRPr lang="zh-CN" altLang="zh-CN" sz="4400" dirty="0">
              <a:solidFill>
                <a:srgbClr val="D60093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5399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巩固政权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废除了旧的国家机器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创建了新的政权机关。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军事上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废除了旧的常备军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组建了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将大工业、铁路和银行收归国有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建立社会主义公有制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废除土地私有制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没收地主、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和教会的土地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分给农民耕种。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外交上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废除沙皇政府和临时政府与外国签订的一切不平等条约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退出第一次世界大战。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61237" y="203561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红军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73205" y="319757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皇室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740469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4415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国内战争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年的艰苦斗争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苏维埃政府粉碎了外国的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国内的反革命叛乱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巩固了新生政权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历史意义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十月革命是人类历史上第一次胜利的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建立了第一个无产阶级专政的国家。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推动了国际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鼓舞了殖民地半殖民地人民的解放斗争。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929389" y="143005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武装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干涉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921277" y="3194314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社会主义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72805" y="437106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无产阶级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928541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513615"/>
            <a:ext cx="10807700" cy="6166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【问题探究】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探究点　二月革命和十月革命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列宁挥笔撰写了著名的《远方来信》。在信中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列宁指出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临时政府不可能给人民和平、面包和自由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目前俄国处于从革命的第一阶段向第二阶段的过渡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工人阶级应该团结农民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团结各国无产阶级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为革命的第二阶段取得胜利作好准备。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摘编自张象《世界历史探微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现代史部分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十月革命一声炮响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给我们送来了马克思列宁主义。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毛泽东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材料一中的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革命的第一阶段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革命的第二阶段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分别指的是哪次革命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两次革命的任务和性质有什么不同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革命的第一阶段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二月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革命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的第二阶段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十月革命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二月革命的任务是推翻沙皇专制统治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十月革命的任务是推翻资产阶级临时政府的统治。性质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二月革命是一场资产阶级性质的革命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十月革命是一场无产阶级领导的社会主义革命。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8258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结合材料二和所学知识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举例说明十月革命对中国的影响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任举一例即可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。俄国十月革命和中国新民主主义革命取得胜利的方式有何不同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这对我们有什么启示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十月革命后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马克思主义传入中国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为中国共产党的成立奠定了思想基础。方式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中国走农村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包围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城市</a:t>
            </a: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武装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夺取政权的道路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俄国走以城市为中心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武装夺取政权的道路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启示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我们在学习及处理事情时要注意结合具体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实际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情况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而不能生搬硬套。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7239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32845" y="1223863"/>
            <a:ext cx="3171061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【知识网络】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4JK11.eps" descr="id:214749153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84573" y="1943942"/>
            <a:ext cx="8208912" cy="227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598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  <a:endPara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10149"/>
            <a:ext cx="10807700" cy="4246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十月革命前的俄国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俄国国内各种社会矛盾激化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反对战争的呼声越来越高。该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布匿战争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第一次世界大战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拿破仑对外战争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47550" y="2192647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86857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右图人物是俄国末代沙皇尼古拉二世。在他执政时期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俄国充满了暴动、冲突和饥饿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俄国人民生活在水深火热之中。他的专制统治被彻底推翻是在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A.1911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B.1912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D.1918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49069" y="2025783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5" name="ML9KR30.eps" descr="id:21474917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512960" y="2106383"/>
            <a:ext cx="2496549" cy="343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23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969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十月革命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《大国崛起》解说词中提到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震撼世界的十月革命爆发。以此为起点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这个占世界陆地面积近五分之一的国家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开始了一次对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世纪的历史产生深刻影响的伟大实践。这里的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伟大实践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马克思主义的诞生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建立了第一个社会主义国家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巴黎公社的成立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实现了苏联社会主义工业化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34765" y="3033895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63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苏维埃政权的建立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《和平法令》宣布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本政府认为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俄国工农在推翻沙皇君主制以后用最明确、最坚决的方式要求的和平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就是立即实现的不割地、不赔款的和平。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本政府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endParaRPr lang="zh-CN" altLang="zh-CN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俄国农奴制改革后的沙俄政府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巴黎武装起义后建立的巴黎公社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二月革命后资产阶级临时政府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十月革命后的苏维埃政府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235365" y="3089643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7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9504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【学习目标】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通过彼得格勒武装起义的胜利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理解列宁领导的世界上第一个社会主义国家诞生的重要历史意义。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140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下列对俄国十月革命在共产主义运动史上的地位表述正确的是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标志着马克思主义的诞生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标志着高度集中的政治经济体制形成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是实施社会主义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工业化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建设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是人类历史上第一次胜利的社会主义革命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84573" y="179009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2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7391" y="1007839"/>
            <a:ext cx="6800110" cy="1295947"/>
            <a:chOff x="2880717" y="732467"/>
            <a:chExt cx="6800110" cy="1295947"/>
          </a:xfrm>
        </p:grpSpPr>
        <p:pic>
          <p:nvPicPr>
            <p:cNvPr id="23" name="图片 22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732467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29" name="折角形 28">
              <a:hlinkClick r:id="rId3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897140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37391" y="2508761"/>
            <a:ext cx="6800110" cy="1295947"/>
            <a:chOff x="2880717" y="2090590"/>
            <a:chExt cx="6800110" cy="129594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2090590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0" name="折角形 29">
              <a:hlinkClick r:id="rId5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34881" y="2255065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核心重难探究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7391" y="4019712"/>
            <a:ext cx="6800110" cy="1295947"/>
            <a:chOff x="2880717" y="3457525"/>
            <a:chExt cx="6800110" cy="1295947"/>
          </a:xfrm>
        </p:grpSpPr>
        <p:pic>
          <p:nvPicPr>
            <p:cNvPr id="35" name="图片 34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0717" y="3457525"/>
              <a:ext cx="6800110" cy="129594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37" name="折角形 36">
              <a:hlinkClick r:id="rId6" action="ppaction://hlinksldjump">
                <a:snd r:embed="rId4" name="push.wav"/>
              </a:hlinkClick>
            </p:cNvPr>
            <p:cNvSpPr/>
            <p:nvPr/>
          </p:nvSpPr>
          <p:spPr>
            <a:xfrm>
              <a:off x="3513169" y="3615042"/>
              <a:ext cx="5466515" cy="811510"/>
            </a:xfrm>
            <a:prstGeom prst="foldedCorner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8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5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新知训练巩固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0757" y="-29970"/>
            <a:ext cx="5619925" cy="831617"/>
            <a:chOff x="3240757" y="-29970"/>
            <a:chExt cx="5619925" cy="831617"/>
          </a:xfrm>
        </p:grpSpPr>
        <p:pic>
          <p:nvPicPr>
            <p:cNvPr id="4" name="图片 3" descr="阴影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ass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0757" y="31777"/>
              <a:ext cx="5619925" cy="7698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4286772" y="-29970"/>
              <a:ext cx="35798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4400" dirty="0">
                  <a:solidFill>
                    <a:srgbClr val="D6009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基础自主梳理</a:t>
              </a: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61950" y="7819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知识点一　十月革命前的俄国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二月革命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背景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:1861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年农奴制改革后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同西欧、北美的主要资本主义国家相比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俄国依然很落后。在第一次世界大战中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俄国接连失利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国内各种社会矛盾激化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反对战争和要求社会变革的呼声越来越高。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:1917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推翻了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建立了资产阶级临时政府。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19634" y="4312073"/>
            <a:ext cx="38985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44813" y="489796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沙皇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专制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6609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临时政府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没有满足人民对和平、土地和面包的要求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反而宣布继续履行沙皇政府的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义务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将第一次世界大战进行到底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引起人民的更大不满。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75250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2925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知识点二　十月革命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下令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前线的俄军大举进攻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结果俄军惨败。俄国经济濒于全面崩溃。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秘密来到彼得格勒的起义总指挥部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斯莫尔尼宫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亲自领导起义。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武装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起义取得胜利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05812" y="199628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临时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政府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24933" y="3760538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列宁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20877" y="4927575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彼得格勒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02292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99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知识拓展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十月革命取得胜利的原因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资产阶级临时政府坚持参与第一次世界大战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不顾人民的生存问题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失去民心。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布尔什维克党得到了广大工农群众的支持。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列宁的正确指挥。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第一次世界大战的爆发使帝国主义国家无暇顾及俄国。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82775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0178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易错易混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社会主义从空想到科学的标志是马克思主义的诞生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社会主义从理想到现实的标志是俄国十月革命的胜利。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俄国走以城市为中心、武装夺取政权的道路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中国则是走农村包围城市、武装夺取政权的革命道路。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3498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7378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06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知识点三　苏维埃政权的建立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建立政权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全俄工兵代表苏维埃第二次代表大会在斯莫尔尼宫正式开幕。大会宣布成立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新政府由布尔什维克党组建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列宁任人民委员会主席。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1573" y="3240087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苏维埃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98523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46</TotalTime>
  <Words>610</Words>
  <Application>Microsoft Office PowerPoint</Application>
  <PresentationFormat>自定义</PresentationFormat>
  <Paragraphs>107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方正正中黑简体</vt:lpstr>
      <vt:lpstr>黑体</vt:lpstr>
      <vt:lpstr>华文新魏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LvYang</dc:creator>
  <cp:lastModifiedBy>Microsoft</cp:lastModifiedBy>
  <cp:revision>13</cp:revision>
  <dcterms:created xsi:type="dcterms:W3CDTF">2021-03-31T05:26:03Z</dcterms:created>
  <dcterms:modified xsi:type="dcterms:W3CDTF">2026-02-11T01:29:12Z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