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8"/>
  </p:notesMasterIdLst>
  <p:sldIdLst>
    <p:sldId id="256" r:id="rId2"/>
    <p:sldId id="737" r:id="rId3"/>
    <p:sldId id="731" r:id="rId4"/>
    <p:sldId id="732" r:id="rId5"/>
    <p:sldId id="738" r:id="rId6"/>
    <p:sldId id="739" r:id="rId7"/>
    <p:sldId id="740" r:id="rId8"/>
    <p:sldId id="741" r:id="rId9"/>
    <p:sldId id="742" r:id="rId10"/>
    <p:sldId id="743" r:id="rId11"/>
    <p:sldId id="744" r:id="rId12"/>
    <p:sldId id="745" r:id="rId13"/>
    <p:sldId id="746" r:id="rId14"/>
    <p:sldId id="736" r:id="rId15"/>
    <p:sldId id="747" r:id="rId16"/>
    <p:sldId id="748" r:id="rId17"/>
    <p:sldId id="749" r:id="rId18"/>
    <p:sldId id="750" r:id="rId19"/>
    <p:sldId id="751" r:id="rId20"/>
    <p:sldId id="733" r:id="rId21"/>
    <p:sldId id="752" r:id="rId22"/>
    <p:sldId id="753" r:id="rId23"/>
    <p:sldId id="754" r:id="rId24"/>
    <p:sldId id="755" r:id="rId25"/>
    <p:sldId id="757" r:id="rId26"/>
    <p:sldId id="735" r:id="rId27"/>
  </p:sldIdLst>
  <p:sldSz cx="11522075" cy="6480175"/>
  <p:notesSz cx="6858000" cy="9144000"/>
  <p:defaultTextStyle>
    <a:defPPr>
      <a:defRPr lang="zh-CN"/>
    </a:defPPr>
    <a:lvl1pPr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1pPr>
    <a:lvl2pPr marL="4572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2pPr>
    <a:lvl3pPr marL="9144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3pPr>
    <a:lvl4pPr marL="13716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4pPr>
    <a:lvl5pPr marL="18288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5pPr>
    <a:lvl6pPr marL="22860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6pPr>
    <a:lvl7pPr marL="27432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7pPr>
    <a:lvl8pPr marL="32004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8pPr>
    <a:lvl9pPr marL="36576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9pPr>
  </p:defaultTextStyle>
  <p:extLst>
    <p:ext uri="{EFAFB233-063F-42B5-8137-9DF3F51BA10A}">
      <p15:sldGuideLst xmlns:p15="http://schemas.microsoft.com/office/powerpoint/2012/main">
        <p15:guide id="1" orient="horz" pos="2059">
          <p15:clr>
            <a:srgbClr val="A4A3A4"/>
          </p15:clr>
        </p15:guide>
        <p15:guide id="2" pos="362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60093"/>
    <a:srgbClr val="5F5F5F"/>
    <a:srgbClr val="339966"/>
    <a:srgbClr val="E3261E"/>
    <a:srgbClr val="B53D5A"/>
    <a:srgbClr val="993366"/>
    <a:srgbClr val="FF3399"/>
    <a:srgbClr val="DDDDDD"/>
    <a:srgbClr val="B2B2B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591" autoAdjust="0"/>
  </p:normalViewPr>
  <p:slideViewPr>
    <p:cSldViewPr>
      <p:cViewPr varScale="1">
        <p:scale>
          <a:sx n="97" d="100"/>
          <a:sy n="97" d="100"/>
        </p:scale>
        <p:origin x="504" y="72"/>
      </p:cViewPr>
      <p:guideLst>
        <p:guide orient="horz" pos="2059"/>
        <p:guide pos="3629"/>
      </p:guideLst>
    </p:cSldViewPr>
  </p:slideViewPr>
  <p:outlineViewPr>
    <p:cViewPr>
      <p:scale>
        <a:sx n="33" d="100"/>
        <a:sy n="33" d="100"/>
      </p:scale>
      <p:origin x="0" y="0"/>
    </p:cViewPr>
  </p:outlineViewPr>
  <p:notesTextViewPr>
    <p:cViewPr>
      <p:scale>
        <a:sx n="3" d="2"/>
        <a:sy n="3" d="2"/>
      </p:scale>
      <p:origin x="0" y="0"/>
    </p:cViewPr>
  </p:notesTextViewPr>
  <p:sorterViewPr>
    <p:cViewPr>
      <p:scale>
        <a:sx n="130" d="100"/>
        <a:sy n="13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5124" name="幻灯片图像占位符 3"/>
          <p:cNvSpPr>
            <a:spLocks noGrp="1" noRot="1" noChangeAspect="1" noChangeArrowheads="1"/>
          </p:cNvSpPr>
          <p:nvPr>
            <p:ph type="sldImg" idx="4294967295"/>
          </p:nvPr>
        </p:nvSpPr>
        <p:spPr bwMode="auto">
          <a:xfrm>
            <a:off x="381000" y="685800"/>
            <a:ext cx="6096000" cy="3429000"/>
          </a:xfrm>
          <a:prstGeom prst="rect">
            <a:avLst/>
          </a:prstGeom>
          <a:noFill/>
          <a:ln w="12700">
            <a:solidFill>
              <a:srgbClr val="000000"/>
            </a:solidFill>
            <a:miter lim="800000"/>
          </a:ln>
          <a:extLst>
            <a:ext uri="{909E8E84-426E-40DD-AFC4-6F175D3DCCD1}">
              <a14:hiddenFill xmlns:a14="http://schemas.microsoft.com/office/drawing/2010/main">
                <a:solidFill>
                  <a:srgbClr val="FFFFFF"/>
                </a:solidFill>
              </a14:hiddenFill>
            </a:ext>
          </a:extLst>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b="0" noProof="1" dirty="0">
                <a:ea typeface="黑体" panose="02010609060101010101" pitchFamily="49" charset="-122"/>
              </a:defRPr>
            </a:lvl1pPr>
          </a:lstStyle>
          <a:p>
            <a:fld id="{A64CA497-71E0-4184-919F-D45F39379D11}" type="slidenum">
              <a:rPr lang="zh-CN" altLang="en-US"/>
              <a:pPr/>
              <a:t>‹#›</a:t>
            </a:fld>
            <a:endParaRPr lang="zh-CN" altLang="en-US">
              <a:ea typeface="黑体" panose="02010609060101010101" pitchFamily="49" charset="-122"/>
            </a:endParaRPr>
          </a:p>
        </p:txBody>
      </p:sp>
    </p:spTree>
    <p:extLst>
      <p:ext uri="{BB962C8B-B14F-4D97-AF65-F5344CB8AC3E}">
        <p14:creationId xmlns:p14="http://schemas.microsoft.com/office/powerpoint/2010/main" val="1747822530"/>
      </p:ext>
    </p:extLst>
  </p:cSld>
  <p:clrMap bg1="lt1" tx1="dk1" bg2="lt2" tx2="dk2" accent1="accent1" accent2="accent2" accent3="accent3" accent4="accent4" accent5="accent5" accent6="accent6" hlink="hlink" folHlink="folHlink"/>
  <p:notesStyle>
    <a:lvl1pPr algn="l" rtl="0" fontAlgn="base">
      <a:spcBef>
        <a:spcPct val="0"/>
      </a:spcBef>
      <a:spcAft>
        <a:spcPct val="0"/>
      </a:spcAft>
      <a:defRPr sz="1200" kern="1200">
        <a:solidFill>
          <a:schemeClr val="tx1"/>
        </a:solidFill>
        <a:latin typeface="+mn-lt"/>
        <a:ea typeface="+mn-ea"/>
        <a:cs typeface="+mn-cs"/>
      </a:defRPr>
    </a:lvl1pPr>
    <a:lvl2pPr marL="457200" algn="l" rtl="0" fontAlgn="base">
      <a:spcBef>
        <a:spcPct val="0"/>
      </a:spcBef>
      <a:spcAft>
        <a:spcPct val="0"/>
      </a:spcAft>
      <a:defRPr sz="1200" kern="1200">
        <a:solidFill>
          <a:schemeClr val="tx1"/>
        </a:solidFill>
        <a:latin typeface="+mn-lt"/>
        <a:ea typeface="+mn-ea"/>
        <a:cs typeface="+mn-cs"/>
      </a:defRPr>
    </a:lvl2pPr>
    <a:lvl3pPr marL="914400" algn="l" rtl="0" fontAlgn="base">
      <a:spcBef>
        <a:spcPct val="0"/>
      </a:spcBef>
      <a:spcAft>
        <a:spcPct val="0"/>
      </a:spcAft>
      <a:defRPr sz="1200" kern="1200">
        <a:solidFill>
          <a:schemeClr val="tx1"/>
        </a:solidFill>
        <a:latin typeface="+mn-lt"/>
        <a:ea typeface="+mn-ea"/>
        <a:cs typeface="+mn-cs"/>
      </a:defRPr>
    </a:lvl3pPr>
    <a:lvl4pPr marL="1371600" algn="l" rtl="0" fontAlgn="base">
      <a:spcBef>
        <a:spcPct val="0"/>
      </a:spcBef>
      <a:spcAft>
        <a:spcPct val="0"/>
      </a:spcAft>
      <a:defRPr sz="1200" kern="1200">
        <a:solidFill>
          <a:schemeClr val="tx1"/>
        </a:solidFill>
        <a:latin typeface="+mn-lt"/>
        <a:ea typeface="+mn-ea"/>
        <a:cs typeface="+mn-cs"/>
      </a:defRPr>
    </a:lvl4pPr>
    <a:lvl5pPr marL="1828800" algn="l" rtl="0" fontAlgn="base">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4CA497-71E0-4184-919F-D45F39379D11}" type="slidenum">
              <a:rPr lang="zh-CN" altLang="en-US" smtClean="0"/>
              <a:pPr/>
              <a:t>26</a:t>
            </a:fld>
            <a:endParaRPr lang="zh-CN" altLang="en-US">
              <a:ea typeface="黑体" panose="02010609060101010101" pitchFamily="49" charset="-122"/>
            </a:endParaRPr>
          </a:p>
        </p:txBody>
      </p:sp>
    </p:spTree>
    <p:extLst>
      <p:ext uri="{BB962C8B-B14F-4D97-AF65-F5344CB8AC3E}">
        <p14:creationId xmlns:p14="http://schemas.microsoft.com/office/powerpoint/2010/main" val="85814764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 Target="../slides/slide3.xml"/><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 Target="../slides/slide3.xml"/><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 Target="../slides/slide3.xml"/><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_rels/slideLayout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 Target="../slides/slide3.xml"/><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gradFill>
          <a:gsLst>
            <a:gs pos="0">
              <a:schemeClr val="accent1">
                <a:lumMod val="5000"/>
                <a:lumOff val="95000"/>
              </a:schemeClr>
            </a:gs>
            <a:gs pos="32000">
              <a:schemeClr val="accent1">
                <a:lumMod val="45000"/>
                <a:lumOff val="55000"/>
              </a:schemeClr>
            </a:gs>
            <a:gs pos="70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127832" y="503783"/>
            <a:ext cx="7521637" cy="4620170"/>
          </a:xfrm>
          <a:prstGeom prst="rect">
            <a:avLst/>
          </a:prstGeom>
        </p:spPr>
      </p:pic>
    </p:spTree>
    <p:extLst>
      <p:ext uri="{BB962C8B-B14F-4D97-AF65-F5344CB8AC3E}">
        <p14:creationId xmlns:p14="http://schemas.microsoft.com/office/powerpoint/2010/main" val="316119616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10" dur="1000" fill="hold"/>
                                        <p:tgtEl>
                                          <p:spTgt spid="8"/>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自定义版式">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799573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grpSp>
        <p:nvGrpSpPr>
          <p:cNvPr id="2" name="组合 1"/>
          <p:cNvGrpSpPr/>
          <p:nvPr userDrawn="1"/>
        </p:nvGrpSpPr>
        <p:grpSpPr>
          <a:xfrm>
            <a:off x="10172981" y="5338047"/>
            <a:ext cx="1453515" cy="1453515"/>
            <a:chOff x="10153525" y="-301660"/>
            <a:chExt cx="1453515" cy="1453515"/>
          </a:xfrm>
        </p:grpSpPr>
        <p:pic>
          <p:nvPicPr>
            <p:cNvPr id="3" name="图片 2" descr="e37b0ec1d4924ecca897357d279cf883">
              <a:hlinkClick r:id="rId2" action="ppaction://hlinksldjump">
                <a:snd r:embed="rId3" name="chimes.wav"/>
              </a:hlinkClick>
            </p:cNvPr>
            <p:cNvPicPr>
              <a:picLocks noChangeAspect="1"/>
            </p:cNvPicPr>
            <p:nvPr userDrawn="1"/>
          </p:nvPicPr>
          <p:blipFill>
            <a:blip r:embed="rId4">
              <a:extLst>
                <a:ext uri="{BEBA8EAE-BF5A-486C-A8C5-ECC9F3942E4B}">
                  <a14:imgProps xmlns:a14="http://schemas.microsoft.com/office/drawing/2010/main">
                    <a14:imgLayer r:embed="rId5">
                      <a14:imgEffect>
                        <a14:saturation sat="0"/>
                      </a14:imgEffect>
                    </a14:imgLayer>
                  </a14:imgProps>
                </a:ext>
              </a:extLst>
            </a:blip>
            <a:stretch>
              <a:fillRect/>
            </a:stretch>
          </p:blipFill>
          <p:spPr>
            <a:xfrm>
              <a:off x="10153525" y="-301660"/>
              <a:ext cx="1453515" cy="1453515"/>
            </a:xfrm>
            <a:prstGeom prst="rect">
              <a:avLst/>
            </a:prstGeom>
          </p:spPr>
        </p:pic>
        <p:sp>
          <p:nvSpPr>
            <p:cNvPr id="4" name="文本框 3">
              <a:hlinkClick r:id="rId2" action="ppaction://hlinksldjump">
                <a:snd r:embed="rId3" name="chimes.wav"/>
              </a:hlinkClick>
            </p:cNvPr>
            <p:cNvSpPr txBox="1"/>
            <p:nvPr userDrawn="1"/>
          </p:nvSpPr>
          <p:spPr>
            <a:xfrm>
              <a:off x="10403228" y="192183"/>
              <a:ext cx="954107" cy="400110"/>
            </a:xfrm>
            <a:prstGeom prst="rect">
              <a:avLst/>
            </a:prstGeom>
            <a:noFill/>
          </p:spPr>
          <p:txBody>
            <a:bodyPr wrap="none" rtlCol="0">
              <a:spAutoFit/>
            </a:bodyPr>
            <a:lstStyle/>
            <a:p>
              <a:r>
                <a:rPr lang="zh-CN" altLang="en-US" sz="2000" dirty="0" smtClean="0">
                  <a:solidFill>
                    <a:srgbClr val="5F5F5F"/>
                  </a:solidFill>
                  <a:latin typeface="华文新魏" panose="02010800040101010101" pitchFamily="2" charset="-122"/>
                  <a:ea typeface="华文新魏" panose="02010800040101010101" pitchFamily="2" charset="-122"/>
                </a:rPr>
                <a:t>导航页</a:t>
              </a:r>
              <a:endParaRPr lang="zh-CN" altLang="en-US" sz="2000" dirty="0">
                <a:solidFill>
                  <a:srgbClr val="5F5F5F"/>
                </a:solidFill>
                <a:latin typeface="华文新魏" panose="02010800040101010101" pitchFamily="2" charset="-122"/>
                <a:ea typeface="华文新魏" panose="02010800040101010101" pitchFamily="2" charset="-122"/>
              </a:endParaRPr>
            </a:p>
          </p:txBody>
        </p:sp>
      </p:grpSp>
    </p:spTree>
    <p:extLst>
      <p:ext uri="{BB962C8B-B14F-4D97-AF65-F5344CB8AC3E}">
        <p14:creationId xmlns:p14="http://schemas.microsoft.com/office/powerpoint/2010/main" val="90936819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标题和内容">
    <p:bg>
      <p:bgPr>
        <a:solidFill>
          <a:schemeClr val="bg1"/>
        </a:solidFill>
        <a:effectLst/>
      </p:bgPr>
    </p:bg>
    <p:spTree>
      <p:nvGrpSpPr>
        <p:cNvPr id="1" name=""/>
        <p:cNvGrpSpPr/>
        <p:nvPr/>
      </p:nvGrpSpPr>
      <p:grpSpPr>
        <a:xfrm>
          <a:off x="0" y="0"/>
          <a:ext cx="0" cy="0"/>
          <a:chOff x="0" y="0"/>
          <a:chExt cx="0" cy="0"/>
        </a:xfrm>
      </p:grpSpPr>
      <p:grpSp>
        <p:nvGrpSpPr>
          <p:cNvPr id="8" name="组合 7"/>
          <p:cNvGrpSpPr/>
          <p:nvPr userDrawn="1"/>
        </p:nvGrpSpPr>
        <p:grpSpPr>
          <a:xfrm>
            <a:off x="10172981" y="5338047"/>
            <a:ext cx="1453515" cy="1453515"/>
            <a:chOff x="10153525" y="-301660"/>
            <a:chExt cx="1453515" cy="1453515"/>
          </a:xfrm>
        </p:grpSpPr>
        <p:pic>
          <p:nvPicPr>
            <p:cNvPr id="9" name="图片 8" descr="e37b0ec1d4924ecca897357d279cf883">
              <a:hlinkClick r:id="rId2" action="ppaction://hlinksldjump">
                <a:snd r:embed="rId3" name="chimes.wav"/>
              </a:hlinkClick>
            </p:cNvPr>
            <p:cNvPicPr>
              <a:picLocks noChangeAspect="1"/>
            </p:cNvPicPr>
            <p:nvPr userDrawn="1"/>
          </p:nvPicPr>
          <p:blipFill>
            <a:blip r:embed="rId4">
              <a:extLst>
                <a:ext uri="{BEBA8EAE-BF5A-486C-A8C5-ECC9F3942E4B}">
                  <a14:imgProps xmlns:a14="http://schemas.microsoft.com/office/drawing/2010/main">
                    <a14:imgLayer r:embed="rId5">
                      <a14:imgEffect>
                        <a14:saturation sat="0"/>
                      </a14:imgEffect>
                    </a14:imgLayer>
                  </a14:imgProps>
                </a:ext>
              </a:extLst>
            </a:blip>
            <a:stretch>
              <a:fillRect/>
            </a:stretch>
          </p:blipFill>
          <p:spPr>
            <a:xfrm>
              <a:off x="10153525" y="-301660"/>
              <a:ext cx="1453515" cy="1453515"/>
            </a:xfrm>
            <a:prstGeom prst="rect">
              <a:avLst/>
            </a:prstGeom>
          </p:spPr>
        </p:pic>
        <p:sp>
          <p:nvSpPr>
            <p:cNvPr id="10" name="文本框 9">
              <a:hlinkClick r:id="rId2" action="ppaction://hlinksldjump">
                <a:snd r:embed="rId3" name="chimes.wav"/>
              </a:hlinkClick>
            </p:cNvPr>
            <p:cNvSpPr txBox="1"/>
            <p:nvPr userDrawn="1"/>
          </p:nvSpPr>
          <p:spPr>
            <a:xfrm>
              <a:off x="10403228" y="192183"/>
              <a:ext cx="954107" cy="400110"/>
            </a:xfrm>
            <a:prstGeom prst="rect">
              <a:avLst/>
            </a:prstGeom>
            <a:noFill/>
          </p:spPr>
          <p:txBody>
            <a:bodyPr wrap="none" rtlCol="0">
              <a:spAutoFit/>
            </a:bodyPr>
            <a:lstStyle/>
            <a:p>
              <a:r>
                <a:rPr lang="zh-CN" altLang="en-US" sz="2000" dirty="0" smtClean="0">
                  <a:solidFill>
                    <a:srgbClr val="5F5F5F"/>
                  </a:solidFill>
                  <a:latin typeface="华文新魏" panose="02010800040101010101" pitchFamily="2" charset="-122"/>
                  <a:ea typeface="华文新魏" panose="02010800040101010101" pitchFamily="2" charset="-122"/>
                </a:rPr>
                <a:t>导航页</a:t>
              </a:r>
              <a:endParaRPr lang="zh-CN" altLang="en-US" sz="2000" dirty="0">
                <a:solidFill>
                  <a:srgbClr val="5F5F5F"/>
                </a:solidFill>
                <a:latin typeface="华文新魏" panose="02010800040101010101" pitchFamily="2" charset="-122"/>
                <a:ea typeface="华文新魏" panose="02010800040101010101" pitchFamily="2" charset="-122"/>
              </a:endParaRPr>
            </a:p>
          </p:txBody>
        </p:sp>
      </p:grpSp>
    </p:spTree>
    <p:extLst>
      <p:ext uri="{BB962C8B-B14F-4D97-AF65-F5344CB8AC3E}">
        <p14:creationId xmlns:p14="http://schemas.microsoft.com/office/powerpoint/2010/main" val="375246955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bg1"/>
        </a:solidFill>
        <a:effectLst/>
      </p:bgPr>
    </p:bg>
    <p:spTree>
      <p:nvGrpSpPr>
        <p:cNvPr id="1" name=""/>
        <p:cNvGrpSpPr/>
        <p:nvPr/>
      </p:nvGrpSpPr>
      <p:grpSpPr>
        <a:xfrm>
          <a:off x="0" y="0"/>
          <a:ext cx="0" cy="0"/>
          <a:chOff x="0" y="0"/>
          <a:chExt cx="0" cy="0"/>
        </a:xfrm>
      </p:grpSpPr>
      <p:grpSp>
        <p:nvGrpSpPr>
          <p:cNvPr id="5" name="组合 4"/>
          <p:cNvGrpSpPr/>
          <p:nvPr userDrawn="1"/>
        </p:nvGrpSpPr>
        <p:grpSpPr>
          <a:xfrm>
            <a:off x="10172981" y="5338047"/>
            <a:ext cx="1453515" cy="1453515"/>
            <a:chOff x="10153525" y="-301660"/>
            <a:chExt cx="1453515" cy="1453515"/>
          </a:xfrm>
        </p:grpSpPr>
        <p:pic>
          <p:nvPicPr>
            <p:cNvPr id="6" name="图片 5" descr="e37b0ec1d4924ecca897357d279cf883">
              <a:hlinkClick r:id="rId2" action="ppaction://hlinksldjump">
                <a:snd r:embed="rId3" name="chimes.wav"/>
              </a:hlinkClick>
            </p:cNvPr>
            <p:cNvPicPr>
              <a:picLocks noChangeAspect="1"/>
            </p:cNvPicPr>
            <p:nvPr userDrawn="1"/>
          </p:nvPicPr>
          <p:blipFill>
            <a:blip r:embed="rId4">
              <a:extLst>
                <a:ext uri="{BEBA8EAE-BF5A-486C-A8C5-ECC9F3942E4B}">
                  <a14:imgProps xmlns:a14="http://schemas.microsoft.com/office/drawing/2010/main">
                    <a14:imgLayer r:embed="rId5">
                      <a14:imgEffect>
                        <a14:saturation sat="0"/>
                      </a14:imgEffect>
                    </a14:imgLayer>
                  </a14:imgProps>
                </a:ext>
              </a:extLst>
            </a:blip>
            <a:stretch>
              <a:fillRect/>
            </a:stretch>
          </p:blipFill>
          <p:spPr>
            <a:xfrm>
              <a:off x="10153525" y="-301660"/>
              <a:ext cx="1453515" cy="1453515"/>
            </a:xfrm>
            <a:prstGeom prst="rect">
              <a:avLst/>
            </a:prstGeom>
          </p:spPr>
        </p:pic>
        <p:sp>
          <p:nvSpPr>
            <p:cNvPr id="7" name="文本框 6">
              <a:hlinkClick r:id="rId2" action="ppaction://hlinksldjump">
                <a:snd r:embed="rId3" name="chimes.wav"/>
              </a:hlinkClick>
            </p:cNvPr>
            <p:cNvSpPr txBox="1"/>
            <p:nvPr userDrawn="1"/>
          </p:nvSpPr>
          <p:spPr>
            <a:xfrm>
              <a:off x="10403228" y="192183"/>
              <a:ext cx="954107" cy="400110"/>
            </a:xfrm>
            <a:prstGeom prst="rect">
              <a:avLst/>
            </a:prstGeom>
            <a:noFill/>
          </p:spPr>
          <p:txBody>
            <a:bodyPr wrap="none" rtlCol="0">
              <a:spAutoFit/>
            </a:bodyPr>
            <a:lstStyle/>
            <a:p>
              <a:r>
                <a:rPr lang="zh-CN" altLang="en-US" sz="2000" dirty="0" smtClean="0">
                  <a:solidFill>
                    <a:srgbClr val="5F5F5F"/>
                  </a:solidFill>
                  <a:latin typeface="华文新魏" panose="02010800040101010101" pitchFamily="2" charset="-122"/>
                  <a:ea typeface="华文新魏" panose="02010800040101010101" pitchFamily="2" charset="-122"/>
                </a:rPr>
                <a:t>导航页</a:t>
              </a:r>
              <a:endParaRPr lang="zh-CN" altLang="en-US" sz="2000" dirty="0">
                <a:solidFill>
                  <a:srgbClr val="5F5F5F"/>
                </a:solidFill>
                <a:latin typeface="华文新魏" panose="02010800040101010101" pitchFamily="2" charset="-122"/>
                <a:ea typeface="华文新魏" panose="02010800040101010101" pitchFamily="2" charset="-122"/>
              </a:endParaRPr>
            </a:p>
          </p:txBody>
        </p:sp>
      </p:grpSp>
    </p:spTree>
    <p:extLst>
      <p:ext uri="{BB962C8B-B14F-4D97-AF65-F5344CB8AC3E}">
        <p14:creationId xmlns:p14="http://schemas.microsoft.com/office/powerpoint/2010/main" val="3841037021"/>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chemeClr val="bg1"/>
        </a:solidFill>
        <a:effectLst/>
      </p:bgPr>
    </p:bg>
    <p:spTree>
      <p:nvGrpSpPr>
        <p:cNvPr id="1" name=""/>
        <p:cNvGrpSpPr/>
        <p:nvPr/>
      </p:nvGrpSpPr>
      <p:grpSpPr>
        <a:xfrm>
          <a:off x="0" y="0"/>
          <a:ext cx="0" cy="0"/>
          <a:chOff x="0" y="0"/>
          <a:chExt cx="0" cy="0"/>
        </a:xfrm>
      </p:grpSpPr>
      <p:grpSp>
        <p:nvGrpSpPr>
          <p:cNvPr id="5" name="组合 4"/>
          <p:cNvGrpSpPr/>
          <p:nvPr userDrawn="1"/>
        </p:nvGrpSpPr>
        <p:grpSpPr>
          <a:xfrm>
            <a:off x="10172981" y="5338047"/>
            <a:ext cx="1453515" cy="1453515"/>
            <a:chOff x="10153525" y="-301660"/>
            <a:chExt cx="1453515" cy="1453515"/>
          </a:xfrm>
        </p:grpSpPr>
        <p:pic>
          <p:nvPicPr>
            <p:cNvPr id="6" name="图片 5" descr="e37b0ec1d4924ecca897357d279cf883">
              <a:hlinkClick r:id="rId2" action="ppaction://hlinksldjump">
                <a:snd r:embed="rId3" name="chimes.wav"/>
              </a:hlinkClick>
            </p:cNvPr>
            <p:cNvPicPr>
              <a:picLocks noChangeAspect="1"/>
            </p:cNvPicPr>
            <p:nvPr userDrawn="1"/>
          </p:nvPicPr>
          <p:blipFill>
            <a:blip r:embed="rId4">
              <a:extLst>
                <a:ext uri="{BEBA8EAE-BF5A-486C-A8C5-ECC9F3942E4B}">
                  <a14:imgProps xmlns:a14="http://schemas.microsoft.com/office/drawing/2010/main">
                    <a14:imgLayer r:embed="rId5">
                      <a14:imgEffect>
                        <a14:saturation sat="0"/>
                      </a14:imgEffect>
                    </a14:imgLayer>
                  </a14:imgProps>
                </a:ext>
              </a:extLst>
            </a:blip>
            <a:stretch>
              <a:fillRect/>
            </a:stretch>
          </p:blipFill>
          <p:spPr>
            <a:xfrm>
              <a:off x="10153525" y="-301660"/>
              <a:ext cx="1453515" cy="1453515"/>
            </a:xfrm>
            <a:prstGeom prst="rect">
              <a:avLst/>
            </a:prstGeom>
          </p:spPr>
        </p:pic>
        <p:sp>
          <p:nvSpPr>
            <p:cNvPr id="7" name="文本框 6">
              <a:hlinkClick r:id="rId2" action="ppaction://hlinksldjump">
                <a:snd r:embed="rId3" name="chimes.wav"/>
              </a:hlinkClick>
            </p:cNvPr>
            <p:cNvSpPr txBox="1"/>
            <p:nvPr userDrawn="1"/>
          </p:nvSpPr>
          <p:spPr>
            <a:xfrm>
              <a:off x="10403228" y="192183"/>
              <a:ext cx="954107" cy="400110"/>
            </a:xfrm>
            <a:prstGeom prst="rect">
              <a:avLst/>
            </a:prstGeom>
            <a:noFill/>
          </p:spPr>
          <p:txBody>
            <a:bodyPr wrap="none" rtlCol="0">
              <a:spAutoFit/>
            </a:bodyPr>
            <a:lstStyle/>
            <a:p>
              <a:r>
                <a:rPr lang="zh-CN" altLang="en-US" sz="2000" dirty="0" smtClean="0">
                  <a:solidFill>
                    <a:srgbClr val="5F5F5F"/>
                  </a:solidFill>
                  <a:latin typeface="华文新魏" panose="02010800040101010101" pitchFamily="2" charset="-122"/>
                  <a:ea typeface="华文新魏" panose="02010800040101010101" pitchFamily="2" charset="-122"/>
                </a:rPr>
                <a:t>导航页</a:t>
              </a:r>
              <a:endParaRPr lang="zh-CN" altLang="en-US" sz="2000" dirty="0">
                <a:solidFill>
                  <a:srgbClr val="5F5F5F"/>
                </a:solidFill>
                <a:latin typeface="华文新魏" panose="02010800040101010101" pitchFamily="2" charset="-122"/>
                <a:ea typeface="华文新魏" panose="02010800040101010101" pitchFamily="2" charset="-122"/>
              </a:endParaRPr>
            </a:p>
          </p:txBody>
        </p:sp>
      </p:grpSp>
    </p:spTree>
    <p:extLst>
      <p:ext uri="{BB962C8B-B14F-4D97-AF65-F5344CB8AC3E}">
        <p14:creationId xmlns:p14="http://schemas.microsoft.com/office/powerpoint/2010/main" val="171289420"/>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bg>
      <p:bgPr>
        <a:gradFill>
          <a:gsLst>
            <a:gs pos="58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grpSp>
        <p:nvGrpSpPr>
          <p:cNvPr id="2" name="组合 1"/>
          <p:cNvGrpSpPr/>
          <p:nvPr userDrawn="1"/>
        </p:nvGrpSpPr>
        <p:grpSpPr>
          <a:xfrm>
            <a:off x="936501" y="736068"/>
            <a:ext cx="9690513" cy="4520243"/>
            <a:chOff x="936501" y="736068"/>
            <a:chExt cx="9690513" cy="4520243"/>
          </a:xfrm>
        </p:grpSpPr>
        <p:sp>
          <p:nvSpPr>
            <p:cNvPr id="3" name="文本框 2"/>
            <p:cNvSpPr txBox="1"/>
            <p:nvPr userDrawn="1"/>
          </p:nvSpPr>
          <p:spPr>
            <a:xfrm>
              <a:off x="1728109" y="1442143"/>
              <a:ext cx="8117928" cy="2800767"/>
            </a:xfrm>
            <a:prstGeom prst="rect">
              <a:avLst/>
            </a:prstGeom>
            <a:gradFill>
              <a:gsLst>
                <a:gs pos="47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glow rad="533400">
                <a:schemeClr val="accent1">
                  <a:alpha val="40000"/>
                </a:schemeClr>
              </a:glow>
              <a:outerShdw blurRad="50800" dist="50800" dir="3720000" algn="ctr" rotWithShape="0">
                <a:srgbClr val="000000">
                  <a:alpha val="43137"/>
                </a:srgbClr>
              </a:outerShdw>
              <a:reflection endPos="0" dist="50800" dir="5400000" sy="-100000" algn="bl" rotWithShape="0"/>
              <a:softEdge rad="127000"/>
            </a:effectLst>
          </p:spPr>
          <p:txBody>
            <a:bodyPr wrap="none" rtlCol="0">
              <a:spAutoFit/>
            </a:bodyPr>
            <a:lstStyle/>
            <a:p>
              <a:r>
                <a:rPr lang="zh-CN" altLang="en-US" sz="88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路漫漫其修远兮</a:t>
              </a:r>
              <a:endParaRPr lang="en-US" altLang="zh-CN" sz="88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a:p>
              <a:r>
                <a:rPr lang="zh-CN" altLang="en-US" sz="88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吾将上下而求索</a:t>
              </a:r>
              <a:endParaRPr lang="en-US" altLang="zh-CN" sz="88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p:txBody>
        </p:sp>
        <p:pic>
          <p:nvPicPr>
            <p:cNvPr id="4" name="图片 3" descr="阴影"/>
            <p:cNvPicPr>
              <a:picLocks noChangeAspect="1"/>
            </p:cNvPicPr>
            <p:nvPr userDrawn="1"/>
          </p:nvPicPr>
          <p:blipFill>
            <a:blip r:embed="rId2"/>
            <a:stretch>
              <a:fillRect/>
            </a:stretch>
          </p:blipFill>
          <p:spPr>
            <a:xfrm>
              <a:off x="936501" y="736068"/>
              <a:ext cx="9690513" cy="4520243"/>
            </a:xfrm>
            <a:prstGeom prst="rect">
              <a:avLst/>
            </a:prstGeom>
          </p:spPr>
        </p:pic>
      </p:grpSp>
    </p:spTree>
    <p:extLst>
      <p:ext uri="{BB962C8B-B14F-4D97-AF65-F5344CB8AC3E}">
        <p14:creationId xmlns:p14="http://schemas.microsoft.com/office/powerpoint/2010/main" val="3426079027"/>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alpha val="50000"/>
          </a:schemeClr>
        </a:solidFill>
        <a:effectLst/>
      </p:bgPr>
    </p:bg>
    <p:spTree>
      <p:nvGrpSpPr>
        <p:cNvPr id="1" name=""/>
        <p:cNvGrpSpPr/>
        <p:nvPr/>
      </p:nvGrpSpPr>
      <p:grpSpPr>
        <a:xfrm>
          <a:off x="0" y="0"/>
          <a:ext cx="0" cy="0"/>
          <a:chOff x="0" y="0"/>
          <a:chExt cx="0" cy="0"/>
        </a:xfrm>
      </p:grpSpPr>
      <p:sp>
        <p:nvSpPr>
          <p:cNvPr id="12" name="矩形 11">
            <a:extLst>
              <a:ext uri="{FF2B5EF4-FFF2-40B4-BE49-F238E27FC236}">
                <a16:creationId xmlns="" xmlns:a16="http://schemas.microsoft.com/office/drawing/2014/main" id="{F4BE031C-B885-491B-AFE9-3136DB3D16BC}"/>
              </a:ext>
            </a:extLst>
          </p:cNvPr>
          <p:cNvSpPr/>
          <p:nvPr userDrawn="1"/>
        </p:nvSpPr>
        <p:spPr>
          <a:xfrm>
            <a:off x="0" y="6240412"/>
            <a:ext cx="11522075" cy="239763"/>
          </a:xfrm>
          <a:prstGeom prst="rect">
            <a:avLst/>
          </a:prstGeom>
          <a:solidFill>
            <a:schemeClr val="accent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sz="3024" b="0" cap="none" spc="0" dirty="0">
              <a:ln w="0"/>
              <a:solidFill>
                <a:schemeClr val="accent1"/>
              </a:solidFill>
              <a:effectLst>
                <a:outerShdw blurRad="38100" dist="25400" dir="5400000" algn="ctr" rotWithShape="0">
                  <a:srgbClr val="6E747A">
                    <a:alpha val="43000"/>
                  </a:srgbClr>
                </a:outerShdw>
              </a:effectLst>
            </a:endParaRPr>
          </a:p>
        </p:txBody>
      </p:sp>
      <p:cxnSp>
        <p:nvCxnSpPr>
          <p:cNvPr id="20" name="直接连接符 19">
            <a:extLst>
              <a:ext uri="{FF2B5EF4-FFF2-40B4-BE49-F238E27FC236}">
                <a16:creationId xmlns="" xmlns:a16="http://schemas.microsoft.com/office/drawing/2014/main" id="{B1BE55F9-2A5E-4E28-8E5F-1BBB89835B59}"/>
              </a:ext>
            </a:extLst>
          </p:cNvPr>
          <p:cNvCxnSpPr/>
          <p:nvPr userDrawn="1"/>
        </p:nvCxnSpPr>
        <p:spPr>
          <a:xfrm>
            <a:off x="0" y="633267"/>
            <a:ext cx="11522075" cy="0"/>
          </a:xfrm>
          <a:prstGeom prst="line">
            <a:avLst/>
          </a:prstGeom>
          <a:ln>
            <a:solidFill>
              <a:srgbClr val="339966"/>
            </a:solidFill>
          </a:ln>
        </p:spPr>
        <p:style>
          <a:lnRef idx="3">
            <a:schemeClr val="accent6"/>
          </a:lnRef>
          <a:fillRef idx="0">
            <a:schemeClr val="accent6"/>
          </a:fillRef>
          <a:effectRef idx="2">
            <a:schemeClr val="accent6"/>
          </a:effectRef>
          <a:fontRef idx="minor">
            <a:schemeClr val="tx1"/>
          </a:fontRef>
        </p:style>
      </p:cxnSp>
      <p:sp>
        <p:nvSpPr>
          <p:cNvPr id="11" name="矩形 10">
            <a:extLst>
              <a:ext uri="{FF2B5EF4-FFF2-40B4-BE49-F238E27FC236}">
                <a16:creationId xmlns="" xmlns:a16="http://schemas.microsoft.com/office/drawing/2014/main" id="{3C8BB19B-3BF3-48F9-BA5C-0CEE270043F5}"/>
              </a:ext>
            </a:extLst>
          </p:cNvPr>
          <p:cNvSpPr/>
          <p:nvPr userDrawn="1"/>
        </p:nvSpPr>
        <p:spPr>
          <a:xfrm>
            <a:off x="0" y="0"/>
            <a:ext cx="11522075" cy="628635"/>
          </a:xfrm>
          <a:prstGeom prst="rect">
            <a:avLst/>
          </a:prstGeom>
          <a:gradFill>
            <a:gsLst>
              <a:gs pos="0">
                <a:schemeClr val="accent1">
                  <a:lumMod val="5000"/>
                  <a:lumOff val="95000"/>
                </a:schemeClr>
              </a:gs>
              <a:gs pos="100000">
                <a:schemeClr val="accent1">
                  <a:lumMod val="30000"/>
                  <a:lumOff val="7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24" dirty="0"/>
          </a:p>
        </p:txBody>
      </p:sp>
    </p:spTree>
    <p:extLst>
      <p:ext uri="{BB962C8B-B14F-4D97-AF65-F5344CB8AC3E}">
        <p14:creationId xmlns:p14="http://schemas.microsoft.com/office/powerpoint/2010/main" val="1345586147"/>
      </p:ext>
    </p:extLst>
  </p:cSld>
  <p:clrMap bg1="lt1" tx1="dk1" bg2="lt2" tx2="dk2" accent1="accent1" accent2="accent2" accent3="accent3" accent4="accent4" accent5="accent5" accent6="accent6" hlink="hlink" folHlink="folHlink"/>
  <p:sldLayoutIdLst>
    <p:sldLayoutId id="2147483661" r:id="rId1"/>
    <p:sldLayoutId id="2147483695" r:id="rId2"/>
    <p:sldLayoutId id="2147483689" r:id="rId3"/>
    <p:sldLayoutId id="2147483690" r:id="rId4"/>
    <p:sldLayoutId id="2147483691" r:id="rId5"/>
    <p:sldLayoutId id="2147483692" r:id="rId6"/>
    <p:sldLayoutId id="2147483694" r:id="rId7"/>
  </p:sldLayoutIdLst>
  <p:timing>
    <p:tnLst>
      <p:par>
        <p:cTn id="1" dur="indefinite" restart="never" nodeType="tmRoot"/>
      </p:par>
    </p:tnLst>
  </p:timing>
  <p:txStyles>
    <p:titleStyle>
      <a:lvl1pPr algn="ctr" rtl="0" eaLnBrk="1" fontAlgn="base" hangingPunct="1">
        <a:spcBef>
          <a:spcPct val="0"/>
        </a:spcBef>
        <a:spcAft>
          <a:spcPct val="0"/>
        </a:spcAft>
        <a:defRPr sz="4158" kern="1200">
          <a:solidFill>
            <a:schemeClr val="tx1"/>
          </a:solidFill>
          <a:latin typeface="+mj-lt"/>
          <a:ea typeface="+mj-ea"/>
          <a:cs typeface="+mj-cs"/>
        </a:defRPr>
      </a:lvl1pPr>
      <a:lvl2pPr algn="ctr" rtl="0" eaLnBrk="1" fontAlgn="base" hangingPunct="1">
        <a:spcBef>
          <a:spcPct val="0"/>
        </a:spcBef>
        <a:spcAft>
          <a:spcPct val="0"/>
        </a:spcAft>
        <a:defRPr sz="4158">
          <a:solidFill>
            <a:schemeClr val="tx1"/>
          </a:solidFill>
          <a:latin typeface="Arial" charset="0"/>
          <a:ea typeface="黑体" pitchFamily="2" charset="-122"/>
        </a:defRPr>
      </a:lvl2pPr>
      <a:lvl3pPr algn="ctr" rtl="0" eaLnBrk="1" fontAlgn="base" hangingPunct="1">
        <a:spcBef>
          <a:spcPct val="0"/>
        </a:spcBef>
        <a:spcAft>
          <a:spcPct val="0"/>
        </a:spcAft>
        <a:defRPr sz="4158">
          <a:solidFill>
            <a:schemeClr val="tx1"/>
          </a:solidFill>
          <a:latin typeface="Arial" charset="0"/>
          <a:ea typeface="黑体" pitchFamily="2" charset="-122"/>
        </a:defRPr>
      </a:lvl3pPr>
      <a:lvl4pPr algn="ctr" rtl="0" eaLnBrk="1" fontAlgn="base" hangingPunct="1">
        <a:spcBef>
          <a:spcPct val="0"/>
        </a:spcBef>
        <a:spcAft>
          <a:spcPct val="0"/>
        </a:spcAft>
        <a:defRPr sz="4158">
          <a:solidFill>
            <a:schemeClr val="tx1"/>
          </a:solidFill>
          <a:latin typeface="Arial" charset="0"/>
          <a:ea typeface="黑体" pitchFamily="2" charset="-122"/>
        </a:defRPr>
      </a:lvl4pPr>
      <a:lvl5pPr algn="ctr" rtl="0" eaLnBrk="1" fontAlgn="base" hangingPunct="1">
        <a:spcBef>
          <a:spcPct val="0"/>
        </a:spcBef>
        <a:spcAft>
          <a:spcPct val="0"/>
        </a:spcAft>
        <a:defRPr sz="4158">
          <a:solidFill>
            <a:schemeClr val="tx1"/>
          </a:solidFill>
          <a:latin typeface="Arial" charset="0"/>
          <a:ea typeface="黑体" pitchFamily="2" charset="-122"/>
        </a:defRPr>
      </a:lvl5pPr>
      <a:lvl6pPr marL="432008" algn="ctr" rtl="0" eaLnBrk="1" fontAlgn="base" hangingPunct="1">
        <a:spcBef>
          <a:spcPct val="0"/>
        </a:spcBef>
        <a:spcAft>
          <a:spcPct val="0"/>
        </a:spcAft>
        <a:defRPr sz="4158">
          <a:solidFill>
            <a:schemeClr val="tx1"/>
          </a:solidFill>
          <a:latin typeface="Arial" charset="0"/>
          <a:ea typeface="黑体" pitchFamily="2" charset="-122"/>
        </a:defRPr>
      </a:lvl6pPr>
      <a:lvl7pPr marL="864017" algn="ctr" rtl="0" eaLnBrk="1" fontAlgn="base" hangingPunct="1">
        <a:spcBef>
          <a:spcPct val="0"/>
        </a:spcBef>
        <a:spcAft>
          <a:spcPct val="0"/>
        </a:spcAft>
        <a:defRPr sz="4158">
          <a:solidFill>
            <a:schemeClr val="tx1"/>
          </a:solidFill>
          <a:latin typeface="Arial" charset="0"/>
          <a:ea typeface="黑体" pitchFamily="2" charset="-122"/>
        </a:defRPr>
      </a:lvl7pPr>
      <a:lvl8pPr marL="1296025" algn="ctr" rtl="0" eaLnBrk="1" fontAlgn="base" hangingPunct="1">
        <a:spcBef>
          <a:spcPct val="0"/>
        </a:spcBef>
        <a:spcAft>
          <a:spcPct val="0"/>
        </a:spcAft>
        <a:defRPr sz="4158">
          <a:solidFill>
            <a:schemeClr val="tx1"/>
          </a:solidFill>
          <a:latin typeface="Arial" charset="0"/>
          <a:ea typeface="黑体" pitchFamily="2" charset="-122"/>
        </a:defRPr>
      </a:lvl8pPr>
      <a:lvl9pPr marL="1728033" algn="ctr" rtl="0" eaLnBrk="1" fontAlgn="base" hangingPunct="1">
        <a:spcBef>
          <a:spcPct val="0"/>
        </a:spcBef>
        <a:spcAft>
          <a:spcPct val="0"/>
        </a:spcAft>
        <a:defRPr sz="4158">
          <a:solidFill>
            <a:schemeClr val="tx1"/>
          </a:solidFill>
          <a:latin typeface="Arial" charset="0"/>
          <a:ea typeface="黑体" pitchFamily="2" charset="-122"/>
        </a:defRPr>
      </a:lvl9pPr>
    </p:titleStyle>
    <p:bodyStyle>
      <a:lvl1pPr marL="324006" indent="-324006" algn="l" rtl="0" eaLnBrk="1" fontAlgn="base" hangingPunct="1">
        <a:spcBef>
          <a:spcPct val="20000"/>
        </a:spcBef>
        <a:spcAft>
          <a:spcPct val="0"/>
        </a:spcAft>
        <a:buFont typeface="Arial" charset="0"/>
        <a:buChar char="•"/>
        <a:defRPr sz="3024" kern="1200">
          <a:solidFill>
            <a:schemeClr val="tx1"/>
          </a:solidFill>
          <a:latin typeface="+mn-lt"/>
          <a:ea typeface="+mn-ea"/>
          <a:cs typeface="+mn-cs"/>
        </a:defRPr>
      </a:lvl1pPr>
      <a:lvl2pPr marL="702013" indent="-270005" algn="l" rtl="0" eaLnBrk="1" fontAlgn="base" hangingPunct="1">
        <a:spcBef>
          <a:spcPct val="20000"/>
        </a:spcBef>
        <a:spcAft>
          <a:spcPct val="0"/>
        </a:spcAft>
        <a:buFont typeface="Arial" charset="0"/>
        <a:buChar char="–"/>
        <a:defRPr sz="2646" kern="1200">
          <a:solidFill>
            <a:schemeClr val="tx1"/>
          </a:solidFill>
          <a:latin typeface="+mn-lt"/>
          <a:ea typeface="+mn-ea"/>
          <a:cs typeface="+mn-cs"/>
        </a:defRPr>
      </a:lvl2pPr>
      <a:lvl3pPr marL="1080021" indent="-216004" algn="l" rtl="0" eaLnBrk="1" fontAlgn="base" hangingPunct="1">
        <a:spcBef>
          <a:spcPct val="20000"/>
        </a:spcBef>
        <a:spcAft>
          <a:spcPct val="0"/>
        </a:spcAft>
        <a:buFont typeface="Arial" charset="0"/>
        <a:buChar char="•"/>
        <a:defRPr sz="2268" kern="1200">
          <a:solidFill>
            <a:schemeClr val="tx1"/>
          </a:solidFill>
          <a:latin typeface="+mn-lt"/>
          <a:ea typeface="+mn-ea"/>
          <a:cs typeface="+mn-cs"/>
        </a:defRPr>
      </a:lvl3pPr>
      <a:lvl4pPr marL="1512029" indent="-216004" algn="l" rtl="0" eaLnBrk="1" fontAlgn="base" hangingPunct="1">
        <a:spcBef>
          <a:spcPct val="20000"/>
        </a:spcBef>
        <a:spcAft>
          <a:spcPct val="0"/>
        </a:spcAft>
        <a:buFont typeface="Arial" charset="0"/>
        <a:buChar char="–"/>
        <a:defRPr sz="1890" kern="1200">
          <a:solidFill>
            <a:schemeClr val="tx1"/>
          </a:solidFill>
          <a:latin typeface="+mn-lt"/>
          <a:ea typeface="+mn-ea"/>
          <a:cs typeface="+mn-cs"/>
        </a:defRPr>
      </a:lvl4pPr>
      <a:lvl5pPr marL="1944037" indent="-216004" algn="l" rtl="0" eaLnBrk="1" fontAlgn="base" hangingPunct="1">
        <a:spcBef>
          <a:spcPct val="20000"/>
        </a:spcBef>
        <a:spcAft>
          <a:spcPct val="0"/>
        </a:spcAft>
        <a:buFont typeface="Arial" charset="0"/>
        <a:buChar char="»"/>
        <a:defRPr sz="1890" kern="1200">
          <a:solidFill>
            <a:schemeClr val="tx1"/>
          </a:solidFill>
          <a:latin typeface="+mn-lt"/>
          <a:ea typeface="+mn-ea"/>
          <a:cs typeface="+mn-cs"/>
        </a:defRPr>
      </a:lvl5pPr>
      <a:lvl6pPr marL="2376046"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6pPr>
      <a:lvl7pPr marL="2808054"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7pPr>
      <a:lvl8pPr marL="3240062"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8pPr>
      <a:lvl9pPr marL="3672070"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9pPr>
    </p:bodyStyle>
    <p:otherStyle>
      <a:defPPr>
        <a:defRPr lang="zh-CN"/>
      </a:defPPr>
      <a:lvl1pPr marL="0" algn="l" defTabSz="864017" rtl="0" eaLnBrk="1" latinLnBrk="0" hangingPunct="1">
        <a:defRPr sz="1701" kern="1200">
          <a:solidFill>
            <a:schemeClr val="tx1"/>
          </a:solidFill>
          <a:latin typeface="+mn-lt"/>
          <a:ea typeface="+mn-ea"/>
          <a:cs typeface="+mn-cs"/>
        </a:defRPr>
      </a:lvl1pPr>
      <a:lvl2pPr marL="432008" algn="l" defTabSz="864017" rtl="0" eaLnBrk="1" latinLnBrk="0" hangingPunct="1">
        <a:defRPr sz="1701" kern="1200">
          <a:solidFill>
            <a:schemeClr val="tx1"/>
          </a:solidFill>
          <a:latin typeface="+mn-lt"/>
          <a:ea typeface="+mn-ea"/>
          <a:cs typeface="+mn-cs"/>
        </a:defRPr>
      </a:lvl2pPr>
      <a:lvl3pPr marL="864017" algn="l" defTabSz="864017" rtl="0" eaLnBrk="1" latinLnBrk="0" hangingPunct="1">
        <a:defRPr sz="1701" kern="1200">
          <a:solidFill>
            <a:schemeClr val="tx1"/>
          </a:solidFill>
          <a:latin typeface="+mn-lt"/>
          <a:ea typeface="+mn-ea"/>
          <a:cs typeface="+mn-cs"/>
        </a:defRPr>
      </a:lvl3pPr>
      <a:lvl4pPr marL="1296025" algn="l" defTabSz="864017" rtl="0" eaLnBrk="1" latinLnBrk="0" hangingPunct="1">
        <a:defRPr sz="1701" kern="1200">
          <a:solidFill>
            <a:schemeClr val="tx1"/>
          </a:solidFill>
          <a:latin typeface="+mn-lt"/>
          <a:ea typeface="+mn-ea"/>
          <a:cs typeface="+mn-cs"/>
        </a:defRPr>
      </a:lvl4pPr>
      <a:lvl5pPr marL="1728033" algn="l" defTabSz="864017" rtl="0" eaLnBrk="1" latinLnBrk="0" hangingPunct="1">
        <a:defRPr sz="1701" kern="1200">
          <a:solidFill>
            <a:schemeClr val="tx1"/>
          </a:solidFill>
          <a:latin typeface="+mn-lt"/>
          <a:ea typeface="+mn-ea"/>
          <a:cs typeface="+mn-cs"/>
        </a:defRPr>
      </a:lvl5pPr>
      <a:lvl6pPr marL="2160041" algn="l" defTabSz="864017" rtl="0" eaLnBrk="1" latinLnBrk="0" hangingPunct="1">
        <a:defRPr sz="1701" kern="1200">
          <a:solidFill>
            <a:schemeClr val="tx1"/>
          </a:solidFill>
          <a:latin typeface="+mn-lt"/>
          <a:ea typeface="+mn-ea"/>
          <a:cs typeface="+mn-cs"/>
        </a:defRPr>
      </a:lvl6pPr>
      <a:lvl7pPr marL="2592050" algn="l" defTabSz="864017" rtl="0" eaLnBrk="1" latinLnBrk="0" hangingPunct="1">
        <a:defRPr sz="1701" kern="1200">
          <a:solidFill>
            <a:schemeClr val="tx1"/>
          </a:solidFill>
          <a:latin typeface="+mn-lt"/>
          <a:ea typeface="+mn-ea"/>
          <a:cs typeface="+mn-cs"/>
        </a:defRPr>
      </a:lvl7pPr>
      <a:lvl8pPr marL="3024058" algn="l" defTabSz="864017" rtl="0" eaLnBrk="1" latinLnBrk="0" hangingPunct="1">
        <a:defRPr sz="1701" kern="1200">
          <a:solidFill>
            <a:schemeClr val="tx1"/>
          </a:solidFill>
          <a:latin typeface="+mn-lt"/>
          <a:ea typeface="+mn-ea"/>
          <a:cs typeface="+mn-cs"/>
        </a:defRPr>
      </a:lvl8pPr>
      <a:lvl9pPr marL="3456066" algn="l" defTabSz="864017" rtl="0" eaLnBrk="1" latinLnBrk="0" hangingPunct="1">
        <a:defRPr sz="17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slide" Target="slide20.xml"/><Relationship Id="rId5" Type="http://schemas.openxmlformats.org/officeDocument/2006/relationships/slide" Target="slide14.xml"/><Relationship Id="rId4" Type="http://schemas.openxmlformats.org/officeDocument/2006/relationships/audio" Target="../media/audio2.wav"/></Relationships>
</file>

<file path=ppt/slides/_rels/slide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bg>
      <p:bgPr>
        <a:gradFill>
          <a:gsLst>
            <a:gs pos="90000">
              <a:srgbClr val="DFF4CE"/>
            </a:gs>
            <a:gs pos="0">
              <a:schemeClr val="accent1">
                <a:lumMod val="5000"/>
                <a:lumOff val="95000"/>
              </a:schemeClr>
            </a:gs>
            <a:gs pos="30000">
              <a:schemeClr val="accent1">
                <a:lumMod val="45000"/>
                <a:lumOff val="55000"/>
              </a:schemeClr>
            </a:gs>
            <a:gs pos="65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4" name="棱台 3"/>
          <p:cNvSpPr/>
          <p:nvPr/>
        </p:nvSpPr>
        <p:spPr>
          <a:xfrm>
            <a:off x="432445" y="3722371"/>
            <a:ext cx="10801200" cy="1785933"/>
          </a:xfrm>
          <a:prstGeom prst="bevel">
            <a:avLst/>
          </a:prstGeom>
          <a:gradFill>
            <a:gsLst>
              <a:gs pos="0">
                <a:schemeClr val="accent1">
                  <a:lumMod val="5000"/>
                  <a:lumOff val="95000"/>
                </a:schemeClr>
              </a:gs>
              <a:gs pos="0">
                <a:schemeClr val="accent1">
                  <a:lumMod val="45000"/>
                  <a:lumOff val="55000"/>
                </a:schemeClr>
              </a:gs>
              <a:gs pos="44000">
                <a:schemeClr val="accent1">
                  <a:lumMod val="45000"/>
                  <a:lumOff val="55000"/>
                </a:schemeClr>
              </a:gs>
              <a:gs pos="80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spcAft>
                <a:spcPts val="0"/>
              </a:spcAft>
              <a:tabLst>
                <a:tab pos="1029335" algn="l"/>
                <a:tab pos="1850390" algn="l"/>
                <a:tab pos="2538095" algn="l"/>
                <a:tab pos="3221990" algn="l"/>
              </a:tabLst>
            </a:pPr>
            <a:r>
              <a:rPr lang="zh-CN" altLang="zh-CN" sz="4400" dirty="0">
                <a:solidFill>
                  <a:srgbClr val="D60093"/>
                </a:solidFill>
                <a:cs typeface="Times New Roman" panose="02020603050405020304" pitchFamily="18" charset="0"/>
              </a:rPr>
              <a:t>第</a:t>
            </a:r>
            <a:r>
              <a:rPr lang="en-US" altLang="zh-CN" sz="4400" dirty="0">
                <a:solidFill>
                  <a:srgbClr val="D60093"/>
                </a:solidFill>
                <a:cs typeface="Times New Roman" panose="02020603050405020304" pitchFamily="18" charset="0"/>
              </a:rPr>
              <a:t>15</a:t>
            </a:r>
            <a:r>
              <a:rPr lang="zh-CN" altLang="zh-CN" sz="4400" dirty="0">
                <a:solidFill>
                  <a:srgbClr val="D60093"/>
                </a:solidFill>
                <a:cs typeface="Times New Roman" panose="02020603050405020304" pitchFamily="18" charset="0"/>
              </a:rPr>
              <a:t>课　第二次世界大战</a:t>
            </a:r>
            <a:endParaRPr lang="zh-CN" altLang="zh-CN" sz="4400" dirty="0">
              <a:solidFill>
                <a:srgbClr val="D60093"/>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Effect transition="in" filter="fade">
                                      <p:cBhvr>
                                        <p:cTn id="9" dur="1000"/>
                                        <p:tgtEl>
                                          <p:spTgt spid="4"/>
                                        </p:tgtEl>
                                      </p:cBhvr>
                                    </p:animEffect>
                                  </p:childTnLst>
                                </p:cTn>
                              </p:par>
                            </p:childTnLst>
                          </p:cTn>
                        </p:par>
                        <p:par>
                          <p:cTn id="10" fill="hold">
                            <p:stCondLst>
                              <p:cond delay="1000"/>
                            </p:stCondLst>
                            <p:childTnLst>
                              <p:par>
                                <p:cTn id="11" presetID="34" presetClass="emph" presetSubtype="0" fill="hold" grpId="1" nodeType="afterEffect">
                                  <p:stCondLst>
                                    <p:cond delay="0"/>
                                  </p:stCondLst>
                                  <p:iterate type="lt">
                                    <p:tmPct val="10000"/>
                                  </p:iterate>
                                  <p:childTnLst>
                                    <p:animMotion origin="layout" path="M 0.0 0.0 L 0.0 -0.07213" pathEditMode="relative" ptsTypes="">
                                      <p:cBhvr>
                                        <p:cTn id="12" dur="250" accel="50000" decel="50000" autoRev="1" fill="hold">
                                          <p:stCondLst>
                                            <p:cond delay="0"/>
                                          </p:stCondLst>
                                        </p:cTn>
                                        <p:tgtEl>
                                          <p:spTgt spid="4"/>
                                        </p:tgtEl>
                                        <p:attrNameLst>
                                          <p:attrName>ppt_x</p:attrName>
                                          <p:attrName>ppt_y</p:attrName>
                                        </p:attrNameLst>
                                      </p:cBhvr>
                                    </p:animMotion>
                                    <p:animRot by="1500000">
                                      <p:cBhvr>
                                        <p:cTn id="13" dur="125" fill="hold">
                                          <p:stCondLst>
                                            <p:cond delay="0"/>
                                          </p:stCondLst>
                                        </p:cTn>
                                        <p:tgtEl>
                                          <p:spTgt spid="4"/>
                                        </p:tgtEl>
                                        <p:attrNameLst>
                                          <p:attrName>r</p:attrName>
                                        </p:attrNameLst>
                                      </p:cBhvr>
                                    </p:animRot>
                                    <p:animRot by="-1500000">
                                      <p:cBhvr>
                                        <p:cTn id="14" dur="125" fill="hold">
                                          <p:stCondLst>
                                            <p:cond delay="125"/>
                                          </p:stCondLst>
                                        </p:cTn>
                                        <p:tgtEl>
                                          <p:spTgt spid="4"/>
                                        </p:tgtEl>
                                        <p:attrNameLst>
                                          <p:attrName>r</p:attrName>
                                        </p:attrNameLst>
                                      </p:cBhvr>
                                    </p:animRot>
                                    <p:animRot by="-1500000">
                                      <p:cBhvr>
                                        <p:cTn id="15" dur="125" fill="hold">
                                          <p:stCondLst>
                                            <p:cond delay="250"/>
                                          </p:stCondLst>
                                        </p:cTn>
                                        <p:tgtEl>
                                          <p:spTgt spid="4"/>
                                        </p:tgtEl>
                                        <p:attrNameLst>
                                          <p:attrName>r</p:attrName>
                                        </p:attrNameLst>
                                      </p:cBhvr>
                                    </p:animRot>
                                    <p:animRot by="1500000">
                                      <p:cBhvr>
                                        <p:cTn id="16" dur="125" fill="hold">
                                          <p:stCondLst>
                                            <p:cond delay="375"/>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361950" y="821311"/>
            <a:ext cx="10807700" cy="474129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latin typeface="Arial" panose="020B0604020202020204" pitchFamily="34" charset="0"/>
                <a:cs typeface="Times New Roman" panose="02020603050405020304" pitchFamily="18" charset="0"/>
              </a:rPr>
              <a:t>波茨坦会议</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1945</a:t>
            </a:r>
            <a:r>
              <a:rPr lang="zh-CN" altLang="zh-CN" dirty="0">
                <a:solidFill>
                  <a:srgbClr val="000000"/>
                </a:solidFill>
                <a:ea typeface="宋体" panose="02010600030101010101" pitchFamily="2"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7</a:t>
            </a:r>
            <a:r>
              <a:rPr lang="zh-CN" altLang="zh-CN" dirty="0">
                <a:solidFill>
                  <a:srgbClr val="000000"/>
                </a:solidFill>
                <a:ea typeface="宋体" panose="02010600030101010101" pitchFamily="2" charset="-122"/>
                <a:cs typeface="Times New Roman" panose="02020603050405020304" pitchFamily="18" charset="0"/>
              </a:rPr>
              <a:t>月</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美、英、苏三国的首脑在波茨坦召开会议</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会议重申了雅尔塔会议的精神。并以中、美、苏三国的名义发表了敦促日本投降的《</a:t>
            </a:r>
            <a:r>
              <a:rPr lang="en-US" altLang="zh-CN" dirty="0" smtClean="0">
                <a:solidFill>
                  <a:srgbClr val="000000"/>
                </a:solidFill>
                <a:ea typeface="宋体" panose="02010600030101010101" pitchFamily="2" charset="-122"/>
                <a:cs typeface="Times New Roman" panose="02020603050405020304" pitchFamily="18" charset="0"/>
              </a:rPr>
              <a:t>______________</a:t>
            </a:r>
            <a:r>
              <a:rPr lang="zh-CN" altLang="zh-CN" dirty="0" smtClean="0">
                <a:solidFill>
                  <a:srgbClr val="000000"/>
                </a:solidFill>
                <a:ea typeface="宋体" panose="02010600030101010101" pitchFamily="2" charset="-122"/>
                <a:cs typeface="Times New Roman" panose="02020603050405020304" pitchFamily="18" charset="0"/>
              </a:rPr>
              <a:t>》</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公告重申《开罗宣言》的条件必须实施。</a:t>
            </a:r>
            <a:r>
              <a:rPr lang="en-US" altLang="zh-CN" dirty="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latin typeface="Arial" panose="020B0604020202020204" pitchFamily="34" charset="0"/>
                <a:cs typeface="Times New Roman" panose="02020603050405020304" pitchFamily="18" charset="0"/>
              </a:rPr>
              <a:t>德国投降</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1945</a:t>
            </a:r>
            <a:r>
              <a:rPr lang="zh-CN" altLang="zh-CN" dirty="0">
                <a:solidFill>
                  <a:srgbClr val="000000"/>
                </a:solidFill>
                <a:ea typeface="宋体" panose="02010600030101010101" pitchFamily="2"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5</a:t>
            </a:r>
            <a:r>
              <a:rPr lang="zh-CN" altLang="zh-CN" dirty="0">
                <a:solidFill>
                  <a:srgbClr val="000000"/>
                </a:solidFill>
                <a:ea typeface="宋体" panose="02010600030101010101" pitchFamily="2" charset="-122"/>
                <a:cs typeface="Times New Roman" panose="02020603050405020304" pitchFamily="18" charset="0"/>
              </a:rPr>
              <a:t>月</a:t>
            </a:r>
            <a:r>
              <a:rPr lang="en-US" altLang="zh-CN" dirty="0">
                <a:solidFill>
                  <a:srgbClr val="000000"/>
                </a:solidFill>
                <a:ea typeface="宋体" panose="02010600030101010101" pitchFamily="2" charset="-122"/>
                <a:cs typeface="Times New Roman" panose="02020603050405020304" pitchFamily="18" charset="0"/>
              </a:rPr>
              <a:t>8</a:t>
            </a:r>
            <a:r>
              <a:rPr lang="zh-CN" altLang="zh-CN" dirty="0">
                <a:solidFill>
                  <a:srgbClr val="000000"/>
                </a:solidFill>
                <a:ea typeface="宋体" panose="02010600030101010101" pitchFamily="2" charset="-122"/>
                <a:cs typeface="Times New Roman" panose="02020603050405020304" pitchFamily="18" charset="0"/>
              </a:rPr>
              <a:t>日</a:t>
            </a:r>
            <a:r>
              <a:rPr lang="en-US" altLang="zh-CN" dirty="0">
                <a:solidFill>
                  <a:srgbClr val="000000"/>
                </a:solidFill>
                <a:ea typeface="宋体" panose="02010600030101010101" pitchFamily="2" charset="-122"/>
                <a:cs typeface="Times New Roman" panose="02020603050405020304" pitchFamily="18" charset="0"/>
              </a:rPr>
              <a:t>,__________</a:t>
            </a:r>
            <a:r>
              <a:rPr lang="zh-CN" altLang="zh-CN" dirty="0">
                <a:solidFill>
                  <a:srgbClr val="000000"/>
                </a:solidFill>
                <a:ea typeface="宋体" panose="02010600030101010101" pitchFamily="2" charset="-122"/>
                <a:cs typeface="Times New Roman" panose="02020603050405020304" pitchFamily="18" charset="0"/>
              </a:rPr>
              <a:t>正式签署无条件投降书</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欧洲战事结束。</a:t>
            </a:r>
            <a:r>
              <a:rPr lang="en-US" altLang="zh-CN" dirty="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4402717" y="2583881"/>
            <a:ext cx="2347117" cy="626710"/>
          </a:xfrm>
          <a:prstGeom prst="rect">
            <a:avLst/>
          </a:prstGeom>
        </p:spPr>
        <p:txBody>
          <a:bodyPr wrap="none">
            <a:spAutoFit/>
          </a:bodyPr>
          <a:lstStyle/>
          <a:p>
            <a:pPr>
              <a:lnSpc>
                <a:spcPct val="120000"/>
              </a:lnSpc>
            </a:pPr>
            <a:r>
              <a:rPr lang="zh-CN" altLang="zh-CN" dirty="0">
                <a:ea typeface="宋体" panose="02010600030101010101" pitchFamily="2" charset="-122"/>
                <a:cs typeface="Times New Roman" panose="02020603050405020304" pitchFamily="18" charset="0"/>
              </a:rPr>
              <a:t>波茨坦</a:t>
            </a:r>
            <a:r>
              <a:rPr lang="zh-CN" altLang="zh-CN" dirty="0" smtClean="0">
                <a:ea typeface="宋体" panose="02010600030101010101" pitchFamily="2" charset="-122"/>
                <a:cs typeface="Times New Roman" panose="02020603050405020304" pitchFamily="18" charset="0"/>
              </a:rPr>
              <a:t>公告</a:t>
            </a:r>
            <a:r>
              <a:rPr lang="en-US" altLang="zh-CN" dirty="0" smtClean="0">
                <a:ea typeface="宋体" panose="02010600030101010101" pitchFamily="2" charset="-122"/>
                <a:cs typeface="Times New Roman" panose="02020603050405020304" pitchFamily="18" charset="0"/>
              </a:rPr>
              <a:t> </a:t>
            </a:r>
            <a:endParaRPr lang="zh-CN" altLang="en-US" dirty="0"/>
          </a:p>
        </p:txBody>
      </p:sp>
      <p:sp>
        <p:nvSpPr>
          <p:cNvPr id="5" name="矩形 4"/>
          <p:cNvSpPr>
            <a:spLocks noChangeAspect="1"/>
          </p:cNvSpPr>
          <p:nvPr/>
        </p:nvSpPr>
        <p:spPr>
          <a:xfrm>
            <a:off x="3744813" y="4336619"/>
            <a:ext cx="1111202" cy="626710"/>
          </a:xfrm>
          <a:prstGeom prst="rect">
            <a:avLst/>
          </a:prstGeom>
        </p:spPr>
        <p:txBody>
          <a:bodyPr wrap="none">
            <a:spAutoFit/>
          </a:bodyPr>
          <a:lstStyle/>
          <a:p>
            <a:pPr>
              <a:lnSpc>
                <a:spcPct val="120000"/>
              </a:lnSpc>
            </a:pPr>
            <a:r>
              <a:rPr lang="zh-CN" altLang="zh-CN" dirty="0" smtClean="0">
                <a:ea typeface="宋体" panose="02010600030101010101" pitchFamily="2" charset="-122"/>
                <a:cs typeface="Times New Roman" panose="02020603050405020304" pitchFamily="18" charset="0"/>
              </a:rPr>
              <a:t>德国</a:t>
            </a:r>
            <a:r>
              <a:rPr lang="en-US" altLang="zh-CN" dirty="0" smtClean="0">
                <a:ea typeface="宋体" panose="02010600030101010101" pitchFamily="2" charset="-122"/>
                <a:cs typeface="Times New Roman" panose="02020603050405020304" pitchFamily="18" charset="0"/>
              </a:rPr>
              <a:t> </a:t>
            </a:r>
            <a:endParaRPr lang="zh-CN" altLang="en-US" dirty="0"/>
          </a:p>
        </p:txBody>
      </p:sp>
    </p:spTree>
    <p:extLst>
      <p:ext uri="{BB962C8B-B14F-4D97-AF65-F5344CB8AC3E}">
        <p14:creationId xmlns:p14="http://schemas.microsoft.com/office/powerpoint/2010/main" val="1182918429"/>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361950" y="1367879"/>
            <a:ext cx="10807700" cy="299043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4.</a:t>
            </a:r>
            <a:r>
              <a:rPr lang="zh-CN" altLang="zh-CN" dirty="0">
                <a:solidFill>
                  <a:srgbClr val="000000"/>
                </a:solidFill>
                <a:latin typeface="Arial" panose="020B0604020202020204" pitchFamily="34" charset="0"/>
                <a:cs typeface="Times New Roman" panose="02020603050405020304" pitchFamily="18" charset="0"/>
              </a:rPr>
              <a:t>日本投降</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背景</a:t>
            </a:r>
            <a:r>
              <a:rPr lang="en-US" altLang="zh-CN" dirty="0">
                <a:solidFill>
                  <a:srgbClr val="000000"/>
                </a:solidFill>
                <a:ea typeface="宋体" panose="02010600030101010101" pitchFamily="2" charset="-122"/>
                <a:cs typeface="Times New Roman" panose="02020603050405020304" pitchFamily="18" charset="0"/>
              </a:rPr>
              <a:t>:1945</a:t>
            </a:r>
            <a:r>
              <a:rPr lang="zh-CN" altLang="zh-CN" dirty="0">
                <a:solidFill>
                  <a:srgbClr val="000000"/>
                </a:solidFill>
                <a:ea typeface="宋体" panose="02010600030101010101" pitchFamily="2"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8</a:t>
            </a:r>
            <a:r>
              <a:rPr lang="zh-CN" altLang="zh-CN" dirty="0">
                <a:solidFill>
                  <a:srgbClr val="000000"/>
                </a:solidFill>
                <a:ea typeface="宋体" panose="02010600030101010101" pitchFamily="2" charset="-122"/>
                <a:cs typeface="Times New Roman" panose="02020603050405020304" pitchFamily="18" charset="0"/>
              </a:rPr>
              <a:t>月上旬</a:t>
            </a:r>
            <a:r>
              <a:rPr lang="en-US" altLang="zh-CN" dirty="0">
                <a:solidFill>
                  <a:srgbClr val="000000"/>
                </a:solidFill>
                <a:ea typeface="宋体" panose="02010600030101010101" pitchFamily="2" charset="-122"/>
                <a:cs typeface="Times New Roman" panose="02020603050405020304" pitchFamily="18" charset="0"/>
              </a:rPr>
              <a:t>,__________</a:t>
            </a:r>
            <a:r>
              <a:rPr lang="zh-CN" altLang="zh-CN" dirty="0">
                <a:solidFill>
                  <a:srgbClr val="000000"/>
                </a:solidFill>
                <a:ea typeface="宋体" panose="02010600030101010101" pitchFamily="2" charset="-122"/>
                <a:cs typeface="Times New Roman" panose="02020603050405020304" pitchFamily="18" charset="0"/>
              </a:rPr>
              <a:t>在日本投下两枚原子弹</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苏联也出兵中国东北和朝鲜</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参加对日作战。</a:t>
            </a:r>
            <a:r>
              <a:rPr lang="en-US" altLang="zh-CN" dirty="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投降</a:t>
            </a:r>
            <a:r>
              <a:rPr lang="en-US" altLang="zh-CN" dirty="0">
                <a:solidFill>
                  <a:srgbClr val="000000"/>
                </a:solidFill>
                <a:ea typeface="宋体" panose="02010600030101010101" pitchFamily="2" charset="-122"/>
                <a:cs typeface="Times New Roman" panose="02020603050405020304" pitchFamily="18" charset="0"/>
              </a:rPr>
              <a:t>:1945</a:t>
            </a:r>
            <a:r>
              <a:rPr lang="zh-CN" altLang="zh-CN" dirty="0">
                <a:solidFill>
                  <a:srgbClr val="000000"/>
                </a:solidFill>
                <a:ea typeface="宋体" panose="02010600030101010101" pitchFamily="2"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8</a:t>
            </a:r>
            <a:r>
              <a:rPr lang="zh-CN" altLang="zh-CN" dirty="0">
                <a:solidFill>
                  <a:srgbClr val="000000"/>
                </a:solidFill>
                <a:ea typeface="宋体" panose="02010600030101010101" pitchFamily="2" charset="-122"/>
                <a:cs typeface="Times New Roman" panose="02020603050405020304" pitchFamily="18" charset="0"/>
              </a:rPr>
              <a:t>月</a:t>
            </a:r>
            <a:r>
              <a:rPr lang="en-US" altLang="zh-CN" dirty="0">
                <a:solidFill>
                  <a:srgbClr val="000000"/>
                </a:solidFill>
                <a:ea typeface="宋体" panose="02010600030101010101" pitchFamily="2" charset="-122"/>
                <a:cs typeface="Times New Roman" panose="02020603050405020304" pitchFamily="18" charset="0"/>
              </a:rPr>
              <a:t>15</a:t>
            </a:r>
            <a:r>
              <a:rPr lang="zh-CN" altLang="zh-CN" dirty="0">
                <a:solidFill>
                  <a:srgbClr val="000000"/>
                </a:solidFill>
                <a:ea typeface="宋体" panose="02010600030101010101" pitchFamily="2" charset="-122"/>
                <a:cs typeface="Times New Roman" panose="02020603050405020304" pitchFamily="18" charset="0"/>
              </a:rPr>
              <a:t>日</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日本法西斯宣布无条件投降。</a:t>
            </a:r>
            <a:r>
              <a:rPr lang="en-US" altLang="zh-CN" dirty="0">
                <a:solidFill>
                  <a:srgbClr val="000000"/>
                </a:solidFill>
                <a:ea typeface="宋体" panose="02010600030101010101" pitchFamily="2" charset="-122"/>
                <a:cs typeface="Times New Roman" panose="02020603050405020304" pitchFamily="18" charset="0"/>
              </a:rPr>
              <a:t>9</a:t>
            </a:r>
            <a:r>
              <a:rPr lang="zh-CN" altLang="zh-CN" dirty="0">
                <a:solidFill>
                  <a:srgbClr val="000000"/>
                </a:solidFill>
                <a:ea typeface="宋体" panose="02010600030101010101" pitchFamily="2" charset="-122"/>
                <a:cs typeface="Times New Roman" panose="02020603050405020304" pitchFamily="18" charset="0"/>
              </a:rPr>
              <a:t>月</a:t>
            </a: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日</a:t>
            </a:r>
            <a:r>
              <a:rPr lang="en-US" altLang="zh-CN" dirty="0">
                <a:solidFill>
                  <a:srgbClr val="000000"/>
                </a:solidFill>
                <a:ea typeface="宋体" panose="02010600030101010101" pitchFamily="2" charset="-122"/>
                <a:cs typeface="Times New Roman" panose="02020603050405020304" pitchFamily="18" charset="0"/>
              </a:rPr>
              <a:t>,__________</a:t>
            </a:r>
            <a:r>
              <a:rPr lang="zh-CN" altLang="zh-CN" dirty="0">
                <a:solidFill>
                  <a:srgbClr val="000000"/>
                </a:solidFill>
                <a:ea typeface="宋体" panose="02010600030101010101" pitchFamily="2" charset="-122"/>
                <a:cs typeface="Times New Roman" panose="02020603050405020304" pitchFamily="18" charset="0"/>
              </a:rPr>
              <a:t>正式签署投降书。第二次世界大战结束。</a:t>
            </a:r>
            <a:r>
              <a:rPr lang="en-US" altLang="zh-CN" dirty="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297907" y="1963607"/>
            <a:ext cx="1111202" cy="626710"/>
          </a:xfrm>
          <a:prstGeom prst="rect">
            <a:avLst/>
          </a:prstGeom>
        </p:spPr>
        <p:txBody>
          <a:bodyPr wrap="none">
            <a:spAutoFit/>
          </a:bodyPr>
          <a:lstStyle/>
          <a:p>
            <a:pPr>
              <a:lnSpc>
                <a:spcPct val="120000"/>
              </a:lnSpc>
            </a:pPr>
            <a:r>
              <a:rPr lang="zh-CN" altLang="zh-CN" dirty="0" smtClean="0">
                <a:ea typeface="宋体" panose="02010600030101010101" pitchFamily="2" charset="-122"/>
                <a:cs typeface="Times New Roman" panose="02020603050405020304" pitchFamily="18" charset="0"/>
              </a:rPr>
              <a:t>美国</a:t>
            </a:r>
            <a:r>
              <a:rPr lang="en-US" altLang="zh-CN" dirty="0" smtClean="0">
                <a:ea typeface="宋体" panose="02010600030101010101" pitchFamily="2" charset="-122"/>
                <a:cs typeface="Times New Roman" panose="02020603050405020304" pitchFamily="18" charset="0"/>
              </a:rPr>
              <a:t> </a:t>
            </a:r>
            <a:endParaRPr lang="zh-CN" altLang="en-US" dirty="0"/>
          </a:p>
        </p:txBody>
      </p:sp>
      <p:sp>
        <p:nvSpPr>
          <p:cNvPr id="5" name="矩形 4"/>
          <p:cNvSpPr>
            <a:spLocks noChangeAspect="1"/>
          </p:cNvSpPr>
          <p:nvPr/>
        </p:nvSpPr>
        <p:spPr>
          <a:xfrm>
            <a:off x="1440557" y="3719041"/>
            <a:ext cx="1111202" cy="683264"/>
          </a:xfrm>
          <a:prstGeom prst="rect">
            <a:avLst/>
          </a:prstGeom>
        </p:spPr>
        <p:txBody>
          <a:bodyPr wrap="none">
            <a:spAutoFit/>
          </a:bodyPr>
          <a:lstStyle/>
          <a:p>
            <a:pPr>
              <a:lnSpc>
                <a:spcPct val="120000"/>
              </a:lnSpc>
            </a:pPr>
            <a:r>
              <a:rPr lang="zh-CN" altLang="zh-CN" dirty="0" smtClean="0">
                <a:ea typeface="宋体" panose="02010600030101010101" pitchFamily="2" charset="-122"/>
                <a:cs typeface="Times New Roman" panose="02020603050405020304" pitchFamily="18" charset="0"/>
              </a:rPr>
              <a:t>日本</a:t>
            </a:r>
            <a:r>
              <a:rPr lang="en-US" altLang="zh-CN" dirty="0" smtClean="0">
                <a:ea typeface="宋体" panose="02010600030101010101" pitchFamily="2" charset="-122"/>
                <a:cs typeface="Times New Roman" panose="02020603050405020304" pitchFamily="18" charset="0"/>
              </a:rPr>
              <a:t> </a:t>
            </a:r>
            <a:endParaRPr lang="zh-CN" altLang="en-US" dirty="0"/>
          </a:p>
        </p:txBody>
      </p:sp>
    </p:spTree>
    <p:extLst>
      <p:ext uri="{BB962C8B-B14F-4D97-AF65-F5344CB8AC3E}">
        <p14:creationId xmlns:p14="http://schemas.microsoft.com/office/powerpoint/2010/main" val="3511180365"/>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361950" y="1079847"/>
            <a:ext cx="10807700" cy="41503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5.</a:t>
            </a:r>
            <a:r>
              <a:rPr lang="zh-CN" altLang="zh-CN" dirty="0">
                <a:solidFill>
                  <a:srgbClr val="000000"/>
                </a:solidFill>
                <a:latin typeface="Arial" panose="020B0604020202020204" pitchFamily="34" charset="0"/>
                <a:cs typeface="Times New Roman" panose="02020603050405020304" pitchFamily="18" charset="0"/>
              </a:rPr>
              <a:t>第二次世界大战的影响</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第二次世界大战是人类历史上规模空前的战争</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世界上大部分地区和人口卷入其中。</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第二次世界大战的胜利</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彻底粉碎了法西斯主义和军国主义通过战争称霸世界的野心</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彻底结束了列强通过争夺殖民地瓜分世界的历史</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促进了世界殖民体系的瓦解</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对维护世界和平、促进共同发展产生了重大而深远的影响。</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89573928"/>
      </p:ext>
    </p:extLst>
  </p:cSld>
  <p:clrMapOvr>
    <a:masterClrMapping/>
  </p:clrMapOvr>
  <p:transition spd="slow">
    <p:comb/>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361950" y="1151855"/>
            <a:ext cx="10807700" cy="36379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dirty="0" smtClean="0">
                <a:solidFill>
                  <a:srgbClr val="000000"/>
                </a:solidFill>
                <a:latin typeface="Arial" panose="020B0604020202020204" pitchFamily="34" charset="0"/>
                <a:cs typeface="Times New Roman" panose="02020603050405020304" pitchFamily="18" charset="0"/>
              </a:rPr>
              <a:t>知识</a:t>
            </a:r>
            <a:r>
              <a:rPr lang="zh-CN" altLang="zh-CN" dirty="0">
                <a:solidFill>
                  <a:srgbClr val="000000"/>
                </a:solidFill>
                <a:latin typeface="Arial" panose="020B0604020202020204" pitchFamily="34" charset="0"/>
                <a:cs typeface="Times New Roman" panose="02020603050405020304" pitchFamily="18" charset="0"/>
              </a:rPr>
              <a:t>拓展</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3048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第二次世界大战给我们留下的启示</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dirty="0" smtClean="0">
                <a:solidFill>
                  <a:srgbClr val="000000"/>
                </a:solidFill>
                <a:ea typeface="楷体" panose="02010609060101010101" pitchFamily="49" charset="-122"/>
                <a:cs typeface="Times New Roman" panose="02020603050405020304" pitchFamily="18" charset="0"/>
              </a:rPr>
              <a:t>和平</a:t>
            </a:r>
            <a:r>
              <a:rPr lang="zh-CN" altLang="zh-CN" dirty="0">
                <a:solidFill>
                  <a:srgbClr val="000000"/>
                </a:solidFill>
                <a:ea typeface="楷体" panose="02010609060101010101" pitchFamily="49" charset="-122"/>
                <a:cs typeface="Times New Roman" panose="02020603050405020304" pitchFamily="18" charset="0"/>
              </a:rPr>
              <a:t>来之不易</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世界大战的悲剧不能重演</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世界人民是战胜法西斯的决定力量</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是推动历史前进的真正动力</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意识形态和社会制度不同的国家在平等的基础上能够联合起来</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共同应对人类面临的各种挑战等。</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80740834"/>
      </p:ext>
    </p:extLst>
  </p:cSld>
  <p:clrMapOvr>
    <a:masterClrMapping/>
  </p:clrMapOvr>
  <p:transition spd="slow">
    <p:comb/>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3240757" y="-29970"/>
            <a:ext cx="5619925" cy="831617"/>
            <a:chOff x="3240757" y="-29970"/>
            <a:chExt cx="5619925" cy="831617"/>
          </a:xfrm>
        </p:grpSpPr>
        <p:pic>
          <p:nvPicPr>
            <p:cNvPr id="4" name="图片 3" descr="阴影"/>
            <p:cNvPicPr>
              <a:picLocks noChangeAspect="1"/>
            </p:cNvPicPr>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ass/>
                      </a14:imgEffect>
                    </a14:imgLayer>
                  </a14:imgProps>
                </a:ext>
              </a:extLst>
            </a:blip>
            <a:stretch>
              <a:fillRect/>
            </a:stretch>
          </p:blipFill>
          <p:spPr>
            <a:xfrm>
              <a:off x="3240757" y="31777"/>
              <a:ext cx="5619925" cy="769870"/>
            </a:xfrm>
            <a:prstGeom prst="rect">
              <a:avLst/>
            </a:prstGeom>
            <a:solidFill>
              <a:schemeClr val="accent1">
                <a:lumMod val="40000"/>
                <a:lumOff val="60000"/>
              </a:schemeClr>
            </a:solidFill>
            <a:ln>
              <a:noFill/>
            </a:ln>
          </p:spPr>
        </p:pic>
        <p:sp>
          <p:nvSpPr>
            <p:cNvPr id="5" name="矩形 4"/>
            <p:cNvSpPr/>
            <p:nvPr/>
          </p:nvSpPr>
          <p:spPr>
            <a:xfrm>
              <a:off x="4286772" y="-29970"/>
              <a:ext cx="3579826" cy="769441"/>
            </a:xfrm>
            <a:prstGeom prst="rect">
              <a:avLst/>
            </a:prstGeom>
          </p:spPr>
          <p:txBody>
            <a:bodyPr wrap="none">
              <a:spAutoFit/>
            </a:bodyPr>
            <a:lstStyle/>
            <a:p>
              <a:r>
                <a:rPr lang="zh-CN" altLang="en-US" sz="4400" dirty="0">
                  <a:solidFill>
                    <a:srgbClr val="D60093"/>
                  </a:solidFill>
                  <a:latin typeface="隶书" panose="02010509060101010101" pitchFamily="49" charset="-122"/>
                  <a:ea typeface="隶书" panose="02010509060101010101" pitchFamily="49" charset="-122"/>
                </a:rPr>
                <a:t>核心重难探究</a:t>
              </a:r>
              <a:endParaRPr lang="zh-CN" altLang="zh-CN" sz="4400" dirty="0">
                <a:solidFill>
                  <a:srgbClr val="D60093"/>
                </a:solidFill>
                <a:latin typeface="隶书" panose="02010509060101010101" pitchFamily="49" charset="-122"/>
                <a:ea typeface="隶书" panose="02010509060101010101" pitchFamily="49" charset="-122"/>
              </a:endParaRPr>
            </a:p>
          </p:txBody>
        </p:sp>
      </p:grpSp>
      <p:sp>
        <p:nvSpPr>
          <p:cNvPr id="2" name="矩形 1"/>
          <p:cNvSpPr>
            <a:spLocks noChangeAspect="1"/>
          </p:cNvSpPr>
          <p:nvPr/>
        </p:nvSpPr>
        <p:spPr>
          <a:xfrm>
            <a:off x="361950" y="1258352"/>
            <a:ext cx="10807700" cy="36379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dirty="0">
                <a:solidFill>
                  <a:srgbClr val="000000"/>
                </a:solidFill>
                <a:latin typeface="NEU-BZ-S92"/>
                <a:ea typeface="方正正中黑简体"/>
                <a:cs typeface="Times New Roman" panose="02020603050405020304" pitchFamily="18" charset="0"/>
              </a:rPr>
              <a:t>【问题探究】</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dirty="0">
                <a:solidFill>
                  <a:srgbClr val="000000"/>
                </a:solidFill>
                <a:ea typeface="宋体" panose="02010600030101010101" pitchFamily="2" charset="-122"/>
                <a:cs typeface="Times New Roman" panose="02020603050405020304" pitchFamily="18" charset="0"/>
              </a:rPr>
              <a:t>探究点一　第二次世界大战的爆发及扩大</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材料一</a:t>
            </a:r>
            <a:r>
              <a:rPr lang="zh-CN" altLang="zh-CN" dirty="0">
                <a:solidFill>
                  <a:srgbClr val="000000"/>
                </a:solidFill>
                <a:ea typeface="宋体" panose="02010600030101010101" pitchFamily="2" charset="-122"/>
                <a:cs typeface="Times New Roman" panose="02020603050405020304" pitchFamily="18" charset="0"/>
              </a:rPr>
              <a:t>　</a:t>
            </a:r>
            <a:r>
              <a:rPr lang="zh-CN" altLang="zh-CN" dirty="0">
                <a:solidFill>
                  <a:srgbClr val="000000"/>
                </a:solidFill>
                <a:ea typeface="楷体" panose="02010609060101010101" pitchFamily="49" charset="-122"/>
                <a:cs typeface="Times New Roman" panose="02020603050405020304" pitchFamily="18" charset="0"/>
              </a:rPr>
              <a:t>为铭记历史、警惕战争</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世界上爱好和平的国家常常举行与第二次世界大战相关的各种主题纪念活动。</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3048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材料二</a:t>
            </a:r>
            <a:r>
              <a:rPr lang="zh-CN" altLang="zh-CN" dirty="0">
                <a:solidFill>
                  <a:srgbClr val="000000"/>
                </a:solidFill>
                <a:ea typeface="宋体" panose="02010600030101010101" pitchFamily="2" charset="-122"/>
                <a:cs typeface="Times New Roman" panose="02020603050405020304" pitchFamily="18" charset="0"/>
              </a:rPr>
              <a:t>　</a:t>
            </a:r>
            <a:r>
              <a:rPr lang="zh-CN" altLang="zh-CN" dirty="0">
                <a:solidFill>
                  <a:srgbClr val="000000"/>
                </a:solidFill>
                <a:ea typeface="楷体" panose="02010609060101010101" pitchFamily="49" charset="-122"/>
                <a:cs typeface="Times New Roman" panose="02020603050405020304" pitchFamily="18" charset="0"/>
              </a:rPr>
              <a:t>在一幅宣传海报中有残破的美国国旗和相关文字。其中文字的意思是</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记住</a:t>
            </a:r>
            <a:r>
              <a:rPr lang="en-US" altLang="zh-CN" dirty="0">
                <a:solidFill>
                  <a:srgbClr val="000000"/>
                </a:solidFill>
                <a:ea typeface="宋体" panose="02010600030101010101" pitchFamily="2" charset="-122"/>
                <a:cs typeface="Times New Roman" panose="02020603050405020304" pitchFamily="18" charset="0"/>
              </a:rPr>
              <a:t>12</a:t>
            </a:r>
            <a:r>
              <a:rPr lang="zh-CN" altLang="zh-CN" dirty="0">
                <a:solidFill>
                  <a:srgbClr val="000000"/>
                </a:solidFill>
                <a:ea typeface="楷体" panose="02010609060101010101" pitchFamily="49" charset="-122"/>
                <a:cs typeface="Times New Roman" panose="02020603050405020304" pitchFamily="18" charset="0"/>
              </a:rPr>
              <a:t>月</a:t>
            </a:r>
            <a:r>
              <a:rPr lang="en-US" altLang="zh-CN" dirty="0">
                <a:solidFill>
                  <a:srgbClr val="000000"/>
                </a:solidFill>
                <a:ea typeface="宋体" panose="02010600030101010101" pitchFamily="2" charset="-122"/>
                <a:cs typeface="Times New Roman" panose="02020603050405020304" pitchFamily="18" charset="0"/>
              </a:rPr>
              <a:t>7</a:t>
            </a:r>
            <a:r>
              <a:rPr lang="zh-CN" altLang="zh-CN" dirty="0">
                <a:solidFill>
                  <a:srgbClr val="000000"/>
                </a:solidFill>
                <a:ea typeface="楷体" panose="02010609060101010101" pitchFamily="49" charset="-122"/>
                <a:cs typeface="Times New Roman" panose="02020603050405020304" pitchFamily="18" charset="0"/>
              </a:rPr>
              <a:t>日</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4114369955"/>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afterEffect">
                                  <p:stCondLst>
                                    <p:cond delay="0"/>
                                  </p:stCondLst>
                                  <p:childTnLst>
                                    <p:animRot by="120000">
                                      <p:cBhvr>
                                        <p:cTn id="6" dur="100" fill="hold">
                                          <p:stCondLst>
                                            <p:cond delay="0"/>
                                          </p:stCondLst>
                                        </p:cTn>
                                        <p:tgtEl>
                                          <p:spTgt spid="3"/>
                                        </p:tgtEl>
                                        <p:attrNameLst>
                                          <p:attrName>r</p:attrName>
                                        </p:attrNameLst>
                                      </p:cBhvr>
                                    </p:animRot>
                                    <p:animRot by="-240000">
                                      <p:cBhvr>
                                        <p:cTn id="7" dur="200" fill="hold">
                                          <p:stCondLst>
                                            <p:cond delay="200"/>
                                          </p:stCondLst>
                                        </p:cTn>
                                        <p:tgtEl>
                                          <p:spTgt spid="3"/>
                                        </p:tgtEl>
                                        <p:attrNameLst>
                                          <p:attrName>r</p:attrName>
                                        </p:attrNameLst>
                                      </p:cBhvr>
                                    </p:animRot>
                                    <p:animRot by="240000">
                                      <p:cBhvr>
                                        <p:cTn id="8" dur="200" fill="hold">
                                          <p:stCondLst>
                                            <p:cond delay="400"/>
                                          </p:stCondLst>
                                        </p:cTn>
                                        <p:tgtEl>
                                          <p:spTgt spid="3"/>
                                        </p:tgtEl>
                                        <p:attrNameLst>
                                          <p:attrName>r</p:attrName>
                                        </p:attrNameLst>
                                      </p:cBhvr>
                                    </p:animRot>
                                    <p:animRot by="-240000">
                                      <p:cBhvr>
                                        <p:cTn id="9" dur="200" fill="hold">
                                          <p:stCondLst>
                                            <p:cond delay="600"/>
                                          </p:stCondLst>
                                        </p:cTn>
                                        <p:tgtEl>
                                          <p:spTgt spid="3"/>
                                        </p:tgtEl>
                                        <p:attrNameLst>
                                          <p:attrName>r</p:attrName>
                                        </p:attrNameLst>
                                      </p:cBhvr>
                                    </p:animRot>
                                    <p:animRot by="120000">
                                      <p:cBhvr>
                                        <p:cTn id="10" dur="200" fill="hold">
                                          <p:stCondLst>
                                            <p:cond delay="800"/>
                                          </p:stCondLst>
                                        </p:cTn>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矩形 7"/>
          <p:cNvSpPr>
            <a:spLocks noChangeAspect="1"/>
          </p:cNvSpPr>
          <p:nvPr/>
        </p:nvSpPr>
        <p:spPr>
          <a:xfrm>
            <a:off x="361950" y="1079847"/>
            <a:ext cx="10807700" cy="41503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dirty="0">
                <a:solidFill>
                  <a:srgbClr val="000000"/>
                </a:solidFill>
                <a:latin typeface="Arial" panose="020B0604020202020204" pitchFamily="34" charset="0"/>
                <a:cs typeface="Times New Roman" panose="02020603050405020304" pitchFamily="18" charset="0"/>
              </a:rPr>
              <a:t>问题</a:t>
            </a: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结合所学知识</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回答第二次世界大战全面爆发的时间和标志。</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dirty="0">
                <a:ea typeface="宋体" panose="02010600030101010101" pitchFamily="2" charset="-122"/>
                <a:cs typeface="Times New Roman" panose="02020603050405020304" pitchFamily="18" charset="0"/>
              </a:rPr>
              <a:t>时间</a:t>
            </a:r>
            <a:r>
              <a:rPr lang="en-US" altLang="zh-CN" dirty="0">
                <a:ea typeface="宋体" panose="02010600030101010101" pitchFamily="2" charset="-122"/>
                <a:cs typeface="Times New Roman" panose="02020603050405020304" pitchFamily="18" charset="0"/>
              </a:rPr>
              <a:t>:1939</a:t>
            </a:r>
            <a:r>
              <a:rPr lang="zh-CN" altLang="zh-CN" dirty="0">
                <a:ea typeface="宋体" panose="02010600030101010101" pitchFamily="2" charset="-122"/>
                <a:cs typeface="Times New Roman" panose="02020603050405020304" pitchFamily="18" charset="0"/>
              </a:rPr>
              <a:t>年</a:t>
            </a:r>
            <a:r>
              <a:rPr lang="en-US" altLang="zh-CN" dirty="0">
                <a:ea typeface="宋体" panose="02010600030101010101" pitchFamily="2" charset="-122"/>
                <a:cs typeface="Times New Roman" panose="02020603050405020304" pitchFamily="18" charset="0"/>
              </a:rPr>
              <a:t>9</a:t>
            </a:r>
            <a:r>
              <a:rPr lang="zh-CN" altLang="zh-CN" dirty="0">
                <a:ea typeface="宋体" panose="02010600030101010101" pitchFamily="2" charset="-122"/>
                <a:cs typeface="Times New Roman" panose="02020603050405020304" pitchFamily="18" charset="0"/>
              </a:rPr>
              <a:t>月。标志</a:t>
            </a:r>
            <a:r>
              <a:rPr lang="en-US" altLang="zh-CN" dirty="0">
                <a:ea typeface="宋体" panose="02010600030101010101" pitchFamily="2" charset="-122"/>
                <a:cs typeface="Times New Roman" panose="02020603050405020304" pitchFamily="18" charset="0"/>
              </a:rPr>
              <a:t>:</a:t>
            </a:r>
            <a:r>
              <a:rPr lang="zh-CN" altLang="zh-CN" dirty="0">
                <a:ea typeface="宋体" panose="02010600030101010101" pitchFamily="2" charset="-122"/>
                <a:cs typeface="Times New Roman" panose="02020603050405020304" pitchFamily="18" charset="0"/>
              </a:rPr>
              <a:t>德军突袭波兰</a:t>
            </a:r>
            <a:r>
              <a:rPr lang="en-US" altLang="zh-CN" dirty="0">
                <a:ea typeface="宋体" panose="02010600030101010101" pitchFamily="2" charset="-122"/>
                <a:cs typeface="Times New Roman" panose="02020603050405020304" pitchFamily="18" charset="0"/>
              </a:rPr>
              <a:t>,</a:t>
            </a:r>
            <a:r>
              <a:rPr lang="zh-CN" altLang="zh-CN" dirty="0">
                <a:ea typeface="宋体" panose="02010600030101010101" pitchFamily="2" charset="-122"/>
                <a:cs typeface="Times New Roman" panose="02020603050405020304" pitchFamily="18" charset="0"/>
              </a:rPr>
              <a:t>英、法被迫宣战。</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请写出材料二中提到的</a:t>
            </a:r>
            <a:r>
              <a:rPr lang="en-US" altLang="zh-CN" dirty="0">
                <a:solidFill>
                  <a:srgbClr val="000000"/>
                </a:solidFill>
                <a:ea typeface="宋体" panose="02010600030101010101" pitchFamily="2" charset="-122"/>
                <a:cs typeface="Times New Roman" panose="02020603050405020304" pitchFamily="18" charset="0"/>
              </a:rPr>
              <a:t>“12</a:t>
            </a:r>
            <a:r>
              <a:rPr lang="zh-CN" altLang="zh-CN" dirty="0">
                <a:solidFill>
                  <a:srgbClr val="000000"/>
                </a:solidFill>
                <a:ea typeface="宋体" panose="02010600030101010101" pitchFamily="2" charset="-122"/>
                <a:cs typeface="Times New Roman" panose="02020603050405020304" pitchFamily="18" charset="0"/>
              </a:rPr>
              <a:t>月</a:t>
            </a:r>
            <a:r>
              <a:rPr lang="en-US" altLang="zh-CN" dirty="0">
                <a:solidFill>
                  <a:srgbClr val="000000"/>
                </a:solidFill>
                <a:ea typeface="宋体" panose="02010600030101010101" pitchFamily="2" charset="-122"/>
                <a:cs typeface="Times New Roman" panose="02020603050405020304" pitchFamily="18" charset="0"/>
              </a:rPr>
              <a:t>7</a:t>
            </a:r>
            <a:r>
              <a:rPr lang="zh-CN" altLang="zh-CN" dirty="0">
                <a:solidFill>
                  <a:srgbClr val="000000"/>
                </a:solidFill>
                <a:ea typeface="宋体" panose="02010600030101010101" pitchFamily="2" charset="-122"/>
                <a:cs typeface="Times New Roman" panose="02020603050405020304" pitchFamily="18" charset="0"/>
              </a:rPr>
              <a:t>日</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发生的历史事件及影响。</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dirty="0">
                <a:ea typeface="宋体" panose="02010600030101010101" pitchFamily="2" charset="-122"/>
                <a:cs typeface="Times New Roman" panose="02020603050405020304" pitchFamily="18" charset="0"/>
              </a:rPr>
              <a:t>事件</a:t>
            </a:r>
            <a:r>
              <a:rPr lang="en-US" altLang="zh-CN" dirty="0">
                <a:ea typeface="宋体" panose="02010600030101010101" pitchFamily="2" charset="-122"/>
                <a:cs typeface="Times New Roman" panose="02020603050405020304" pitchFamily="18" charset="0"/>
              </a:rPr>
              <a:t>:</a:t>
            </a:r>
            <a:r>
              <a:rPr lang="zh-CN" altLang="zh-CN" dirty="0">
                <a:ea typeface="宋体" panose="02010600030101010101" pitchFamily="2" charset="-122"/>
                <a:cs typeface="Times New Roman" panose="02020603050405020304" pitchFamily="18" charset="0"/>
              </a:rPr>
              <a:t>日军偷袭珍珠港</a:t>
            </a:r>
            <a:r>
              <a:rPr lang="zh-CN" altLang="zh-CN" dirty="0" smtClean="0">
                <a:ea typeface="宋体" panose="02010600030101010101" pitchFamily="2" charset="-122"/>
                <a:cs typeface="Times New Roman" panose="02020603050405020304" pitchFamily="18" charset="0"/>
              </a:rPr>
              <a:t>。</a:t>
            </a:r>
            <a:endParaRPr lang="en-US" altLang="zh-CN" dirty="0" smtClean="0">
              <a:ea typeface="宋体" panose="02010600030101010101" pitchFamily="2"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dirty="0" smtClean="0">
                <a:ea typeface="宋体" panose="02010600030101010101" pitchFamily="2" charset="-122"/>
                <a:cs typeface="Times New Roman" panose="02020603050405020304" pitchFamily="18" charset="0"/>
              </a:rPr>
              <a:t>影响</a:t>
            </a:r>
            <a:r>
              <a:rPr lang="en-US" altLang="zh-CN" dirty="0">
                <a:ea typeface="宋体" panose="02010600030101010101" pitchFamily="2" charset="-122"/>
                <a:cs typeface="Times New Roman" panose="02020603050405020304" pitchFamily="18" charset="0"/>
              </a:rPr>
              <a:t>:</a:t>
            </a:r>
            <a:r>
              <a:rPr lang="zh-CN" altLang="zh-CN" dirty="0">
                <a:ea typeface="宋体" panose="02010600030101010101" pitchFamily="2" charset="-122"/>
                <a:cs typeface="Times New Roman" panose="02020603050405020304" pitchFamily="18" charset="0"/>
              </a:rPr>
              <a:t>第二次世界大战的规模进一步扩大。</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63990766"/>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animEffect transition="in" filter="barn(inVertical)">
                                      <p:cBhvr>
                                        <p:cTn id="7" dur="500"/>
                                        <p:tgtEl>
                                          <p:spTgt spid="8">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8">
                                            <p:txEl>
                                              <p:pRg st="3" end="3"/>
                                            </p:txEl>
                                          </p:spTgt>
                                        </p:tgtEl>
                                        <p:attrNameLst>
                                          <p:attrName>style.visibility</p:attrName>
                                        </p:attrNameLst>
                                      </p:cBhvr>
                                      <p:to>
                                        <p:strVal val="visible"/>
                                      </p:to>
                                    </p:set>
                                    <p:animEffect transition="in" filter="barn(inVertical)">
                                      <p:cBhvr>
                                        <p:cTn id="12" dur="500"/>
                                        <p:tgtEl>
                                          <p:spTgt spid="8">
                                            <p:txEl>
                                              <p:pRg st="3" end="3"/>
                                            </p:txEl>
                                          </p:spTgt>
                                        </p:tgtEl>
                                      </p:cBhvr>
                                    </p:animEffect>
                                  </p:childTnLst>
                                </p:cTn>
                              </p:par>
                              <p:par>
                                <p:cTn id="13" presetID="16" presetClass="entr" presetSubtype="21" fill="hold" nodeType="withEffect">
                                  <p:stCondLst>
                                    <p:cond delay="0"/>
                                  </p:stCondLst>
                                  <p:childTnLst>
                                    <p:set>
                                      <p:cBhvr>
                                        <p:cTn id="14" dur="1" fill="hold">
                                          <p:stCondLst>
                                            <p:cond delay="0"/>
                                          </p:stCondLst>
                                        </p:cTn>
                                        <p:tgtEl>
                                          <p:spTgt spid="8">
                                            <p:txEl>
                                              <p:pRg st="4" end="4"/>
                                            </p:txEl>
                                          </p:spTgt>
                                        </p:tgtEl>
                                        <p:attrNameLst>
                                          <p:attrName>style.visibility</p:attrName>
                                        </p:attrNameLst>
                                      </p:cBhvr>
                                      <p:to>
                                        <p:strVal val="visible"/>
                                      </p:to>
                                    </p:set>
                                    <p:animEffect transition="in" filter="barn(inVertical)">
                                      <p:cBhvr>
                                        <p:cTn id="15"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361950" y="1295871"/>
            <a:ext cx="10807700" cy="3046988"/>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dirty="0">
                <a:solidFill>
                  <a:srgbClr val="000000"/>
                </a:solidFill>
                <a:ea typeface="宋体" panose="02010600030101010101" pitchFamily="2" charset="-122"/>
                <a:cs typeface="Times New Roman" panose="02020603050405020304" pitchFamily="18" charset="0"/>
              </a:rPr>
              <a:t>探究点二　反法西斯战争的胜利</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dirty="0" smtClean="0">
                <a:solidFill>
                  <a:srgbClr val="000000"/>
                </a:solidFill>
                <a:latin typeface="Arial" panose="020B0604020202020204" pitchFamily="34" charset="0"/>
                <a:cs typeface="Times New Roman" panose="02020603050405020304" pitchFamily="18" charset="0"/>
              </a:rPr>
              <a:t>材料</a:t>
            </a:r>
            <a:r>
              <a:rPr lang="zh-CN" altLang="zh-CN" dirty="0">
                <a:solidFill>
                  <a:srgbClr val="000000"/>
                </a:solidFill>
                <a:latin typeface="Arial" panose="020B0604020202020204" pitchFamily="34" charset="0"/>
                <a:cs typeface="Times New Roman" panose="02020603050405020304" pitchFamily="18" charset="0"/>
              </a:rPr>
              <a:t>一</a:t>
            </a:r>
            <a:r>
              <a:rPr lang="zh-CN" altLang="zh-CN" dirty="0">
                <a:solidFill>
                  <a:srgbClr val="000000"/>
                </a:solidFill>
                <a:ea typeface="宋体" panose="02010600030101010101" pitchFamily="2" charset="-122"/>
                <a:cs typeface="Times New Roman" panose="02020603050405020304" pitchFamily="18" charset="0"/>
              </a:rPr>
              <a:t>　</a:t>
            </a:r>
            <a:r>
              <a:rPr lang="zh-CN" altLang="zh-CN" dirty="0">
                <a:solidFill>
                  <a:srgbClr val="000000"/>
                </a:solidFill>
                <a:ea typeface="楷体" panose="02010609060101010101" pitchFamily="49" charset="-122"/>
                <a:cs typeface="Times New Roman" panose="02020603050405020304" pitchFamily="18" charset="0"/>
              </a:rPr>
              <a:t>每一</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签字国</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政府各自保证对与该政府作战的三国同盟成员国及其附从者使用其全部资源</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不论军事的或经济的。</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a:t>
            </a:r>
            <a:r>
              <a:rPr lang="zh-CN" altLang="zh-CN" dirty="0" smtClean="0">
                <a:solidFill>
                  <a:srgbClr val="000000"/>
                </a:solidFill>
                <a:ea typeface="楷体" panose="02010609060101010101" pitchFamily="49" charset="-122"/>
                <a:cs typeface="Times New Roman" panose="02020603050405020304" pitchFamily="18" charset="0"/>
              </a:rPr>
              <a:t>《联合国家宣言》</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16356890"/>
      </p:ext>
    </p:extLst>
  </p:cSld>
  <p:clrMapOvr>
    <a:masterClrMapping/>
  </p:clrMapOvr>
  <p:transition spd="slow">
    <p:wheel spokes="1"/>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矩形 4"/>
          <p:cNvSpPr>
            <a:spLocks noChangeAspect="1"/>
          </p:cNvSpPr>
          <p:nvPr/>
        </p:nvSpPr>
        <p:spPr>
          <a:xfrm>
            <a:off x="361950" y="935831"/>
            <a:ext cx="10807700" cy="422885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dirty="0">
                <a:solidFill>
                  <a:srgbClr val="000000"/>
                </a:solidFill>
                <a:latin typeface="Arial" panose="020B0604020202020204" pitchFamily="34" charset="0"/>
                <a:cs typeface="Times New Roman" panose="02020603050405020304" pitchFamily="18" charset="0"/>
              </a:rPr>
              <a:t>材料二</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dirty="0" smtClean="0">
              <a:solidFill>
                <a:srgbClr val="000000"/>
              </a:solidFill>
              <a:ea typeface="宋体" panose="02010600030101010101" pitchFamily="2"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dirty="0">
              <a:solidFill>
                <a:srgbClr val="000000"/>
              </a:solidFill>
              <a:ea typeface="宋体" panose="02010600030101010101" pitchFamily="2"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dirty="0" smtClean="0">
              <a:solidFill>
                <a:srgbClr val="000000"/>
              </a:solidFill>
              <a:ea typeface="宋体" panose="02010600030101010101" pitchFamily="2"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dirty="0">
              <a:solidFill>
                <a:srgbClr val="000000"/>
              </a:solidFill>
              <a:ea typeface="宋体" panose="02010600030101010101" pitchFamily="2"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dirty="0">
                <a:solidFill>
                  <a:srgbClr val="000000"/>
                </a:solidFill>
                <a:ea typeface="楷体" panose="02010609060101010101" pitchFamily="49" charset="-122"/>
                <a:cs typeface="Times New Roman" panose="02020603050405020304" pitchFamily="18" charset="0"/>
              </a:rPr>
              <a:t>图</a:t>
            </a: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　</a:t>
            </a:r>
            <a:r>
              <a:rPr lang="zh-CN" altLang="zh-CN" dirty="0">
                <a:solidFill>
                  <a:srgbClr val="000000"/>
                </a:solidFill>
                <a:ea typeface="楷体" panose="02010609060101010101" pitchFamily="49" charset="-122"/>
                <a:cs typeface="Times New Roman" panose="02020603050405020304" pitchFamily="18" charset="0"/>
              </a:rPr>
              <a:t>德国签署无条件投降书</a:t>
            </a:r>
            <a:r>
              <a:rPr lang="zh-CN" altLang="zh-CN" dirty="0">
                <a:solidFill>
                  <a:srgbClr val="000000"/>
                </a:solidFill>
                <a:ea typeface="宋体" panose="02010600030101010101" pitchFamily="2" charset="-122"/>
                <a:cs typeface="Times New Roman" panose="02020603050405020304" pitchFamily="18" charset="0"/>
              </a:rPr>
              <a:t>　</a:t>
            </a:r>
            <a:r>
              <a:rPr lang="zh-CN" altLang="zh-CN" dirty="0" smtClean="0">
                <a:solidFill>
                  <a:srgbClr val="000000"/>
                </a:solidFill>
                <a:ea typeface="楷体" panose="02010609060101010101" pitchFamily="49" charset="-122"/>
                <a:cs typeface="Times New Roman" panose="02020603050405020304" pitchFamily="18" charset="0"/>
              </a:rPr>
              <a:t>图</a:t>
            </a: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　</a:t>
            </a:r>
            <a:r>
              <a:rPr lang="zh-CN" altLang="zh-CN" dirty="0">
                <a:solidFill>
                  <a:srgbClr val="000000"/>
                </a:solidFill>
                <a:ea typeface="楷体" panose="02010609060101010101" pitchFamily="49" charset="-122"/>
                <a:cs typeface="Times New Roman" panose="02020603050405020304" pitchFamily="18" charset="0"/>
              </a:rPr>
              <a:t>日本签署无条件投降书</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8" name="25JKG08.eps" descr="id:2147491980;FounderCES"/>
          <p:cNvPicPr/>
          <p:nvPr/>
        </p:nvPicPr>
        <p:blipFill>
          <a:blip r:embed="rId2"/>
          <a:stretch>
            <a:fillRect/>
          </a:stretch>
        </p:blipFill>
        <p:spPr>
          <a:xfrm>
            <a:off x="936501" y="1655910"/>
            <a:ext cx="4032448" cy="2808277"/>
          </a:xfrm>
          <a:prstGeom prst="rect">
            <a:avLst/>
          </a:prstGeom>
        </p:spPr>
      </p:pic>
      <p:pic>
        <p:nvPicPr>
          <p:cNvPr id="9" name="25JKG09.eps" descr="id:2147491987;FounderCES"/>
          <p:cNvPicPr/>
          <p:nvPr/>
        </p:nvPicPr>
        <p:blipFill>
          <a:blip r:embed="rId3"/>
          <a:stretch>
            <a:fillRect/>
          </a:stretch>
        </p:blipFill>
        <p:spPr>
          <a:xfrm>
            <a:off x="6337101" y="1551196"/>
            <a:ext cx="4320480" cy="2922859"/>
          </a:xfrm>
          <a:prstGeom prst="rect">
            <a:avLst/>
          </a:prstGeom>
        </p:spPr>
      </p:pic>
    </p:spTree>
    <p:extLst>
      <p:ext uri="{BB962C8B-B14F-4D97-AF65-F5344CB8AC3E}">
        <p14:creationId xmlns:p14="http://schemas.microsoft.com/office/powerpoint/2010/main" val="319719253"/>
      </p:ext>
    </p:extLst>
  </p:cSld>
  <p:clrMapOvr>
    <a:masterClrMapping/>
  </p:clrMapOvr>
  <p:transition spd="slow">
    <p:wheel spokes="1"/>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361950" y="992343"/>
            <a:ext cx="10807700" cy="422885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dirty="0">
                <a:solidFill>
                  <a:srgbClr val="000000"/>
                </a:solidFill>
                <a:latin typeface="Arial" panose="020B0604020202020204" pitchFamily="34" charset="0"/>
                <a:cs typeface="Times New Roman" panose="02020603050405020304" pitchFamily="18" charset="0"/>
              </a:rPr>
              <a:t>问题</a:t>
            </a: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材料一中的《联合国家宣言》签署后</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法西斯力量与反法西斯力量对比出现了什么样的变化</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dirty="0">
                <a:ea typeface="宋体" panose="02010600030101010101" pitchFamily="2" charset="-122"/>
                <a:cs typeface="Times New Roman" panose="02020603050405020304" pitchFamily="18" charset="0"/>
              </a:rPr>
              <a:t>世界</a:t>
            </a:r>
            <a:r>
              <a:rPr lang="zh-CN" altLang="zh-CN" dirty="0" smtClean="0">
                <a:ea typeface="宋体" panose="02010600030101010101" pitchFamily="2" charset="-122"/>
                <a:cs typeface="Times New Roman" panose="02020603050405020304" pitchFamily="18" charset="0"/>
              </a:rPr>
              <a:t>反法西斯</a:t>
            </a:r>
            <a:r>
              <a:rPr lang="zh-CN" altLang="en-US" dirty="0" smtClean="0">
                <a:ea typeface="宋体" panose="02010600030101010101" pitchFamily="2" charset="-122"/>
                <a:cs typeface="Times New Roman" panose="02020603050405020304" pitchFamily="18" charset="0"/>
              </a:rPr>
              <a:t>同</a:t>
            </a:r>
            <a:r>
              <a:rPr lang="zh-CN" altLang="zh-CN" dirty="0" smtClean="0">
                <a:ea typeface="宋体" panose="02010600030101010101" pitchFamily="2" charset="-122"/>
                <a:cs typeface="Times New Roman" panose="02020603050405020304" pitchFamily="18" charset="0"/>
              </a:rPr>
              <a:t>盟</a:t>
            </a:r>
            <a:r>
              <a:rPr lang="zh-CN" altLang="zh-CN" dirty="0">
                <a:ea typeface="宋体" panose="02010600030101010101" pitchFamily="2" charset="-122"/>
                <a:cs typeface="Times New Roman" panose="02020603050405020304" pitchFamily="18" charset="0"/>
              </a:rPr>
              <a:t>的人力、物力等各方面都大大超过法西斯国家</a:t>
            </a:r>
            <a:r>
              <a:rPr lang="en-US" altLang="zh-CN" dirty="0">
                <a:ea typeface="宋体" panose="02010600030101010101" pitchFamily="2" charset="-122"/>
                <a:cs typeface="Times New Roman" panose="02020603050405020304" pitchFamily="18" charset="0"/>
              </a:rPr>
              <a:t>,</a:t>
            </a:r>
            <a:r>
              <a:rPr lang="zh-CN" altLang="zh-CN" dirty="0">
                <a:ea typeface="宋体" panose="02010600030101010101" pitchFamily="2" charset="-122"/>
                <a:cs typeface="Times New Roman" panose="02020603050405020304" pitchFamily="18" charset="0"/>
              </a:rPr>
              <a:t>为赢得反法西斯战争的胜利奠定了物质基础。</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指出材料二中图</a:t>
            </a: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和图</a:t>
            </a: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所反映的事件的意义。</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dirty="0">
                <a:ea typeface="宋体" panose="02010600030101010101" pitchFamily="2" charset="-122"/>
                <a:cs typeface="Times New Roman" panose="02020603050405020304" pitchFamily="18" charset="0"/>
              </a:rPr>
              <a:t>德国签署无条件投降书</a:t>
            </a:r>
            <a:r>
              <a:rPr lang="en-US" altLang="zh-CN" dirty="0">
                <a:ea typeface="宋体" panose="02010600030101010101" pitchFamily="2" charset="-122"/>
                <a:cs typeface="Times New Roman" panose="02020603050405020304" pitchFamily="18" charset="0"/>
              </a:rPr>
              <a:t>,</a:t>
            </a:r>
            <a:r>
              <a:rPr lang="zh-CN" altLang="zh-CN" dirty="0">
                <a:ea typeface="宋体" panose="02010600030101010101" pitchFamily="2" charset="-122"/>
                <a:cs typeface="Times New Roman" panose="02020603050405020304" pitchFamily="18" charset="0"/>
              </a:rPr>
              <a:t>标志着欧洲反法西斯战争胜利结束</a:t>
            </a:r>
            <a:r>
              <a:rPr lang="en-US" altLang="zh-CN" dirty="0">
                <a:ea typeface="宋体" panose="02010600030101010101" pitchFamily="2" charset="-122"/>
                <a:cs typeface="Times New Roman" panose="02020603050405020304" pitchFamily="18" charset="0"/>
              </a:rPr>
              <a:t>;</a:t>
            </a:r>
            <a:r>
              <a:rPr lang="zh-CN" altLang="zh-CN" dirty="0">
                <a:ea typeface="宋体" panose="02010600030101010101" pitchFamily="2" charset="-122"/>
                <a:cs typeface="Times New Roman" panose="02020603050405020304" pitchFamily="18" charset="0"/>
              </a:rPr>
              <a:t>日本签署无条件投降书</a:t>
            </a:r>
            <a:r>
              <a:rPr lang="en-US" altLang="zh-CN" dirty="0">
                <a:ea typeface="宋体" panose="02010600030101010101" pitchFamily="2" charset="-122"/>
                <a:cs typeface="Times New Roman" panose="02020603050405020304" pitchFamily="18" charset="0"/>
              </a:rPr>
              <a:t>,</a:t>
            </a:r>
            <a:r>
              <a:rPr lang="zh-CN" altLang="zh-CN" dirty="0">
                <a:ea typeface="宋体" panose="02010600030101010101" pitchFamily="2" charset="-122"/>
                <a:cs typeface="Times New Roman" panose="02020603050405020304" pitchFamily="18" charset="0"/>
              </a:rPr>
              <a:t>标志着第二次世界大战结束。</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30283416"/>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arn(inVertical)">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barn(inVertical)">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a:spLocks noChangeAspect="1"/>
          </p:cNvSpPr>
          <p:nvPr/>
        </p:nvSpPr>
        <p:spPr>
          <a:xfrm>
            <a:off x="3814112" y="660815"/>
            <a:ext cx="3171061" cy="604781"/>
          </a:xfrm>
          <a:prstGeom prst="rect">
            <a:avLst/>
          </a:prstGeom>
        </p:spPr>
        <p:txBody>
          <a:bodyPr wrap="none">
            <a:spAutoFit/>
          </a:bodyPr>
          <a:lstStyle/>
          <a:p>
            <a:pPr indent="304800">
              <a:lnSpc>
                <a:spcPct val="120000"/>
              </a:lnSpc>
              <a:spcAft>
                <a:spcPts val="0"/>
              </a:spcAft>
              <a:tabLst>
                <a:tab pos="1029335" algn="l"/>
                <a:tab pos="1850390" algn="l"/>
                <a:tab pos="2538095" algn="l"/>
                <a:tab pos="3221990" algn="l"/>
              </a:tabLst>
            </a:pPr>
            <a:r>
              <a:rPr lang="zh-CN" altLang="zh-CN" dirty="0" smtClean="0">
                <a:solidFill>
                  <a:srgbClr val="000000"/>
                </a:solidFill>
                <a:latin typeface="NEU-BZ-S92"/>
                <a:ea typeface="方正正中黑简体"/>
                <a:cs typeface="Times New Roman" panose="02020603050405020304" pitchFamily="18" charset="0"/>
              </a:rPr>
              <a:t>【知识网络】</a:t>
            </a:r>
            <a:r>
              <a:rPr lang="en-US" altLang="zh-CN" dirty="0" smtClean="0">
                <a:solidFill>
                  <a:srgbClr val="000000"/>
                </a:solidFill>
                <a:latin typeface="NEU-BZ-S92"/>
                <a:ea typeface="方正正中黑简体"/>
                <a:cs typeface="Times New Roman" panose="02020603050405020304" pitchFamily="18" charset="0"/>
              </a:rPr>
              <a:t> </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4" name="24JK01.eps" descr="id:2147491994;FounderCES"/>
          <p:cNvPicPr/>
          <p:nvPr/>
        </p:nvPicPr>
        <p:blipFill>
          <a:blip r:embed="rId2"/>
          <a:stretch>
            <a:fillRect/>
          </a:stretch>
        </p:blipFill>
        <p:spPr>
          <a:xfrm>
            <a:off x="1800597" y="1265596"/>
            <a:ext cx="7560840" cy="4908408"/>
          </a:xfrm>
          <a:prstGeom prst="rect">
            <a:avLst/>
          </a:prstGeom>
        </p:spPr>
      </p:pic>
    </p:spTree>
    <p:extLst>
      <p:ext uri="{BB962C8B-B14F-4D97-AF65-F5344CB8AC3E}">
        <p14:creationId xmlns:p14="http://schemas.microsoft.com/office/powerpoint/2010/main" val="3013892963"/>
      </p:ext>
    </p:extLst>
  </p:cSld>
  <p:clrMapOvr>
    <a:masterClrMapping/>
  </p:clrMapOvr>
  <p:transition spd="slow">
    <p:wheel spokes="1"/>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bg>
      <p:bgPr>
        <a:gradFill>
          <a:gsLst>
            <a:gs pos="90000">
              <a:srgbClr val="DFF4CE"/>
            </a:gs>
            <a:gs pos="0">
              <a:schemeClr val="accent1">
                <a:lumMod val="5000"/>
                <a:lumOff val="95000"/>
              </a:schemeClr>
            </a:gs>
            <a:gs pos="30000">
              <a:schemeClr val="accent1">
                <a:lumMod val="45000"/>
                <a:lumOff val="55000"/>
              </a:schemeClr>
            </a:gs>
            <a:gs pos="65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361950" y="1727919"/>
            <a:ext cx="10807700" cy="24560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dirty="0">
                <a:solidFill>
                  <a:srgbClr val="000000"/>
                </a:solidFill>
                <a:latin typeface="NEU-BZ-S92"/>
                <a:ea typeface="方正正中黑简体"/>
                <a:cs typeface="Times New Roman" panose="02020603050405020304" pitchFamily="18" charset="0"/>
              </a:rPr>
              <a:t>【学习目标】</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知道第二次世界大战的主要进程、《联合国家宣言》和雅尔塔会议等国际会议。</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理解世界人民反法西斯战争的艰巨性和胜利原因。</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62287568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3240757" y="-29970"/>
            <a:ext cx="5619925" cy="831617"/>
            <a:chOff x="3240757" y="-29970"/>
            <a:chExt cx="5619925" cy="831617"/>
          </a:xfrm>
        </p:grpSpPr>
        <p:pic>
          <p:nvPicPr>
            <p:cNvPr id="4" name="图片 3" descr="阴影"/>
            <p:cNvPicPr>
              <a:picLocks noChangeAspect="1"/>
            </p:cNvPicPr>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ass/>
                      </a14:imgEffect>
                    </a14:imgLayer>
                  </a14:imgProps>
                </a:ext>
              </a:extLst>
            </a:blip>
            <a:stretch>
              <a:fillRect/>
            </a:stretch>
          </p:blipFill>
          <p:spPr>
            <a:xfrm>
              <a:off x="3240757" y="31777"/>
              <a:ext cx="5619925" cy="769870"/>
            </a:xfrm>
            <a:prstGeom prst="rect">
              <a:avLst/>
            </a:prstGeom>
            <a:solidFill>
              <a:schemeClr val="accent1">
                <a:lumMod val="40000"/>
                <a:lumOff val="60000"/>
              </a:schemeClr>
            </a:solidFill>
            <a:ln>
              <a:noFill/>
            </a:ln>
          </p:spPr>
        </p:pic>
        <p:sp>
          <p:nvSpPr>
            <p:cNvPr id="5" name="矩形 4"/>
            <p:cNvSpPr/>
            <p:nvPr/>
          </p:nvSpPr>
          <p:spPr>
            <a:xfrm>
              <a:off x="4286772" y="-29970"/>
              <a:ext cx="3579826" cy="769441"/>
            </a:xfrm>
            <a:prstGeom prst="rect">
              <a:avLst/>
            </a:prstGeom>
          </p:spPr>
          <p:txBody>
            <a:bodyPr wrap="none">
              <a:spAutoFit/>
            </a:bodyPr>
            <a:lstStyle/>
            <a:p>
              <a:r>
                <a:rPr lang="zh-CN" altLang="en-US" sz="4400" dirty="0">
                  <a:solidFill>
                    <a:srgbClr val="D60093"/>
                  </a:solidFill>
                  <a:latin typeface="隶书" panose="02010509060101010101" pitchFamily="49" charset="-122"/>
                  <a:ea typeface="隶书" panose="02010509060101010101" pitchFamily="49" charset="-122"/>
                </a:rPr>
                <a:t>新知训练巩固</a:t>
              </a:r>
              <a:endParaRPr lang="zh-CN" altLang="zh-CN" sz="4400" dirty="0">
                <a:solidFill>
                  <a:srgbClr val="D60093"/>
                </a:solidFill>
                <a:latin typeface="隶书" panose="02010509060101010101" pitchFamily="49" charset="-122"/>
                <a:ea typeface="隶书" panose="02010509060101010101" pitchFamily="49" charset="-122"/>
              </a:endParaRPr>
            </a:p>
          </p:txBody>
        </p:sp>
      </p:grpSp>
      <p:sp>
        <p:nvSpPr>
          <p:cNvPr id="2" name="矩形 1"/>
          <p:cNvSpPr>
            <a:spLocks noChangeAspect="1"/>
          </p:cNvSpPr>
          <p:nvPr/>
        </p:nvSpPr>
        <p:spPr>
          <a:xfrm>
            <a:off x="361950" y="1079847"/>
            <a:ext cx="10807700" cy="36379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dirty="0">
                <a:solidFill>
                  <a:srgbClr val="000000"/>
                </a:solidFill>
                <a:ea typeface="宋体" panose="02010600030101010101" pitchFamily="2" charset="-122"/>
                <a:cs typeface="Times New Roman" panose="02020603050405020304" pitchFamily="18" charset="0"/>
              </a:rPr>
              <a:t>知识点一　第二次世界大战的全面爆发及主要战场</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1.1939</a:t>
            </a:r>
            <a:r>
              <a:rPr lang="zh-CN" altLang="zh-CN" dirty="0">
                <a:solidFill>
                  <a:srgbClr val="000000"/>
                </a:solidFill>
                <a:ea typeface="宋体" panose="02010600030101010101" pitchFamily="2"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8</a:t>
            </a:r>
            <a:r>
              <a:rPr lang="zh-CN" altLang="zh-CN" dirty="0">
                <a:solidFill>
                  <a:srgbClr val="000000"/>
                </a:solidFill>
                <a:ea typeface="宋体" panose="02010600030101010101" pitchFamily="2" charset="-122"/>
                <a:cs typeface="Times New Roman" panose="02020603050405020304" pitchFamily="18" charset="0"/>
              </a:rPr>
              <a:t>月</a:t>
            </a:r>
            <a:r>
              <a:rPr lang="en-US" altLang="zh-CN" dirty="0">
                <a:solidFill>
                  <a:srgbClr val="000000"/>
                </a:solidFill>
                <a:ea typeface="宋体" panose="02010600030101010101" pitchFamily="2" charset="-122"/>
                <a:cs typeface="Times New Roman" panose="02020603050405020304" pitchFamily="18" charset="0"/>
              </a:rPr>
              <a:t>31</a:t>
            </a:r>
            <a:r>
              <a:rPr lang="zh-CN" altLang="zh-CN" dirty="0">
                <a:solidFill>
                  <a:srgbClr val="000000"/>
                </a:solidFill>
                <a:ea typeface="宋体" panose="02010600030101010101" pitchFamily="2" charset="-122"/>
                <a:cs typeface="Times New Roman" panose="02020603050405020304" pitchFamily="18" charset="0"/>
              </a:rPr>
              <a:t>日</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smtClean="0">
                <a:solidFill>
                  <a:srgbClr val="000000"/>
                </a:solidFill>
                <a:ea typeface="宋体" panose="02010600030101010101" pitchFamily="2" charset="-122"/>
                <a:cs typeface="Times New Roman" panose="02020603050405020304" pitchFamily="18" charset="0"/>
              </a:rPr>
              <a:t>希特勒签署</a:t>
            </a:r>
            <a:r>
              <a:rPr lang="zh-CN" altLang="zh-CN" dirty="0">
                <a:solidFill>
                  <a:srgbClr val="000000"/>
                </a:solidFill>
                <a:ea typeface="宋体" panose="02010600030101010101" pitchFamily="2" charset="-122"/>
                <a:cs typeface="Times New Roman" panose="02020603050405020304" pitchFamily="18" charset="0"/>
              </a:rPr>
              <a:t>了关于实施</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白色方案</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的命令。其中写道</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进攻日期</a:t>
            </a:r>
            <a:r>
              <a:rPr lang="en-US" altLang="zh-CN" dirty="0">
                <a:solidFill>
                  <a:srgbClr val="000000"/>
                </a:solidFill>
                <a:ea typeface="宋体" panose="02010600030101010101" pitchFamily="2" charset="-122"/>
                <a:cs typeface="Times New Roman" panose="02020603050405020304" pitchFamily="18" charset="0"/>
              </a:rPr>
              <a:t>:1939</a:t>
            </a:r>
            <a:r>
              <a:rPr lang="zh-CN" altLang="zh-CN" dirty="0">
                <a:solidFill>
                  <a:srgbClr val="000000"/>
                </a:solidFill>
                <a:ea typeface="宋体" panose="02010600030101010101" pitchFamily="2"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9</a:t>
            </a:r>
            <a:r>
              <a:rPr lang="zh-CN" altLang="zh-CN" dirty="0">
                <a:solidFill>
                  <a:srgbClr val="000000"/>
                </a:solidFill>
                <a:ea typeface="宋体" panose="02010600030101010101" pitchFamily="2" charset="-122"/>
                <a:cs typeface="Times New Roman" panose="02020603050405020304" pitchFamily="18" charset="0"/>
              </a:rPr>
              <a:t>月</a:t>
            </a: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日。</a:t>
            </a:r>
            <a:r>
              <a:rPr lang="en-US" altLang="zh-CN" dirty="0" smtClean="0">
                <a:solidFill>
                  <a:srgbClr val="000000"/>
                </a:solidFill>
                <a:ea typeface="宋体" panose="02010600030101010101" pitchFamily="2" charset="-122"/>
                <a:cs typeface="Times New Roman" panose="02020603050405020304" pitchFamily="18" charset="0"/>
              </a:rPr>
              <a:t>”</a:t>
            </a:r>
            <a:r>
              <a:rPr lang="zh-CN" altLang="en-US" dirty="0">
                <a:solidFill>
                  <a:srgbClr val="000000"/>
                </a:solidFill>
                <a:ea typeface="宋体" panose="02010600030101010101" pitchFamily="2" charset="-122"/>
                <a:cs typeface="Times New Roman" panose="02020603050405020304" pitchFamily="18" charset="0"/>
              </a:rPr>
              <a:t>他</a:t>
            </a:r>
            <a:r>
              <a:rPr lang="zh-CN" altLang="zh-CN" dirty="0" smtClean="0">
                <a:solidFill>
                  <a:srgbClr val="000000"/>
                </a:solidFill>
                <a:ea typeface="宋体" panose="02010600030101010101" pitchFamily="2" charset="-122"/>
                <a:cs typeface="Times New Roman" panose="02020603050405020304" pitchFamily="18" charset="0"/>
              </a:rPr>
              <a:t>签署</a:t>
            </a:r>
            <a:r>
              <a:rPr lang="zh-CN" altLang="zh-CN" dirty="0">
                <a:solidFill>
                  <a:srgbClr val="000000"/>
                </a:solidFill>
                <a:ea typeface="宋体" panose="02010600030101010101" pitchFamily="2" charset="-122"/>
                <a:cs typeface="Times New Roman" panose="02020603050405020304" pitchFamily="18" charset="0"/>
              </a:rPr>
              <a:t>该命令是</a:t>
            </a:r>
            <a:r>
              <a:rPr lang="zh-CN" altLang="zh-CN" dirty="0" smtClean="0">
                <a:solidFill>
                  <a:srgbClr val="000000"/>
                </a:solidFill>
                <a:ea typeface="宋体" panose="02010600030101010101" pitchFamily="2" charset="-122"/>
                <a:cs typeface="Times New Roman" panose="02020603050405020304" pitchFamily="18" charset="0"/>
              </a:rPr>
              <a:t>为了</a:t>
            </a:r>
            <a:endParaRPr lang="en-US" altLang="zh-CN" dirty="0" smtClean="0">
              <a:solidFill>
                <a:srgbClr val="000000"/>
              </a:solidFill>
              <a:ea typeface="宋体" panose="02010600030101010101" pitchFamily="2"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dirty="0" smtClean="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　　</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A.</a:t>
            </a:r>
            <a:r>
              <a:rPr lang="zh-CN" altLang="zh-CN" dirty="0">
                <a:solidFill>
                  <a:srgbClr val="000000"/>
                </a:solidFill>
                <a:ea typeface="宋体" panose="02010600030101010101" pitchFamily="2" charset="-122"/>
                <a:cs typeface="Times New Roman" panose="02020603050405020304" pitchFamily="18" charset="0"/>
              </a:rPr>
              <a:t>突袭波兰</a:t>
            </a:r>
            <a:r>
              <a:rPr lang="en-US" altLang="zh-CN" dirty="0">
                <a:solidFill>
                  <a:srgbClr val="000000"/>
                </a:solidFill>
                <a:ea typeface="宋体" panose="02010600030101010101" pitchFamily="2" charset="-122"/>
                <a:cs typeface="Times New Roman" panose="02020603050405020304" pitchFamily="18" charset="0"/>
              </a:rPr>
              <a:t>	</a:t>
            </a:r>
            <a:r>
              <a:rPr lang="en-US" altLang="zh-CN" dirty="0" smtClean="0">
                <a:solidFill>
                  <a:srgbClr val="000000"/>
                </a:solidFill>
                <a:ea typeface="宋体" panose="02010600030101010101" pitchFamily="2" charset="-122"/>
                <a:cs typeface="Times New Roman" panose="02020603050405020304" pitchFamily="18" charset="0"/>
              </a:rPr>
              <a:t>	B</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进攻苏联</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C.</a:t>
            </a:r>
            <a:r>
              <a:rPr lang="zh-CN" altLang="zh-CN" dirty="0">
                <a:solidFill>
                  <a:srgbClr val="000000"/>
                </a:solidFill>
                <a:ea typeface="宋体" panose="02010600030101010101" pitchFamily="2" charset="-122"/>
                <a:cs typeface="Times New Roman" panose="02020603050405020304" pitchFamily="18" charset="0"/>
              </a:rPr>
              <a:t>偷袭珍珠港</a:t>
            </a:r>
            <a:r>
              <a:rPr lang="en-US" altLang="zh-CN" dirty="0">
                <a:solidFill>
                  <a:srgbClr val="000000"/>
                </a:solidFill>
                <a:ea typeface="宋体" panose="02010600030101010101" pitchFamily="2" charset="-122"/>
                <a:cs typeface="Times New Roman" panose="02020603050405020304" pitchFamily="18" charset="0"/>
              </a:rPr>
              <a:t>	</a:t>
            </a:r>
            <a:r>
              <a:rPr lang="en-US" altLang="zh-CN" dirty="0" smtClean="0">
                <a:solidFill>
                  <a:srgbClr val="000000"/>
                </a:solidFill>
                <a:ea typeface="宋体" panose="02010600030101010101" pitchFamily="2" charset="-122"/>
                <a:cs typeface="Times New Roman" panose="02020603050405020304" pitchFamily="18" charset="0"/>
              </a:rPr>
              <a:t>	D</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包围斯大林格勒</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a:spLocks noChangeAspect="1"/>
          </p:cNvSpPr>
          <p:nvPr/>
        </p:nvSpPr>
        <p:spPr>
          <a:xfrm>
            <a:off x="10307373" y="2808039"/>
            <a:ext cx="481222" cy="631711"/>
          </a:xfrm>
          <a:prstGeom prst="rect">
            <a:avLst/>
          </a:prstGeom>
        </p:spPr>
        <p:txBody>
          <a:bodyPr wrap="none">
            <a:spAutoFit/>
          </a:bodyPr>
          <a:lstStyle/>
          <a:p>
            <a:pPr>
              <a:lnSpc>
                <a:spcPct val="120000"/>
              </a:lnSpc>
            </a:pPr>
            <a:r>
              <a:rPr lang="en-US" altLang="zh-CN" sz="3200" b="1" dirty="0" smtClean="0">
                <a:solidFill>
                  <a:srgbClr val="FF0000"/>
                </a:solidFill>
                <a:latin typeface="Times New Roman" panose="02020603050405020304" pitchFamily="18" charset="0"/>
              </a:rPr>
              <a:t>A</a:t>
            </a:r>
            <a:endParaRPr lang="zh-CN" altLang="en-US" sz="3200" b="1" dirty="0">
              <a:solidFill>
                <a:srgbClr val="FF0000"/>
              </a:solidFill>
            </a:endParaRPr>
          </a:p>
        </p:txBody>
      </p:sp>
    </p:spTree>
    <p:extLst>
      <p:ext uri="{BB962C8B-B14F-4D97-AF65-F5344CB8AC3E}">
        <p14:creationId xmlns:p14="http://schemas.microsoft.com/office/powerpoint/2010/main" val="2069453151"/>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afterEffect">
                                  <p:stCondLst>
                                    <p:cond delay="0"/>
                                  </p:stCondLst>
                                  <p:childTnLst>
                                    <p:animRot by="120000">
                                      <p:cBhvr>
                                        <p:cTn id="6" dur="100" fill="hold">
                                          <p:stCondLst>
                                            <p:cond delay="0"/>
                                          </p:stCondLst>
                                        </p:cTn>
                                        <p:tgtEl>
                                          <p:spTgt spid="3"/>
                                        </p:tgtEl>
                                        <p:attrNameLst>
                                          <p:attrName>r</p:attrName>
                                        </p:attrNameLst>
                                      </p:cBhvr>
                                    </p:animRot>
                                    <p:animRot by="-240000">
                                      <p:cBhvr>
                                        <p:cTn id="7" dur="200" fill="hold">
                                          <p:stCondLst>
                                            <p:cond delay="200"/>
                                          </p:stCondLst>
                                        </p:cTn>
                                        <p:tgtEl>
                                          <p:spTgt spid="3"/>
                                        </p:tgtEl>
                                        <p:attrNameLst>
                                          <p:attrName>r</p:attrName>
                                        </p:attrNameLst>
                                      </p:cBhvr>
                                    </p:animRot>
                                    <p:animRot by="240000">
                                      <p:cBhvr>
                                        <p:cTn id="8" dur="200" fill="hold">
                                          <p:stCondLst>
                                            <p:cond delay="400"/>
                                          </p:stCondLst>
                                        </p:cTn>
                                        <p:tgtEl>
                                          <p:spTgt spid="3"/>
                                        </p:tgtEl>
                                        <p:attrNameLst>
                                          <p:attrName>r</p:attrName>
                                        </p:attrNameLst>
                                      </p:cBhvr>
                                    </p:animRot>
                                    <p:animRot by="-240000">
                                      <p:cBhvr>
                                        <p:cTn id="9" dur="200" fill="hold">
                                          <p:stCondLst>
                                            <p:cond delay="600"/>
                                          </p:stCondLst>
                                        </p:cTn>
                                        <p:tgtEl>
                                          <p:spTgt spid="3"/>
                                        </p:tgtEl>
                                        <p:attrNameLst>
                                          <p:attrName>r</p:attrName>
                                        </p:attrNameLst>
                                      </p:cBhvr>
                                    </p:animRot>
                                    <p:animRot by="120000">
                                      <p:cBhvr>
                                        <p:cTn id="10" dur="200" fill="hold">
                                          <p:stCondLst>
                                            <p:cond delay="800"/>
                                          </p:stCondLst>
                                        </p:cTn>
                                        <p:tgtEl>
                                          <p:spTgt spid="3"/>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randombar(horizontal)">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矩形 6"/>
          <p:cNvSpPr>
            <a:spLocks noChangeAspect="1"/>
          </p:cNvSpPr>
          <p:nvPr/>
        </p:nvSpPr>
        <p:spPr>
          <a:xfrm>
            <a:off x="361950" y="1151855"/>
            <a:ext cx="10807700" cy="3598999"/>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在第二次世界大战中</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东方主战场和欧洲战场分别粉碎日本、德国法西斯</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不可战胜</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神话的战役是</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　　</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a:t>
            </a:r>
            <a:r>
              <a:rPr lang="zh-CN" altLang="zh-CN" dirty="0">
                <a:solidFill>
                  <a:srgbClr val="000000"/>
                </a:solidFill>
                <a:ea typeface="宋体" panose="02010600030101010101" pitchFamily="2" charset="-122"/>
                <a:cs typeface="Times New Roman" panose="02020603050405020304" pitchFamily="18" charset="0"/>
              </a:rPr>
              <a:t>平型关大捷、莫斯科保卫战</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B.</a:t>
            </a:r>
            <a:r>
              <a:rPr lang="zh-CN" altLang="zh-CN" dirty="0">
                <a:solidFill>
                  <a:srgbClr val="000000"/>
                </a:solidFill>
                <a:ea typeface="宋体" panose="02010600030101010101" pitchFamily="2" charset="-122"/>
                <a:cs typeface="Times New Roman" panose="02020603050405020304" pitchFamily="18" charset="0"/>
              </a:rPr>
              <a:t>台儿庄战役、斯大林格勒保卫战</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C.</a:t>
            </a:r>
            <a:r>
              <a:rPr lang="zh-CN" altLang="zh-CN" dirty="0">
                <a:solidFill>
                  <a:srgbClr val="000000"/>
                </a:solidFill>
                <a:ea typeface="宋体" panose="02010600030101010101" pitchFamily="2" charset="-122"/>
                <a:cs typeface="Times New Roman" panose="02020603050405020304" pitchFamily="18" charset="0"/>
              </a:rPr>
              <a:t>百团大战、太平洋战争爆发</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D.</a:t>
            </a:r>
            <a:r>
              <a:rPr lang="zh-CN" altLang="zh-CN" dirty="0">
                <a:solidFill>
                  <a:srgbClr val="000000"/>
                </a:solidFill>
                <a:ea typeface="宋体" panose="02010600030101010101" pitchFamily="2" charset="-122"/>
                <a:cs typeface="Times New Roman" panose="02020603050405020304" pitchFamily="18" charset="0"/>
              </a:rPr>
              <a:t>第三次长沙会战、诺曼底登陆战</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9" name="矩形 8"/>
          <p:cNvSpPr>
            <a:spLocks noChangeAspect="1"/>
          </p:cNvSpPr>
          <p:nvPr/>
        </p:nvSpPr>
        <p:spPr>
          <a:xfrm>
            <a:off x="7345213" y="1738618"/>
            <a:ext cx="481222" cy="631711"/>
          </a:xfrm>
          <a:prstGeom prst="rect">
            <a:avLst/>
          </a:prstGeom>
        </p:spPr>
        <p:txBody>
          <a:bodyPr wrap="none">
            <a:spAutoFit/>
          </a:bodyPr>
          <a:lstStyle/>
          <a:p>
            <a:pPr>
              <a:lnSpc>
                <a:spcPct val="120000"/>
              </a:lnSpc>
            </a:pPr>
            <a:r>
              <a:rPr lang="en-US" altLang="zh-CN" sz="3200" b="1" dirty="0" smtClean="0">
                <a:solidFill>
                  <a:srgbClr val="FF0000"/>
                </a:solidFill>
                <a:latin typeface="Times New Roman" panose="02020603050405020304" pitchFamily="18" charset="0"/>
              </a:rPr>
              <a:t>A</a:t>
            </a:r>
            <a:endParaRPr lang="zh-CN" altLang="en-US" sz="3200" b="1" dirty="0">
              <a:solidFill>
                <a:srgbClr val="FF0000"/>
              </a:solidFill>
            </a:endParaRPr>
          </a:p>
        </p:txBody>
      </p:sp>
    </p:spTree>
    <p:extLst>
      <p:ext uri="{BB962C8B-B14F-4D97-AF65-F5344CB8AC3E}">
        <p14:creationId xmlns:p14="http://schemas.microsoft.com/office/powerpoint/2010/main" val="4170728060"/>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361950" y="699863"/>
            <a:ext cx="10807700" cy="541071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dirty="0">
                <a:solidFill>
                  <a:srgbClr val="000000"/>
                </a:solidFill>
                <a:ea typeface="宋体" panose="02010600030101010101" pitchFamily="2" charset="-122"/>
                <a:cs typeface="Times New Roman" panose="02020603050405020304" pitchFamily="18" charset="0"/>
              </a:rPr>
              <a:t>知识点二　</a:t>
            </a:r>
            <a:r>
              <a:rPr lang="zh-CN" altLang="zh-CN" dirty="0" smtClean="0">
                <a:solidFill>
                  <a:srgbClr val="000000"/>
                </a:solidFill>
                <a:ea typeface="宋体" panose="02010600030101010101" pitchFamily="2" charset="-122"/>
                <a:cs typeface="Times New Roman" panose="02020603050405020304" pitchFamily="18" charset="0"/>
              </a:rPr>
              <a:t>反法西斯</a:t>
            </a:r>
            <a:r>
              <a:rPr lang="zh-CN" altLang="en-US" dirty="0" smtClean="0">
                <a:solidFill>
                  <a:srgbClr val="000000"/>
                </a:solidFill>
                <a:ea typeface="宋体" panose="02010600030101010101" pitchFamily="2" charset="-122"/>
                <a:cs typeface="Times New Roman" panose="02020603050405020304" pitchFamily="18" charset="0"/>
              </a:rPr>
              <a:t>同</a:t>
            </a:r>
            <a:r>
              <a:rPr lang="zh-CN" altLang="zh-CN" dirty="0" smtClean="0">
                <a:solidFill>
                  <a:srgbClr val="000000"/>
                </a:solidFill>
                <a:ea typeface="宋体" panose="02010600030101010101" pitchFamily="2" charset="-122"/>
                <a:cs typeface="Times New Roman" panose="02020603050405020304" pitchFamily="18" charset="0"/>
              </a:rPr>
              <a:t>盟</a:t>
            </a:r>
            <a:r>
              <a:rPr lang="zh-CN" altLang="zh-CN" dirty="0">
                <a:solidFill>
                  <a:srgbClr val="000000"/>
                </a:solidFill>
                <a:ea typeface="宋体" panose="02010600030101010101" pitchFamily="2" charset="-122"/>
                <a:cs typeface="Times New Roman" panose="02020603050405020304" pitchFamily="18" charset="0"/>
              </a:rPr>
              <a:t>的建立及战争形势的转折</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ea typeface="宋体" panose="02010600030101010101" pitchFamily="2" charset="-122"/>
                <a:cs typeface="Times New Roman" panose="02020603050405020304" pitchFamily="18" charset="0"/>
              </a:rPr>
              <a:t>第二次世界大战给各国人民带来巨大灾难</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也深刻影响了战后世界的发展。这次战争</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把不同社会制度、不同意识形态、不同种族、不同语言、不同宗教信仰的国家集合到</a:t>
            </a:r>
            <a:r>
              <a:rPr lang="zh-CN" altLang="zh-CN">
                <a:solidFill>
                  <a:srgbClr val="000000"/>
                </a:solidFill>
                <a:ea typeface="宋体" panose="02010600030101010101" pitchFamily="2" charset="-122"/>
                <a:cs typeface="Times New Roman" panose="02020603050405020304" pitchFamily="18" charset="0"/>
              </a:rPr>
              <a:t>反法西斯</a:t>
            </a:r>
            <a:r>
              <a:rPr lang="zh-CN" altLang="zh-CN" smtClean="0">
                <a:solidFill>
                  <a:srgbClr val="000000"/>
                </a:solidFill>
                <a:ea typeface="宋体" panose="02010600030101010101" pitchFamily="2" charset="-122"/>
                <a:cs typeface="Times New Roman" panose="02020603050405020304" pitchFamily="18" charset="0"/>
              </a:rPr>
              <a:t>的</a:t>
            </a:r>
            <a:r>
              <a:rPr lang="zh-CN" altLang="en-US" smtClean="0">
                <a:solidFill>
                  <a:srgbClr val="000000"/>
                </a:solidFill>
                <a:ea typeface="宋体" panose="02010600030101010101" pitchFamily="2" charset="-122"/>
                <a:cs typeface="Times New Roman" panose="02020603050405020304" pitchFamily="18" charset="0"/>
              </a:rPr>
              <a:t>旗帜</a:t>
            </a:r>
            <a:r>
              <a:rPr lang="zh-CN" altLang="zh-CN" smtClean="0">
                <a:solidFill>
                  <a:srgbClr val="000000"/>
                </a:solidFill>
                <a:ea typeface="宋体" panose="02010600030101010101" pitchFamily="2" charset="-122"/>
                <a:cs typeface="Times New Roman" panose="02020603050405020304" pitchFamily="18" charset="0"/>
              </a:rPr>
              <a:t>下</a:t>
            </a:r>
            <a:r>
              <a:rPr lang="zh-CN" altLang="zh-CN" dirty="0">
                <a:solidFill>
                  <a:srgbClr val="000000"/>
                </a:solidFill>
                <a:ea typeface="宋体" panose="02010600030101010101" pitchFamily="2" charset="-122"/>
                <a:cs typeface="Times New Roman" panose="02020603050405020304" pitchFamily="18" charset="0"/>
              </a:rPr>
              <a:t>。下列为最终打败法西斯奠定坚实基础的是</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　　</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a:t>
            </a:r>
            <a:r>
              <a:rPr lang="zh-CN" altLang="zh-CN" dirty="0">
                <a:solidFill>
                  <a:srgbClr val="000000"/>
                </a:solidFill>
                <a:ea typeface="宋体" panose="02010600030101010101" pitchFamily="2" charset="-122"/>
                <a:cs typeface="Times New Roman" panose="02020603050405020304" pitchFamily="18" charset="0"/>
              </a:rPr>
              <a:t>《联合国家宣言》</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B.</a:t>
            </a:r>
            <a:r>
              <a:rPr lang="zh-CN" altLang="zh-CN" dirty="0">
                <a:solidFill>
                  <a:srgbClr val="000000"/>
                </a:solidFill>
                <a:ea typeface="宋体" panose="02010600030101010101" pitchFamily="2" charset="-122"/>
                <a:cs typeface="Times New Roman" panose="02020603050405020304" pitchFamily="18" charset="0"/>
              </a:rPr>
              <a:t>《凡尔赛条约》</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C.</a:t>
            </a:r>
            <a:r>
              <a:rPr lang="zh-CN" altLang="zh-CN" dirty="0">
                <a:solidFill>
                  <a:srgbClr val="000000"/>
                </a:solidFill>
                <a:ea typeface="宋体" panose="02010600030101010101" pitchFamily="2" charset="-122"/>
                <a:cs typeface="Times New Roman" panose="02020603050405020304" pitchFamily="18" charset="0"/>
              </a:rPr>
              <a:t>《九国公约》</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D.</a:t>
            </a:r>
            <a:r>
              <a:rPr lang="zh-CN" altLang="zh-CN" dirty="0">
                <a:solidFill>
                  <a:srgbClr val="000000"/>
                </a:solidFill>
                <a:ea typeface="宋体" panose="02010600030101010101" pitchFamily="2" charset="-122"/>
                <a:cs typeface="Times New Roman" panose="02020603050405020304" pitchFamily="18" charset="0"/>
              </a:rPr>
              <a:t>《和平法令》</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p:cNvSpPr>
            <a:spLocks noChangeAspect="1"/>
          </p:cNvSpPr>
          <p:nvPr/>
        </p:nvSpPr>
        <p:spPr>
          <a:xfrm>
            <a:off x="10153525" y="3056463"/>
            <a:ext cx="481222" cy="631711"/>
          </a:xfrm>
          <a:prstGeom prst="rect">
            <a:avLst/>
          </a:prstGeom>
        </p:spPr>
        <p:txBody>
          <a:bodyPr wrap="none">
            <a:spAutoFit/>
          </a:bodyPr>
          <a:lstStyle/>
          <a:p>
            <a:pPr>
              <a:lnSpc>
                <a:spcPct val="120000"/>
              </a:lnSpc>
            </a:pPr>
            <a:r>
              <a:rPr lang="en-US" altLang="zh-CN" sz="3200" b="1" dirty="0" smtClean="0">
                <a:solidFill>
                  <a:srgbClr val="FF0000"/>
                </a:solidFill>
                <a:latin typeface="Times New Roman" panose="02020603050405020304" pitchFamily="18" charset="0"/>
              </a:rPr>
              <a:t>A</a:t>
            </a:r>
            <a:endParaRPr lang="zh-CN" altLang="en-US" sz="3200" b="1" dirty="0">
              <a:solidFill>
                <a:srgbClr val="FF0000"/>
              </a:solidFill>
            </a:endParaRPr>
          </a:p>
        </p:txBody>
      </p:sp>
    </p:spTree>
    <p:extLst>
      <p:ext uri="{BB962C8B-B14F-4D97-AF65-F5344CB8AC3E}">
        <p14:creationId xmlns:p14="http://schemas.microsoft.com/office/powerpoint/2010/main" val="3954485450"/>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361950" y="719807"/>
            <a:ext cx="10807700" cy="541071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4.</a:t>
            </a:r>
            <a:r>
              <a:rPr lang="zh-CN" altLang="zh-CN" dirty="0">
                <a:solidFill>
                  <a:srgbClr val="000000"/>
                </a:solidFill>
                <a:ea typeface="宋体" panose="02010600030101010101" pitchFamily="2" charset="-122"/>
                <a:cs typeface="Times New Roman" panose="02020603050405020304" pitchFamily="18" charset="0"/>
              </a:rPr>
              <a:t>罗斯福在致斯大林的一封贺信中写道</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是你们制止了侵略浪潮</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成为盟军反侵略战争的转折点。</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此贺信最早应写于哪一年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　　</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A.1939</a:t>
            </a:r>
            <a:r>
              <a:rPr lang="zh-CN" altLang="zh-CN" dirty="0">
                <a:solidFill>
                  <a:srgbClr val="000000"/>
                </a:solidFill>
                <a:ea typeface="宋体" panose="02010600030101010101" pitchFamily="2" charset="-122"/>
                <a:cs typeface="Times New Roman" panose="02020603050405020304" pitchFamily="18" charset="0"/>
              </a:rPr>
              <a:t>年　　　</a:t>
            </a:r>
            <a:r>
              <a:rPr lang="en-US" altLang="zh-CN" dirty="0">
                <a:solidFill>
                  <a:srgbClr val="000000"/>
                </a:solidFill>
                <a:ea typeface="宋体" panose="02010600030101010101" pitchFamily="2" charset="-122"/>
                <a:cs typeface="Times New Roman" panose="02020603050405020304" pitchFamily="18" charset="0"/>
              </a:rPr>
              <a:t>	</a:t>
            </a:r>
            <a:r>
              <a:rPr lang="en-US" altLang="zh-CN" dirty="0" smtClean="0">
                <a:solidFill>
                  <a:srgbClr val="000000"/>
                </a:solidFill>
                <a:ea typeface="宋体" panose="02010600030101010101" pitchFamily="2" charset="-122"/>
                <a:cs typeface="Times New Roman" panose="02020603050405020304" pitchFamily="18" charset="0"/>
              </a:rPr>
              <a:t>	B.1941</a:t>
            </a:r>
            <a:r>
              <a:rPr lang="zh-CN" altLang="zh-CN" dirty="0">
                <a:solidFill>
                  <a:srgbClr val="000000"/>
                </a:solidFill>
                <a:ea typeface="宋体" panose="02010600030101010101" pitchFamily="2" charset="-122"/>
                <a:cs typeface="Times New Roman" panose="02020603050405020304" pitchFamily="18" charset="0"/>
              </a:rPr>
              <a:t>年</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C.1943</a:t>
            </a:r>
            <a:r>
              <a:rPr lang="zh-CN" altLang="zh-CN" dirty="0">
                <a:solidFill>
                  <a:srgbClr val="000000"/>
                </a:solidFill>
                <a:ea typeface="宋体" panose="02010600030101010101" pitchFamily="2" charset="-122"/>
                <a:cs typeface="Times New Roman" panose="02020603050405020304" pitchFamily="18" charset="0"/>
              </a:rPr>
              <a:t>年　　　</a:t>
            </a:r>
            <a:r>
              <a:rPr lang="en-US" altLang="zh-CN" dirty="0">
                <a:solidFill>
                  <a:srgbClr val="000000"/>
                </a:solidFill>
                <a:ea typeface="宋体" panose="02010600030101010101" pitchFamily="2" charset="-122"/>
                <a:cs typeface="Times New Roman" panose="02020603050405020304" pitchFamily="18" charset="0"/>
              </a:rPr>
              <a:t>	</a:t>
            </a:r>
            <a:r>
              <a:rPr lang="en-US" altLang="zh-CN" dirty="0" smtClean="0">
                <a:solidFill>
                  <a:srgbClr val="000000"/>
                </a:solidFill>
                <a:ea typeface="宋体" panose="02010600030101010101" pitchFamily="2" charset="-122"/>
                <a:cs typeface="Times New Roman" panose="02020603050405020304" pitchFamily="18" charset="0"/>
              </a:rPr>
              <a:t>	D.1945</a:t>
            </a:r>
            <a:r>
              <a:rPr lang="zh-CN" altLang="zh-CN" dirty="0" smtClean="0">
                <a:solidFill>
                  <a:srgbClr val="000000"/>
                </a:solidFill>
                <a:ea typeface="宋体" panose="02010600030101010101" pitchFamily="2" charset="-122"/>
                <a:cs typeface="Times New Roman" panose="02020603050405020304" pitchFamily="18" charset="0"/>
              </a:rPr>
              <a:t>年</a:t>
            </a:r>
            <a:endParaRPr lang="en-US" altLang="zh-CN" dirty="0" smtClean="0">
              <a:solidFill>
                <a:srgbClr val="000000"/>
              </a:solidFill>
              <a:ea typeface="宋体" panose="0201060003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5.</a:t>
            </a:r>
            <a:r>
              <a:rPr lang="zh-CN" altLang="zh-CN" dirty="0">
                <a:solidFill>
                  <a:srgbClr val="000000"/>
                </a:solidFill>
                <a:ea typeface="宋体" panose="02010600030101010101" pitchFamily="2" charset="-122"/>
                <a:cs typeface="Times New Roman" panose="02020603050405020304" pitchFamily="18" charset="0"/>
              </a:rPr>
              <a:t>美国电影《拯救大兵瑞恩》是以</a:t>
            </a:r>
            <a:r>
              <a:rPr lang="en-US" altLang="zh-CN" dirty="0">
                <a:solidFill>
                  <a:srgbClr val="000000"/>
                </a:solidFill>
                <a:ea typeface="宋体" panose="02010600030101010101" pitchFamily="2" charset="-122"/>
                <a:cs typeface="Times New Roman" panose="02020603050405020304" pitchFamily="18" charset="0"/>
              </a:rPr>
              <a:t>1944</a:t>
            </a:r>
            <a:r>
              <a:rPr lang="zh-CN" altLang="zh-CN" dirty="0">
                <a:solidFill>
                  <a:srgbClr val="000000"/>
                </a:solidFill>
                <a:ea typeface="宋体" panose="02010600030101010101" pitchFamily="2" charset="-122"/>
                <a:cs typeface="Times New Roman" panose="02020603050405020304" pitchFamily="18" charset="0"/>
              </a:rPr>
              <a:t>年诺曼底登陆为背景拍摄的</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参与这次登陆战的军队主要是</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　　</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A.</a:t>
            </a:r>
            <a:r>
              <a:rPr lang="zh-CN" altLang="zh-CN" dirty="0" smtClean="0">
                <a:solidFill>
                  <a:srgbClr val="000000"/>
                </a:solidFill>
                <a:ea typeface="宋体" panose="02010600030101010101" pitchFamily="2" charset="-122"/>
                <a:cs typeface="Times New Roman" panose="02020603050405020304" pitchFamily="18" charset="0"/>
              </a:rPr>
              <a:t>英美</a:t>
            </a:r>
            <a:r>
              <a:rPr lang="zh-CN" altLang="en-US" dirty="0">
                <a:solidFill>
                  <a:srgbClr val="000000"/>
                </a:solidFill>
                <a:ea typeface="宋体" panose="02010600030101010101" pitchFamily="2" charset="-122"/>
                <a:cs typeface="Times New Roman" panose="02020603050405020304" pitchFamily="18" charset="0"/>
              </a:rPr>
              <a:t>等盟国军队</a:t>
            </a:r>
            <a:r>
              <a:rPr lang="en-US" altLang="zh-CN" dirty="0">
                <a:solidFill>
                  <a:srgbClr val="000000"/>
                </a:solidFill>
                <a:ea typeface="宋体" panose="02010600030101010101" pitchFamily="2" charset="-122"/>
                <a:cs typeface="Times New Roman" panose="02020603050405020304" pitchFamily="18" charset="0"/>
              </a:rPr>
              <a:t>	B.</a:t>
            </a:r>
            <a:r>
              <a:rPr lang="zh-CN" altLang="zh-CN" dirty="0">
                <a:solidFill>
                  <a:srgbClr val="000000"/>
                </a:solidFill>
                <a:ea typeface="宋体" panose="02010600030101010101" pitchFamily="2" charset="-122"/>
                <a:cs typeface="Times New Roman" panose="02020603050405020304" pitchFamily="18" charset="0"/>
              </a:rPr>
              <a:t>英法盟军</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C.</a:t>
            </a:r>
            <a:r>
              <a:rPr lang="zh-CN" altLang="zh-CN" dirty="0">
                <a:solidFill>
                  <a:srgbClr val="000000"/>
                </a:solidFill>
                <a:ea typeface="宋体" panose="02010600030101010101" pitchFamily="2" charset="-122"/>
                <a:cs typeface="Times New Roman" panose="02020603050405020304" pitchFamily="18" charset="0"/>
              </a:rPr>
              <a:t>美法盟军</a:t>
            </a:r>
            <a:r>
              <a:rPr lang="en-US" altLang="zh-CN" dirty="0">
                <a:solidFill>
                  <a:srgbClr val="000000"/>
                </a:solidFill>
                <a:ea typeface="宋体" panose="02010600030101010101" pitchFamily="2" charset="-122"/>
                <a:cs typeface="Times New Roman" panose="02020603050405020304" pitchFamily="18" charset="0"/>
              </a:rPr>
              <a:t>	</a:t>
            </a:r>
            <a:r>
              <a:rPr lang="en-US" altLang="zh-CN" dirty="0" smtClean="0">
                <a:solidFill>
                  <a:srgbClr val="000000"/>
                </a:solidFill>
                <a:ea typeface="宋体" panose="02010600030101010101" pitchFamily="2" charset="-122"/>
                <a:cs typeface="Times New Roman" panose="02020603050405020304" pitchFamily="18" charset="0"/>
              </a:rPr>
              <a:t>		D</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苏美</a:t>
            </a:r>
            <a:r>
              <a:rPr lang="zh-CN" altLang="zh-CN" dirty="0" smtClean="0">
                <a:solidFill>
                  <a:srgbClr val="000000"/>
                </a:solidFill>
                <a:ea typeface="宋体" panose="02010600030101010101" pitchFamily="2" charset="-122"/>
                <a:cs typeface="Times New Roman" panose="02020603050405020304" pitchFamily="18" charset="0"/>
              </a:rPr>
              <a:t>盟军</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1584573" y="1908751"/>
            <a:ext cx="481222" cy="683264"/>
          </a:xfrm>
          <a:prstGeom prst="rect">
            <a:avLst/>
          </a:prstGeom>
        </p:spPr>
        <p:txBody>
          <a:bodyPr wrap="none">
            <a:spAutoFit/>
          </a:bodyPr>
          <a:lstStyle/>
          <a:p>
            <a:pPr>
              <a:lnSpc>
                <a:spcPct val="120000"/>
              </a:lnSpc>
            </a:pPr>
            <a:r>
              <a:rPr lang="en-US" altLang="zh-CN" sz="3200" b="1" dirty="0" smtClean="0">
                <a:solidFill>
                  <a:srgbClr val="FF0000"/>
                </a:solidFill>
                <a:latin typeface="Times New Roman" panose="02020603050405020304" pitchFamily="18" charset="0"/>
              </a:rPr>
              <a:t>C</a:t>
            </a:r>
            <a:endParaRPr lang="zh-CN" altLang="en-US" sz="3200" b="1" dirty="0">
              <a:solidFill>
                <a:srgbClr val="FF0000"/>
              </a:solidFill>
            </a:endParaRPr>
          </a:p>
        </p:txBody>
      </p:sp>
      <p:sp>
        <p:nvSpPr>
          <p:cNvPr id="5" name="矩形 4"/>
          <p:cNvSpPr>
            <a:spLocks noChangeAspect="1"/>
          </p:cNvSpPr>
          <p:nvPr/>
        </p:nvSpPr>
        <p:spPr>
          <a:xfrm>
            <a:off x="7345213" y="4228535"/>
            <a:ext cx="481222" cy="631711"/>
          </a:xfrm>
          <a:prstGeom prst="rect">
            <a:avLst/>
          </a:prstGeom>
        </p:spPr>
        <p:txBody>
          <a:bodyPr wrap="none">
            <a:spAutoFit/>
          </a:bodyPr>
          <a:lstStyle/>
          <a:p>
            <a:pPr>
              <a:lnSpc>
                <a:spcPct val="120000"/>
              </a:lnSpc>
            </a:pPr>
            <a:r>
              <a:rPr lang="en-US" altLang="zh-CN" sz="3200" b="1" dirty="0" smtClean="0">
                <a:solidFill>
                  <a:srgbClr val="FF0000"/>
                </a:solidFill>
                <a:latin typeface="Times New Roman" panose="02020603050405020304" pitchFamily="18" charset="0"/>
              </a:rPr>
              <a:t>A</a:t>
            </a:r>
            <a:endParaRPr lang="zh-CN" altLang="en-US" sz="3200" b="1" dirty="0">
              <a:solidFill>
                <a:srgbClr val="FF0000"/>
              </a:solidFill>
            </a:endParaRPr>
          </a:p>
        </p:txBody>
      </p:sp>
    </p:spTree>
    <p:extLst>
      <p:ext uri="{BB962C8B-B14F-4D97-AF65-F5344CB8AC3E}">
        <p14:creationId xmlns:p14="http://schemas.microsoft.com/office/powerpoint/2010/main" val="163906098"/>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361950" y="990934"/>
            <a:ext cx="10807700" cy="180857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dirty="0">
                <a:solidFill>
                  <a:srgbClr val="000000"/>
                </a:solidFill>
                <a:ea typeface="宋体" panose="02010600030101010101" pitchFamily="2" charset="-122"/>
                <a:cs typeface="Times New Roman" panose="02020603050405020304" pitchFamily="18" charset="0"/>
              </a:rPr>
              <a:t>知识点三　雅尔塔会议及战争结束</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6.</a:t>
            </a:r>
            <a:r>
              <a:rPr lang="zh-CN" altLang="zh-CN" dirty="0">
                <a:solidFill>
                  <a:srgbClr val="000000"/>
                </a:solidFill>
                <a:ea typeface="宋体" panose="02010600030101010101" pitchFamily="2" charset="-122"/>
                <a:cs typeface="Times New Roman" panose="02020603050405020304" pitchFamily="18" charset="0"/>
              </a:rPr>
              <a:t>设计知识简图是学习历史的重要方法。下图反映的是世界史上的一些重要会议</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其中决定成立联合国的会议是</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　　</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p:txBody>
      </p:sp>
      <p:pic>
        <p:nvPicPr>
          <p:cNvPr id="4" name="VL9QR06.eps" descr="id:2147492573;FounderCES"/>
          <p:cNvPicPr/>
          <p:nvPr/>
        </p:nvPicPr>
        <p:blipFill>
          <a:blip r:embed="rId2"/>
          <a:stretch>
            <a:fillRect/>
          </a:stretch>
        </p:blipFill>
        <p:spPr>
          <a:xfrm>
            <a:off x="1008509" y="2856911"/>
            <a:ext cx="8928992" cy="1895344"/>
          </a:xfrm>
          <a:prstGeom prst="rect">
            <a:avLst/>
          </a:prstGeom>
        </p:spPr>
      </p:pic>
      <p:sp>
        <p:nvSpPr>
          <p:cNvPr id="5" name="矩形 4"/>
          <p:cNvSpPr>
            <a:spLocks noChangeAspect="1"/>
          </p:cNvSpPr>
          <p:nvPr/>
        </p:nvSpPr>
        <p:spPr>
          <a:xfrm>
            <a:off x="9865493" y="2176252"/>
            <a:ext cx="481222" cy="631711"/>
          </a:xfrm>
          <a:prstGeom prst="rect">
            <a:avLst/>
          </a:prstGeom>
        </p:spPr>
        <p:txBody>
          <a:bodyPr wrap="none">
            <a:spAutoFit/>
          </a:bodyPr>
          <a:lstStyle/>
          <a:p>
            <a:pPr>
              <a:lnSpc>
                <a:spcPct val="120000"/>
              </a:lnSpc>
            </a:pPr>
            <a:r>
              <a:rPr lang="en-US" altLang="zh-CN" sz="3200" b="1" dirty="0" smtClean="0">
                <a:solidFill>
                  <a:srgbClr val="FF0000"/>
                </a:solidFill>
                <a:latin typeface="Times New Roman" panose="02020603050405020304" pitchFamily="18" charset="0"/>
              </a:rPr>
              <a:t>D</a:t>
            </a:r>
            <a:endParaRPr lang="zh-CN" altLang="en-US" sz="3200" b="1" dirty="0">
              <a:solidFill>
                <a:srgbClr val="FF0000"/>
              </a:solidFill>
            </a:endParaRPr>
          </a:p>
        </p:txBody>
      </p:sp>
    </p:spTree>
    <p:extLst>
      <p:ext uri="{BB962C8B-B14F-4D97-AF65-F5344CB8AC3E}">
        <p14:creationId xmlns:p14="http://schemas.microsoft.com/office/powerpoint/2010/main" val="2460206956"/>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a:spLocks noChangeAspect="1"/>
          </p:cNvSpPr>
          <p:nvPr/>
        </p:nvSpPr>
        <p:spPr>
          <a:xfrm>
            <a:off x="361950" y="700143"/>
            <a:ext cx="10807700" cy="5371792"/>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7.</a:t>
            </a:r>
            <a:r>
              <a:rPr lang="zh-CN" altLang="zh-CN" dirty="0">
                <a:solidFill>
                  <a:srgbClr val="000000"/>
                </a:solidFill>
                <a:ea typeface="宋体" panose="02010600030101010101" pitchFamily="2" charset="-122"/>
                <a:cs typeface="Times New Roman" panose="02020603050405020304" pitchFamily="18" charset="0"/>
              </a:rPr>
              <a:t>有学者认为</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第二次世界大战是主张民族自决和人权自由的一方取得了胜利</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而且这场胜利迅速将那个依靠霸权来实现资本无限积累</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依靠战争和掠夺来稳固资本扩张基础的</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帝国主义时代</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连同此前在欧洲资本主义原始积累阶段起过重要作用的殖民政治淘汰出局了。</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这一观点</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　　</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a:t>
            </a:r>
            <a:r>
              <a:rPr lang="zh-CN" altLang="zh-CN" dirty="0">
                <a:solidFill>
                  <a:srgbClr val="000000"/>
                </a:solidFill>
                <a:ea typeface="宋体" panose="02010600030101010101" pitchFamily="2" charset="-122"/>
                <a:cs typeface="Times New Roman" panose="02020603050405020304" pitchFamily="18" charset="0"/>
              </a:rPr>
              <a:t>强调了第二次世界大战所带来的人民生活的变化</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B.</a:t>
            </a:r>
            <a:r>
              <a:rPr lang="zh-CN" altLang="zh-CN" dirty="0">
                <a:solidFill>
                  <a:srgbClr val="000000"/>
                </a:solidFill>
                <a:ea typeface="宋体" panose="02010600030101010101" pitchFamily="2" charset="-122"/>
                <a:cs typeface="Times New Roman" panose="02020603050405020304" pitchFamily="18" charset="0"/>
              </a:rPr>
              <a:t>否定了欧洲列强殖民扩张的本质</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C.</a:t>
            </a:r>
            <a:r>
              <a:rPr lang="zh-CN" altLang="zh-CN" dirty="0">
                <a:solidFill>
                  <a:srgbClr val="000000"/>
                </a:solidFill>
                <a:ea typeface="宋体" panose="02010600030101010101" pitchFamily="2" charset="-122"/>
                <a:cs typeface="Times New Roman" panose="02020603050405020304" pitchFamily="18" charset="0"/>
              </a:rPr>
              <a:t>表达了对欧洲国际地位的担忧</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D.</a:t>
            </a:r>
            <a:r>
              <a:rPr lang="zh-CN" altLang="zh-CN" dirty="0">
                <a:solidFill>
                  <a:srgbClr val="000000"/>
                </a:solidFill>
                <a:ea typeface="宋体" panose="02010600030101010101" pitchFamily="2" charset="-122"/>
                <a:cs typeface="Times New Roman" panose="02020603050405020304" pitchFamily="18" charset="0"/>
              </a:rPr>
              <a:t>是第二次世界大战冲击旧有国际秩序的体现</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4" name="矩形 3"/>
          <p:cNvSpPr>
            <a:spLocks noChangeAspect="1"/>
          </p:cNvSpPr>
          <p:nvPr/>
        </p:nvSpPr>
        <p:spPr>
          <a:xfrm>
            <a:off x="8291149" y="3044407"/>
            <a:ext cx="481222" cy="631711"/>
          </a:xfrm>
          <a:prstGeom prst="rect">
            <a:avLst/>
          </a:prstGeom>
        </p:spPr>
        <p:txBody>
          <a:bodyPr wrap="none">
            <a:spAutoFit/>
          </a:bodyPr>
          <a:lstStyle/>
          <a:p>
            <a:pPr>
              <a:lnSpc>
                <a:spcPct val="120000"/>
              </a:lnSpc>
            </a:pPr>
            <a:r>
              <a:rPr lang="en-US" altLang="zh-CN" sz="3200" b="1" dirty="0" smtClean="0">
                <a:solidFill>
                  <a:srgbClr val="FF0000"/>
                </a:solidFill>
                <a:latin typeface="Times New Roman" panose="02020603050405020304" pitchFamily="18" charset="0"/>
              </a:rPr>
              <a:t>D</a:t>
            </a:r>
            <a:endParaRPr lang="zh-CN" altLang="en-US" sz="3200" b="1" dirty="0">
              <a:solidFill>
                <a:srgbClr val="FF0000"/>
              </a:solidFill>
            </a:endParaRPr>
          </a:p>
        </p:txBody>
      </p:sp>
    </p:spTree>
    <p:extLst>
      <p:ext uri="{BB962C8B-B14F-4D97-AF65-F5344CB8AC3E}">
        <p14:creationId xmlns:p14="http://schemas.microsoft.com/office/powerpoint/2010/main" val="648479755"/>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97908190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竖卷形 2"/>
          <p:cNvSpPr/>
          <p:nvPr/>
        </p:nvSpPr>
        <p:spPr>
          <a:xfrm>
            <a:off x="504453" y="951187"/>
            <a:ext cx="1872188" cy="4449140"/>
          </a:xfrm>
          <a:prstGeom prst="verticalScroll">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zh-CN" altLang="en-US" sz="5400" dirty="0" smtClean="0">
                <a:latin typeface="+mj-ea"/>
                <a:ea typeface="+mj-ea"/>
              </a:rPr>
              <a:t>导</a:t>
            </a:r>
            <a:endParaRPr lang="en-US" altLang="zh-CN" sz="5400" dirty="0" smtClean="0">
              <a:latin typeface="+mj-ea"/>
              <a:ea typeface="+mj-ea"/>
            </a:endParaRPr>
          </a:p>
          <a:p>
            <a:pPr algn="ctr"/>
            <a:endParaRPr lang="en-US" altLang="zh-CN" sz="5400" dirty="0" smtClean="0">
              <a:latin typeface="+mj-ea"/>
              <a:ea typeface="+mj-ea"/>
            </a:endParaRPr>
          </a:p>
          <a:p>
            <a:pPr algn="ctr"/>
            <a:r>
              <a:rPr lang="zh-CN" altLang="en-US" sz="5400" dirty="0" smtClean="0">
                <a:latin typeface="+mj-ea"/>
                <a:ea typeface="+mj-ea"/>
              </a:rPr>
              <a:t>航</a:t>
            </a:r>
            <a:endParaRPr lang="zh-CN" altLang="en-US" sz="5400" dirty="0">
              <a:latin typeface="+mj-ea"/>
              <a:ea typeface="+mj-ea"/>
            </a:endParaRPr>
          </a:p>
        </p:txBody>
      </p:sp>
      <p:grpSp>
        <p:nvGrpSpPr>
          <p:cNvPr id="6" name="组合 5"/>
          <p:cNvGrpSpPr/>
          <p:nvPr/>
        </p:nvGrpSpPr>
        <p:grpSpPr>
          <a:xfrm>
            <a:off x="3137391" y="1007839"/>
            <a:ext cx="6800110" cy="1295947"/>
            <a:chOff x="2880717" y="732467"/>
            <a:chExt cx="6800110" cy="1295947"/>
          </a:xfrm>
        </p:grpSpPr>
        <p:pic>
          <p:nvPicPr>
            <p:cNvPr id="23" name="图片 22" descr="阴影"/>
            <p:cNvPicPr>
              <a:picLocks noChangeAspect="1"/>
            </p:cNvPicPr>
            <p:nvPr/>
          </p:nvPicPr>
          <p:blipFill>
            <a:blip r:embed="rId2"/>
            <a:stretch>
              <a:fillRect/>
            </a:stretch>
          </p:blipFill>
          <p:spPr>
            <a:xfrm>
              <a:off x="2880717" y="732467"/>
              <a:ext cx="6800110" cy="1295947"/>
            </a:xfrm>
            <a:prstGeom prst="rect">
              <a:avLst/>
            </a:prstGeom>
            <a:solidFill>
              <a:schemeClr val="accent1">
                <a:lumMod val="40000"/>
                <a:lumOff val="60000"/>
              </a:schemeClr>
            </a:solidFill>
            <a:ln>
              <a:noFill/>
            </a:ln>
          </p:spPr>
        </p:pic>
        <p:sp>
          <p:nvSpPr>
            <p:cNvPr id="29" name="折角形 28">
              <a:hlinkClick r:id="rId3" action="ppaction://hlinksldjump">
                <a:snd r:embed="rId4" name="push.wav"/>
              </a:hlinkClick>
            </p:cNvPr>
            <p:cNvSpPr/>
            <p:nvPr/>
          </p:nvSpPr>
          <p:spPr>
            <a:xfrm>
              <a:off x="3534881" y="897140"/>
              <a:ext cx="5466515" cy="811510"/>
            </a:xfrm>
            <a:prstGeom prst="foldedCorner">
              <a:avLst/>
            </a:prstGeom>
            <a:gradFill>
              <a:gsLst>
                <a:gs pos="0">
                  <a:schemeClr val="accent1">
                    <a:lumMod val="5000"/>
                    <a:lumOff val="95000"/>
                  </a:schemeClr>
                </a:gs>
                <a:gs pos="0">
                  <a:schemeClr val="accent1">
                    <a:lumMod val="45000"/>
                    <a:lumOff val="55000"/>
                  </a:schemeClr>
                </a:gs>
                <a:gs pos="58000">
                  <a:schemeClr val="accent1">
                    <a:lumMod val="45000"/>
                    <a:lumOff val="55000"/>
                  </a:schemeClr>
                </a:gs>
                <a:gs pos="89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5400" dirty="0">
                  <a:solidFill>
                    <a:srgbClr val="D60093"/>
                  </a:solidFill>
                  <a:latin typeface="隶书" panose="02010509060101010101" pitchFamily="49" charset="-122"/>
                  <a:ea typeface="隶书" panose="02010509060101010101" pitchFamily="49" charset="-122"/>
                </a:rPr>
                <a:t>基础自主梳理</a:t>
              </a:r>
            </a:p>
          </p:txBody>
        </p:sp>
      </p:grpSp>
      <p:grpSp>
        <p:nvGrpSpPr>
          <p:cNvPr id="7" name="组合 6"/>
          <p:cNvGrpSpPr/>
          <p:nvPr/>
        </p:nvGrpSpPr>
        <p:grpSpPr>
          <a:xfrm>
            <a:off x="3137391" y="2508761"/>
            <a:ext cx="6800110" cy="1295947"/>
            <a:chOff x="2880717" y="2090590"/>
            <a:chExt cx="6800110" cy="1295947"/>
          </a:xfrm>
        </p:grpSpPr>
        <p:pic>
          <p:nvPicPr>
            <p:cNvPr id="28" name="图片 27" descr="阴影"/>
            <p:cNvPicPr>
              <a:picLocks noChangeAspect="1"/>
            </p:cNvPicPr>
            <p:nvPr/>
          </p:nvPicPr>
          <p:blipFill>
            <a:blip r:embed="rId2"/>
            <a:stretch>
              <a:fillRect/>
            </a:stretch>
          </p:blipFill>
          <p:spPr>
            <a:xfrm>
              <a:off x="2880717" y="2090590"/>
              <a:ext cx="6800110" cy="1295947"/>
            </a:xfrm>
            <a:prstGeom prst="rect">
              <a:avLst/>
            </a:prstGeom>
            <a:solidFill>
              <a:schemeClr val="accent1">
                <a:lumMod val="40000"/>
                <a:lumOff val="60000"/>
              </a:schemeClr>
            </a:solidFill>
            <a:ln>
              <a:noFill/>
            </a:ln>
          </p:spPr>
        </p:pic>
        <p:sp>
          <p:nvSpPr>
            <p:cNvPr id="30" name="折角形 29">
              <a:hlinkClick r:id="rId5" action="ppaction://hlinksldjump">
                <a:snd r:embed="rId4" name="push.wav"/>
              </a:hlinkClick>
            </p:cNvPr>
            <p:cNvSpPr/>
            <p:nvPr/>
          </p:nvSpPr>
          <p:spPr>
            <a:xfrm>
              <a:off x="3534881" y="2255065"/>
              <a:ext cx="5466515" cy="811510"/>
            </a:xfrm>
            <a:prstGeom prst="foldedCorner">
              <a:avLst/>
            </a:prstGeom>
            <a:gradFill>
              <a:gsLst>
                <a:gs pos="0">
                  <a:schemeClr val="accent1">
                    <a:lumMod val="5000"/>
                    <a:lumOff val="95000"/>
                  </a:schemeClr>
                </a:gs>
                <a:gs pos="0">
                  <a:schemeClr val="accent1">
                    <a:lumMod val="45000"/>
                    <a:lumOff val="55000"/>
                  </a:schemeClr>
                </a:gs>
                <a:gs pos="58000">
                  <a:schemeClr val="accent1">
                    <a:lumMod val="45000"/>
                    <a:lumOff val="55000"/>
                  </a:schemeClr>
                </a:gs>
                <a:gs pos="89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5400" dirty="0">
                  <a:solidFill>
                    <a:srgbClr val="D60093"/>
                  </a:solidFill>
                  <a:latin typeface="隶书" panose="02010509060101010101" pitchFamily="49" charset="-122"/>
                  <a:ea typeface="隶书" panose="02010509060101010101" pitchFamily="49" charset="-122"/>
                </a:rPr>
                <a:t>核心重难探究</a:t>
              </a:r>
            </a:p>
          </p:txBody>
        </p:sp>
      </p:grpSp>
      <p:grpSp>
        <p:nvGrpSpPr>
          <p:cNvPr id="8" name="组合 7"/>
          <p:cNvGrpSpPr/>
          <p:nvPr/>
        </p:nvGrpSpPr>
        <p:grpSpPr>
          <a:xfrm>
            <a:off x="3137391" y="4019712"/>
            <a:ext cx="6800110" cy="1295947"/>
            <a:chOff x="2880717" y="3457525"/>
            <a:chExt cx="6800110" cy="1295947"/>
          </a:xfrm>
        </p:grpSpPr>
        <p:pic>
          <p:nvPicPr>
            <p:cNvPr id="35" name="图片 34" descr="阴影"/>
            <p:cNvPicPr>
              <a:picLocks noChangeAspect="1"/>
            </p:cNvPicPr>
            <p:nvPr/>
          </p:nvPicPr>
          <p:blipFill>
            <a:blip r:embed="rId2"/>
            <a:stretch>
              <a:fillRect/>
            </a:stretch>
          </p:blipFill>
          <p:spPr>
            <a:xfrm>
              <a:off x="2880717" y="3457525"/>
              <a:ext cx="6800110" cy="1295947"/>
            </a:xfrm>
            <a:prstGeom prst="rect">
              <a:avLst/>
            </a:prstGeom>
            <a:solidFill>
              <a:schemeClr val="accent1">
                <a:lumMod val="40000"/>
                <a:lumOff val="60000"/>
              </a:schemeClr>
            </a:solidFill>
            <a:ln>
              <a:noFill/>
            </a:ln>
          </p:spPr>
        </p:pic>
        <p:sp>
          <p:nvSpPr>
            <p:cNvPr id="37" name="折角形 36">
              <a:hlinkClick r:id="rId6" action="ppaction://hlinksldjump">
                <a:snd r:embed="rId4" name="push.wav"/>
              </a:hlinkClick>
            </p:cNvPr>
            <p:cNvSpPr/>
            <p:nvPr/>
          </p:nvSpPr>
          <p:spPr>
            <a:xfrm>
              <a:off x="3513169" y="3615042"/>
              <a:ext cx="5466515" cy="811510"/>
            </a:xfrm>
            <a:prstGeom prst="foldedCorner">
              <a:avLst/>
            </a:prstGeom>
            <a:gradFill>
              <a:gsLst>
                <a:gs pos="0">
                  <a:schemeClr val="accent1">
                    <a:lumMod val="5000"/>
                    <a:lumOff val="95000"/>
                  </a:schemeClr>
                </a:gs>
                <a:gs pos="0">
                  <a:schemeClr val="accent1">
                    <a:lumMod val="45000"/>
                    <a:lumOff val="55000"/>
                  </a:schemeClr>
                </a:gs>
                <a:gs pos="58000">
                  <a:schemeClr val="accent1">
                    <a:lumMod val="45000"/>
                    <a:lumOff val="55000"/>
                  </a:schemeClr>
                </a:gs>
                <a:gs pos="89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5400" dirty="0">
                  <a:solidFill>
                    <a:srgbClr val="D60093"/>
                  </a:solidFill>
                  <a:latin typeface="隶书" panose="02010509060101010101" pitchFamily="49" charset="-122"/>
                  <a:ea typeface="隶书" panose="02010509060101010101" pitchFamily="49" charset="-122"/>
                </a:rPr>
                <a:t>新知训练巩固</a:t>
              </a:r>
            </a:p>
          </p:txBody>
        </p:sp>
      </p:grpSp>
    </p:spTree>
    <p:extLst>
      <p:ext uri="{BB962C8B-B14F-4D97-AF65-F5344CB8AC3E}">
        <p14:creationId xmlns:p14="http://schemas.microsoft.com/office/powerpoint/2010/main" val="2835133694"/>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5" presetClass="entr" presetSubtype="0"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1000" fill="hold"/>
                                        <p:tgtEl>
                                          <p:spTgt spid="6"/>
                                        </p:tgtEl>
                                        <p:attrNameLst>
                                          <p:attrName>ppt_w</p:attrName>
                                        </p:attrNameLst>
                                      </p:cBhvr>
                                      <p:tavLst>
                                        <p:tav tm="0">
                                          <p:val>
                                            <p:strVal val="#ppt_w*0.70"/>
                                          </p:val>
                                        </p:tav>
                                        <p:tav tm="100000">
                                          <p:val>
                                            <p:strVal val="#ppt_w"/>
                                          </p:val>
                                        </p:tav>
                                      </p:tavLst>
                                    </p:anim>
                                    <p:anim calcmode="lin" valueType="num">
                                      <p:cBhvr>
                                        <p:cTn id="13" dur="1000" fill="hold"/>
                                        <p:tgtEl>
                                          <p:spTgt spid="6"/>
                                        </p:tgtEl>
                                        <p:attrNameLst>
                                          <p:attrName>ppt_h</p:attrName>
                                        </p:attrNameLst>
                                      </p:cBhvr>
                                      <p:tavLst>
                                        <p:tav tm="0">
                                          <p:val>
                                            <p:strVal val="#ppt_h"/>
                                          </p:val>
                                        </p:tav>
                                        <p:tav tm="100000">
                                          <p:val>
                                            <p:strVal val="#ppt_h"/>
                                          </p:val>
                                        </p:tav>
                                      </p:tavLst>
                                    </p:anim>
                                    <p:animEffect transition="in" filter="fade">
                                      <p:cBhvr>
                                        <p:cTn id="14" dur="1000"/>
                                        <p:tgtEl>
                                          <p:spTgt spid="6"/>
                                        </p:tgtEl>
                                      </p:cBhvr>
                                    </p:animEffect>
                                  </p:childTnLst>
                                </p:cTn>
                              </p:par>
                            </p:childTnLst>
                          </p:cTn>
                        </p:par>
                        <p:par>
                          <p:cTn id="15" fill="hold">
                            <p:stCondLst>
                              <p:cond delay="1500"/>
                            </p:stCondLst>
                            <p:childTnLst>
                              <p:par>
                                <p:cTn id="16" presetID="55" presetClass="entr" presetSubtype="0"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p:cTn id="18" dur="1000" fill="hold"/>
                                        <p:tgtEl>
                                          <p:spTgt spid="7"/>
                                        </p:tgtEl>
                                        <p:attrNameLst>
                                          <p:attrName>ppt_w</p:attrName>
                                        </p:attrNameLst>
                                      </p:cBhvr>
                                      <p:tavLst>
                                        <p:tav tm="0">
                                          <p:val>
                                            <p:strVal val="#ppt_w*0.70"/>
                                          </p:val>
                                        </p:tav>
                                        <p:tav tm="100000">
                                          <p:val>
                                            <p:strVal val="#ppt_w"/>
                                          </p:val>
                                        </p:tav>
                                      </p:tavLst>
                                    </p:anim>
                                    <p:anim calcmode="lin" valueType="num">
                                      <p:cBhvr>
                                        <p:cTn id="19" dur="1000" fill="hold"/>
                                        <p:tgtEl>
                                          <p:spTgt spid="7"/>
                                        </p:tgtEl>
                                        <p:attrNameLst>
                                          <p:attrName>ppt_h</p:attrName>
                                        </p:attrNameLst>
                                      </p:cBhvr>
                                      <p:tavLst>
                                        <p:tav tm="0">
                                          <p:val>
                                            <p:strVal val="#ppt_h"/>
                                          </p:val>
                                        </p:tav>
                                        <p:tav tm="100000">
                                          <p:val>
                                            <p:strVal val="#ppt_h"/>
                                          </p:val>
                                        </p:tav>
                                      </p:tavLst>
                                    </p:anim>
                                    <p:animEffect transition="in" filter="fade">
                                      <p:cBhvr>
                                        <p:cTn id="20" dur="1000"/>
                                        <p:tgtEl>
                                          <p:spTgt spid="7"/>
                                        </p:tgtEl>
                                      </p:cBhvr>
                                    </p:animEffect>
                                  </p:childTnLst>
                                </p:cTn>
                              </p:par>
                            </p:childTnLst>
                          </p:cTn>
                        </p:par>
                        <p:par>
                          <p:cTn id="21" fill="hold">
                            <p:stCondLst>
                              <p:cond delay="2500"/>
                            </p:stCondLst>
                            <p:childTnLst>
                              <p:par>
                                <p:cTn id="22" presetID="55" presetClass="entr" presetSubtype="0"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p:cTn id="24" dur="1000" fill="hold"/>
                                        <p:tgtEl>
                                          <p:spTgt spid="8"/>
                                        </p:tgtEl>
                                        <p:attrNameLst>
                                          <p:attrName>ppt_w</p:attrName>
                                        </p:attrNameLst>
                                      </p:cBhvr>
                                      <p:tavLst>
                                        <p:tav tm="0">
                                          <p:val>
                                            <p:strVal val="#ppt_w*0.70"/>
                                          </p:val>
                                        </p:tav>
                                        <p:tav tm="100000">
                                          <p:val>
                                            <p:strVal val="#ppt_w"/>
                                          </p:val>
                                        </p:tav>
                                      </p:tavLst>
                                    </p:anim>
                                    <p:anim calcmode="lin" valueType="num">
                                      <p:cBhvr>
                                        <p:cTn id="25" dur="1000" fill="hold"/>
                                        <p:tgtEl>
                                          <p:spTgt spid="8"/>
                                        </p:tgtEl>
                                        <p:attrNameLst>
                                          <p:attrName>ppt_h</p:attrName>
                                        </p:attrNameLst>
                                      </p:cBhvr>
                                      <p:tavLst>
                                        <p:tav tm="0">
                                          <p:val>
                                            <p:strVal val="#ppt_h"/>
                                          </p:val>
                                        </p:tav>
                                        <p:tav tm="100000">
                                          <p:val>
                                            <p:strVal val="#ppt_h"/>
                                          </p:val>
                                        </p:tav>
                                      </p:tavLst>
                                    </p:anim>
                                    <p:animEffect transition="in" filter="fade">
                                      <p:cBhvr>
                                        <p:cTn id="26"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7" name="组合 6"/>
          <p:cNvGrpSpPr/>
          <p:nvPr/>
        </p:nvGrpSpPr>
        <p:grpSpPr>
          <a:xfrm>
            <a:off x="3240757" y="-29970"/>
            <a:ext cx="5619925" cy="831617"/>
            <a:chOff x="3240757" y="-29970"/>
            <a:chExt cx="5619925" cy="831617"/>
          </a:xfrm>
        </p:grpSpPr>
        <p:pic>
          <p:nvPicPr>
            <p:cNvPr id="4" name="图片 3" descr="阴影"/>
            <p:cNvPicPr>
              <a:picLocks noChangeAspect="1"/>
            </p:cNvPicPr>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ass/>
                      </a14:imgEffect>
                    </a14:imgLayer>
                  </a14:imgProps>
                </a:ext>
              </a:extLst>
            </a:blip>
            <a:stretch>
              <a:fillRect/>
            </a:stretch>
          </p:blipFill>
          <p:spPr>
            <a:xfrm>
              <a:off x="3240757" y="31777"/>
              <a:ext cx="5619925" cy="769870"/>
            </a:xfrm>
            <a:prstGeom prst="rect">
              <a:avLst/>
            </a:prstGeom>
            <a:solidFill>
              <a:schemeClr val="accent1">
                <a:lumMod val="40000"/>
                <a:lumOff val="60000"/>
              </a:schemeClr>
            </a:solidFill>
            <a:ln>
              <a:noFill/>
            </a:ln>
          </p:spPr>
        </p:pic>
        <p:sp>
          <p:nvSpPr>
            <p:cNvPr id="6" name="矩形 5"/>
            <p:cNvSpPr/>
            <p:nvPr/>
          </p:nvSpPr>
          <p:spPr>
            <a:xfrm>
              <a:off x="4286772" y="-29970"/>
              <a:ext cx="3579826" cy="769441"/>
            </a:xfrm>
            <a:prstGeom prst="rect">
              <a:avLst/>
            </a:prstGeom>
          </p:spPr>
          <p:txBody>
            <a:bodyPr wrap="none">
              <a:spAutoFit/>
            </a:bodyPr>
            <a:lstStyle/>
            <a:p>
              <a:pPr algn="ctr"/>
              <a:r>
                <a:rPr lang="zh-CN" altLang="zh-CN" sz="4400" dirty="0">
                  <a:solidFill>
                    <a:srgbClr val="D60093"/>
                  </a:solidFill>
                  <a:latin typeface="隶书" panose="02010509060101010101" pitchFamily="49" charset="-122"/>
                  <a:ea typeface="隶书" panose="02010509060101010101" pitchFamily="49" charset="-122"/>
                </a:rPr>
                <a:t>基础自主梳理</a:t>
              </a:r>
            </a:p>
          </p:txBody>
        </p:sp>
      </p:grpSp>
      <p:sp>
        <p:nvSpPr>
          <p:cNvPr id="2" name="矩形 1"/>
          <p:cNvSpPr>
            <a:spLocks noChangeAspect="1"/>
          </p:cNvSpPr>
          <p:nvPr/>
        </p:nvSpPr>
        <p:spPr>
          <a:xfrm>
            <a:off x="361950" y="851266"/>
            <a:ext cx="10807700" cy="4837093"/>
          </a:xfrm>
          <a:prstGeom prst="rect">
            <a:avLst/>
          </a:prstGeom>
        </p:spPr>
        <p:txBody>
          <a:bodyPr>
            <a:spAutoFit/>
          </a:bodyPr>
          <a:lstStyle/>
          <a:p>
            <a:pPr indent="280670">
              <a:lnSpc>
                <a:spcPct val="120000"/>
              </a:lnSpc>
              <a:spcAft>
                <a:spcPts val="0"/>
              </a:spcAft>
              <a:tabLst>
                <a:tab pos="1029335" algn="l"/>
                <a:tab pos="1850390" algn="l"/>
                <a:tab pos="2538095" algn="l"/>
                <a:tab pos="3221990" algn="l"/>
              </a:tabLst>
            </a:pPr>
            <a:r>
              <a:rPr lang="zh-CN" altLang="zh-CN" dirty="0">
                <a:solidFill>
                  <a:srgbClr val="000000"/>
                </a:solidFill>
                <a:ea typeface="宋体" panose="02010600030101010101" pitchFamily="2" charset="-122"/>
                <a:cs typeface="Times New Roman" panose="02020603050405020304" pitchFamily="18" charset="0"/>
              </a:rPr>
              <a:t>知识点一　第二次世界大战的全面爆发及主要战场</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latin typeface="Arial" panose="020B0604020202020204" pitchFamily="34" charset="0"/>
                <a:cs typeface="Times New Roman" panose="02020603050405020304" pitchFamily="18" charset="0"/>
              </a:rPr>
              <a:t>全面爆发</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时间</a:t>
            </a:r>
            <a:r>
              <a:rPr lang="en-US" altLang="zh-CN" dirty="0">
                <a:solidFill>
                  <a:srgbClr val="000000"/>
                </a:solidFill>
                <a:ea typeface="宋体" panose="02010600030101010101" pitchFamily="2" charset="-122"/>
                <a:cs typeface="Times New Roman" panose="02020603050405020304" pitchFamily="18" charset="0"/>
              </a:rPr>
              <a:t>:__________</a:t>
            </a:r>
            <a:r>
              <a:rPr lang="zh-CN" altLang="zh-CN" dirty="0">
                <a:solidFill>
                  <a:srgbClr val="000000"/>
                </a:solidFill>
                <a:ea typeface="宋体" panose="02010600030101010101" pitchFamily="2"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9</a:t>
            </a:r>
            <a:r>
              <a:rPr lang="zh-CN" altLang="zh-CN" dirty="0">
                <a:solidFill>
                  <a:srgbClr val="000000"/>
                </a:solidFill>
                <a:ea typeface="宋体" panose="02010600030101010101" pitchFamily="2" charset="-122"/>
                <a:cs typeface="Times New Roman" panose="02020603050405020304" pitchFamily="18" charset="0"/>
              </a:rPr>
              <a:t>月。</a:t>
            </a:r>
            <a:r>
              <a:rPr lang="en-US" altLang="zh-CN" dirty="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标志</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德军突袭</a:t>
            </a:r>
            <a:r>
              <a:rPr lang="en-US" altLang="zh-CN" dirty="0">
                <a:solidFill>
                  <a:srgbClr val="000000"/>
                </a:solidFill>
                <a:ea typeface="宋体" panose="02010600030101010101" pitchFamily="2" charset="-122"/>
                <a:cs typeface="Times New Roman" panose="02020603050405020304" pitchFamily="18" charset="0"/>
              </a:rPr>
              <a:t>__________,</a:t>
            </a:r>
            <a:r>
              <a:rPr lang="zh-CN" altLang="zh-CN" dirty="0">
                <a:solidFill>
                  <a:srgbClr val="000000"/>
                </a:solidFill>
                <a:ea typeface="宋体" panose="02010600030101010101" pitchFamily="2" charset="-122"/>
                <a:cs typeface="Times New Roman" panose="02020603050405020304" pitchFamily="18" charset="0"/>
              </a:rPr>
              <a:t>英、法被迫宣战。</a:t>
            </a:r>
            <a:r>
              <a:rPr lang="en-US" altLang="zh-CN" dirty="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latin typeface="Arial" panose="020B0604020202020204" pitchFamily="34" charset="0"/>
                <a:cs typeface="Times New Roman" panose="02020603050405020304" pitchFamily="18" charset="0"/>
              </a:rPr>
              <a:t>主要战场</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欧洲西线战场</a:t>
            </a:r>
            <a:r>
              <a:rPr lang="en-US" altLang="zh-CN" dirty="0">
                <a:solidFill>
                  <a:srgbClr val="000000"/>
                </a:solidFill>
                <a:ea typeface="宋体" panose="02010600030101010101" pitchFamily="2" charset="-122"/>
                <a:cs typeface="Times New Roman" panose="02020603050405020304" pitchFamily="18" charset="0"/>
              </a:rPr>
              <a:t>:1940</a:t>
            </a:r>
            <a:r>
              <a:rPr lang="zh-CN" altLang="zh-CN" dirty="0">
                <a:solidFill>
                  <a:srgbClr val="000000"/>
                </a:solidFill>
                <a:ea typeface="宋体" panose="02010600030101010101" pitchFamily="2"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德国进攻丹麦、挪威、法国等国家。德军进攻法国后</a:t>
            </a:r>
            <a:r>
              <a:rPr lang="en-US" altLang="zh-CN" dirty="0" smtClean="0">
                <a:solidFill>
                  <a:srgbClr val="000000"/>
                </a:solidFill>
                <a:ea typeface="宋体" panose="02010600030101010101" pitchFamily="2" charset="-122"/>
                <a:cs typeface="Times New Roman" panose="02020603050405020304" pitchFamily="18" charset="0"/>
              </a:rPr>
              <a:t>,__________</a:t>
            </a:r>
            <a:r>
              <a:rPr lang="zh-CN" altLang="zh-CN" dirty="0" smtClean="0">
                <a:solidFill>
                  <a:srgbClr val="000000"/>
                </a:solidFill>
                <a:ea typeface="宋体" panose="02010600030101010101" pitchFamily="2" charset="-122"/>
                <a:cs typeface="Times New Roman" panose="02020603050405020304" pitchFamily="18" charset="0"/>
              </a:rPr>
              <a:t>趁火打劫</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对法国宣战。德军对英国实施轰炸。</a:t>
            </a:r>
            <a:r>
              <a:rPr lang="en-US" altLang="zh-CN" dirty="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2520677" y="2042144"/>
            <a:ext cx="1107996" cy="631711"/>
          </a:xfrm>
          <a:prstGeom prst="rect">
            <a:avLst/>
          </a:prstGeom>
        </p:spPr>
        <p:txBody>
          <a:bodyPr wrap="none">
            <a:spAutoFit/>
          </a:bodyPr>
          <a:lstStyle/>
          <a:p>
            <a:pPr>
              <a:lnSpc>
                <a:spcPct val="120000"/>
              </a:lnSpc>
            </a:pPr>
            <a:r>
              <a:rPr lang="en-US" altLang="zh-CN" dirty="0" smtClean="0">
                <a:ea typeface="宋体" panose="02010600030101010101" pitchFamily="2" charset="-122"/>
              </a:rPr>
              <a:t>1939 </a:t>
            </a:r>
            <a:endParaRPr lang="zh-CN" altLang="en-US" dirty="0"/>
          </a:p>
        </p:txBody>
      </p:sp>
      <p:sp>
        <p:nvSpPr>
          <p:cNvPr id="5" name="矩形 4"/>
          <p:cNvSpPr>
            <a:spLocks noChangeAspect="1"/>
          </p:cNvSpPr>
          <p:nvPr/>
        </p:nvSpPr>
        <p:spPr>
          <a:xfrm>
            <a:off x="4176861" y="2610476"/>
            <a:ext cx="1111202" cy="626710"/>
          </a:xfrm>
          <a:prstGeom prst="rect">
            <a:avLst/>
          </a:prstGeom>
        </p:spPr>
        <p:txBody>
          <a:bodyPr wrap="none">
            <a:spAutoFit/>
          </a:bodyPr>
          <a:lstStyle/>
          <a:p>
            <a:pPr>
              <a:lnSpc>
                <a:spcPct val="120000"/>
              </a:lnSpc>
            </a:pPr>
            <a:r>
              <a:rPr lang="zh-CN" altLang="zh-CN" dirty="0" smtClean="0">
                <a:ea typeface="宋体" panose="02010600030101010101" pitchFamily="2" charset="-122"/>
                <a:cs typeface="Times New Roman" panose="02020603050405020304" pitchFamily="18" charset="0"/>
              </a:rPr>
              <a:t>波兰</a:t>
            </a:r>
            <a:r>
              <a:rPr lang="en-US" altLang="zh-CN" dirty="0" smtClean="0">
                <a:ea typeface="宋体" panose="02010600030101010101" pitchFamily="2" charset="-122"/>
                <a:cs typeface="Times New Roman" panose="02020603050405020304" pitchFamily="18" charset="0"/>
              </a:rPr>
              <a:t> </a:t>
            </a:r>
            <a:endParaRPr lang="zh-CN" altLang="en-US" dirty="0"/>
          </a:p>
        </p:txBody>
      </p:sp>
      <p:sp>
        <p:nvSpPr>
          <p:cNvPr id="8" name="矩形 7"/>
          <p:cNvSpPr>
            <a:spLocks noChangeAspect="1"/>
          </p:cNvSpPr>
          <p:nvPr/>
        </p:nvSpPr>
        <p:spPr>
          <a:xfrm>
            <a:off x="4521920" y="4359854"/>
            <a:ext cx="1523174" cy="626710"/>
          </a:xfrm>
          <a:prstGeom prst="rect">
            <a:avLst/>
          </a:prstGeom>
        </p:spPr>
        <p:txBody>
          <a:bodyPr wrap="none">
            <a:spAutoFit/>
          </a:bodyPr>
          <a:lstStyle/>
          <a:p>
            <a:pPr>
              <a:lnSpc>
                <a:spcPct val="120000"/>
              </a:lnSpc>
            </a:pPr>
            <a:r>
              <a:rPr lang="zh-CN" altLang="zh-CN" dirty="0" smtClean="0">
                <a:ea typeface="宋体" panose="02010600030101010101" pitchFamily="2" charset="-122"/>
                <a:cs typeface="Times New Roman" panose="02020603050405020304" pitchFamily="18" charset="0"/>
              </a:rPr>
              <a:t>意大利</a:t>
            </a:r>
            <a:r>
              <a:rPr lang="en-US" altLang="zh-CN" dirty="0" smtClean="0">
                <a:ea typeface="宋体" panose="02010600030101010101" pitchFamily="2" charset="-122"/>
                <a:cs typeface="Times New Roman" panose="02020603050405020304" pitchFamily="18" charset="0"/>
              </a:rPr>
              <a:t> </a:t>
            </a:r>
            <a:endParaRPr lang="zh-CN" altLang="en-US" dirty="0"/>
          </a:p>
        </p:txBody>
      </p:sp>
    </p:spTree>
    <p:extLst>
      <p:ext uri="{BB962C8B-B14F-4D97-AF65-F5344CB8AC3E}">
        <p14:creationId xmlns:p14="http://schemas.microsoft.com/office/powerpoint/2010/main" val="862451225"/>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afterEffect">
                                  <p:stCondLst>
                                    <p:cond delay="0"/>
                                  </p:stCondLst>
                                  <p:childTnLst>
                                    <p:animRot by="120000">
                                      <p:cBhvr>
                                        <p:cTn id="6" dur="100" fill="hold">
                                          <p:stCondLst>
                                            <p:cond delay="0"/>
                                          </p:stCondLst>
                                        </p:cTn>
                                        <p:tgtEl>
                                          <p:spTgt spid="7"/>
                                        </p:tgtEl>
                                        <p:attrNameLst>
                                          <p:attrName>r</p:attrName>
                                        </p:attrNameLst>
                                      </p:cBhvr>
                                    </p:animRot>
                                    <p:animRot by="-240000">
                                      <p:cBhvr>
                                        <p:cTn id="7" dur="200" fill="hold">
                                          <p:stCondLst>
                                            <p:cond delay="200"/>
                                          </p:stCondLst>
                                        </p:cTn>
                                        <p:tgtEl>
                                          <p:spTgt spid="7"/>
                                        </p:tgtEl>
                                        <p:attrNameLst>
                                          <p:attrName>r</p:attrName>
                                        </p:attrNameLst>
                                      </p:cBhvr>
                                    </p:animRot>
                                    <p:animRot by="240000">
                                      <p:cBhvr>
                                        <p:cTn id="8" dur="200" fill="hold">
                                          <p:stCondLst>
                                            <p:cond delay="400"/>
                                          </p:stCondLst>
                                        </p:cTn>
                                        <p:tgtEl>
                                          <p:spTgt spid="7"/>
                                        </p:tgtEl>
                                        <p:attrNameLst>
                                          <p:attrName>r</p:attrName>
                                        </p:attrNameLst>
                                      </p:cBhvr>
                                    </p:animRot>
                                    <p:animRot by="-240000">
                                      <p:cBhvr>
                                        <p:cTn id="9" dur="200" fill="hold">
                                          <p:stCondLst>
                                            <p:cond delay="600"/>
                                          </p:stCondLst>
                                        </p:cTn>
                                        <p:tgtEl>
                                          <p:spTgt spid="7"/>
                                        </p:tgtEl>
                                        <p:attrNameLst>
                                          <p:attrName>r</p:attrName>
                                        </p:attrNameLst>
                                      </p:cBhvr>
                                    </p:animRot>
                                    <p:animRot by="120000">
                                      <p:cBhvr>
                                        <p:cTn id="10" dur="200" fill="hold">
                                          <p:stCondLst>
                                            <p:cond delay="800"/>
                                          </p:stCondLst>
                                        </p:cTn>
                                        <p:tgtEl>
                                          <p:spTgt spid="7"/>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barn(inVertical)">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barn(inVertical)">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barn(inVertical)">
                                      <p:cBhvr>
                                        <p:cTn id="2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361950" y="704073"/>
            <a:ext cx="10807700" cy="535415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欧洲东线战场</a:t>
            </a:r>
            <a:r>
              <a:rPr lang="en-US" altLang="zh-CN" dirty="0">
                <a:solidFill>
                  <a:srgbClr val="000000"/>
                </a:solidFill>
                <a:ea typeface="宋体" panose="02010600030101010101" pitchFamily="2" charset="-122"/>
                <a:cs typeface="Times New Roman" panose="02020603050405020304" pitchFamily="18" charset="0"/>
              </a:rPr>
              <a:t>:1941</a:t>
            </a:r>
            <a:r>
              <a:rPr lang="zh-CN" altLang="zh-CN" dirty="0">
                <a:solidFill>
                  <a:srgbClr val="000000"/>
                </a:solidFill>
                <a:ea typeface="宋体" panose="02010600030101010101" pitchFamily="2"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6</a:t>
            </a:r>
            <a:r>
              <a:rPr lang="zh-CN" altLang="zh-CN" dirty="0">
                <a:solidFill>
                  <a:srgbClr val="000000"/>
                </a:solidFill>
                <a:ea typeface="宋体" panose="02010600030101010101" pitchFamily="2" charset="-122"/>
                <a:cs typeface="Times New Roman" panose="02020603050405020304" pitchFamily="18" charset="0"/>
              </a:rPr>
              <a:t>月</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德国向苏联发动突然进攻。</a:t>
            </a:r>
            <a:r>
              <a:rPr lang="en-US" altLang="zh-CN" dirty="0">
                <a:solidFill>
                  <a:srgbClr val="000000"/>
                </a:solidFill>
                <a:ea typeface="宋体" panose="02010600030101010101" pitchFamily="2" charset="-122"/>
                <a:cs typeface="Times New Roman" panose="02020603050405020304" pitchFamily="18" charset="0"/>
              </a:rPr>
              <a:t>10</a:t>
            </a:r>
            <a:r>
              <a:rPr lang="zh-CN" altLang="zh-CN" dirty="0">
                <a:solidFill>
                  <a:srgbClr val="000000"/>
                </a:solidFill>
                <a:ea typeface="宋体" panose="02010600030101010101" pitchFamily="2" charset="-122"/>
                <a:cs typeface="Times New Roman" panose="02020603050405020304" pitchFamily="18" charset="0"/>
              </a:rPr>
              <a:t>月</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德军逼近莫斯科。但是</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苏联军民顽强抵抗</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赢得了莫斯科保卫战的胜利</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粉碎了德军不可战胜的神话。</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ea typeface="宋体" panose="02010600030101010101" pitchFamily="2" charset="-122"/>
                <a:cs typeface="Times New Roman" panose="02020603050405020304" pitchFamily="18" charset="0"/>
              </a:rPr>
              <a:t>太平洋战场</a:t>
            </a:r>
            <a:r>
              <a:rPr lang="en-US" altLang="zh-CN" dirty="0">
                <a:solidFill>
                  <a:srgbClr val="000000"/>
                </a:solidFill>
                <a:ea typeface="宋体" panose="02010600030101010101" pitchFamily="2" charset="-122"/>
                <a:cs typeface="Times New Roman" panose="02020603050405020304" pitchFamily="18" charset="0"/>
              </a:rPr>
              <a:t>:1941</a:t>
            </a:r>
            <a:r>
              <a:rPr lang="zh-CN" altLang="zh-CN" dirty="0">
                <a:solidFill>
                  <a:srgbClr val="000000"/>
                </a:solidFill>
                <a:ea typeface="宋体" panose="02010600030101010101" pitchFamily="2"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12</a:t>
            </a:r>
            <a:r>
              <a:rPr lang="zh-CN" altLang="zh-CN" dirty="0">
                <a:solidFill>
                  <a:srgbClr val="000000"/>
                </a:solidFill>
                <a:ea typeface="宋体" panose="02010600030101010101" pitchFamily="2" charset="-122"/>
                <a:cs typeface="Times New Roman" panose="02020603050405020304" pitchFamily="18" charset="0"/>
              </a:rPr>
              <a:t>月</a:t>
            </a:r>
            <a:r>
              <a:rPr lang="en-US" altLang="zh-CN" dirty="0">
                <a:solidFill>
                  <a:srgbClr val="000000"/>
                </a:solidFill>
                <a:ea typeface="宋体" panose="02010600030101010101" pitchFamily="2" charset="-122"/>
                <a:cs typeface="Times New Roman" panose="02020603050405020304" pitchFamily="18" charset="0"/>
              </a:rPr>
              <a:t>7</a:t>
            </a:r>
            <a:r>
              <a:rPr lang="zh-CN" altLang="zh-CN" dirty="0">
                <a:solidFill>
                  <a:srgbClr val="000000"/>
                </a:solidFill>
                <a:ea typeface="宋体" panose="02010600030101010101" pitchFamily="2" charset="-122"/>
                <a:cs typeface="Times New Roman" panose="02020603050405020304" pitchFamily="18" charset="0"/>
              </a:rPr>
              <a:t>日</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日军偷袭位于</a:t>
            </a:r>
            <a:r>
              <a:rPr lang="en-US" altLang="zh-CN" dirty="0" smtClean="0">
                <a:solidFill>
                  <a:srgbClr val="000000"/>
                </a:solidFill>
                <a:ea typeface="宋体" panose="02010600030101010101" pitchFamily="2" charset="-122"/>
                <a:cs typeface="Times New Roman" panose="02020603050405020304" pitchFamily="18" charset="0"/>
              </a:rPr>
              <a:t>__________</a:t>
            </a:r>
            <a:r>
              <a:rPr lang="zh-CN" altLang="zh-CN" dirty="0" smtClean="0">
                <a:solidFill>
                  <a:srgbClr val="000000"/>
                </a:solidFill>
                <a:ea typeface="宋体" panose="02010600030101010101" pitchFamily="2" charset="-122"/>
                <a:cs typeface="Times New Roman" panose="02020603050405020304" pitchFamily="18" charset="0"/>
              </a:rPr>
              <a:t>的</a:t>
            </a:r>
            <a:r>
              <a:rPr lang="zh-CN" altLang="zh-CN" dirty="0">
                <a:solidFill>
                  <a:srgbClr val="000000"/>
                </a:solidFill>
                <a:ea typeface="宋体" panose="02010600030101010101" pitchFamily="2" charset="-122"/>
                <a:cs typeface="Times New Roman" panose="02020603050405020304" pitchFamily="18" charset="0"/>
              </a:rPr>
              <a:t>美国海军基地。次日</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美、英对日宣战。德、意也对美宣战。日本还向东南亚等地区发动了进攻。第二次世界大战达到最大规模。</a:t>
            </a:r>
            <a:r>
              <a:rPr lang="en-US" altLang="zh-CN" dirty="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(4)</a:t>
            </a:r>
            <a:r>
              <a:rPr lang="zh-CN" altLang="zh-CN" dirty="0">
                <a:solidFill>
                  <a:srgbClr val="000000"/>
                </a:solidFill>
                <a:ea typeface="宋体" panose="02010600030101010101" pitchFamily="2" charset="-122"/>
                <a:cs typeface="Times New Roman" panose="02020603050405020304" pitchFamily="18" charset="0"/>
              </a:rPr>
              <a:t>亚洲战场</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中国牵制着大部分</a:t>
            </a:r>
            <a:r>
              <a:rPr lang="en-US" altLang="zh-CN" dirty="0">
                <a:solidFill>
                  <a:srgbClr val="000000"/>
                </a:solidFill>
                <a:ea typeface="宋体" panose="02010600030101010101" pitchFamily="2" charset="-122"/>
                <a:cs typeface="Times New Roman" panose="02020603050405020304" pitchFamily="18" charset="0"/>
              </a:rPr>
              <a:t>______________,</a:t>
            </a:r>
            <a:r>
              <a:rPr lang="zh-CN" altLang="zh-CN" dirty="0">
                <a:solidFill>
                  <a:srgbClr val="000000"/>
                </a:solidFill>
                <a:ea typeface="宋体" panose="02010600030101010101" pitchFamily="2" charset="-122"/>
                <a:cs typeface="Times New Roman" panose="02020603050405020304" pitchFamily="18" charset="0"/>
              </a:rPr>
              <a:t>为世界反法西斯战争的胜利作出了巨大贡献。</a:t>
            </a:r>
            <a:r>
              <a:rPr lang="en-US" altLang="zh-CN" dirty="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8837717" y="2467663"/>
            <a:ext cx="1523174" cy="626710"/>
          </a:xfrm>
          <a:prstGeom prst="rect">
            <a:avLst/>
          </a:prstGeom>
        </p:spPr>
        <p:txBody>
          <a:bodyPr wrap="none">
            <a:spAutoFit/>
          </a:bodyPr>
          <a:lstStyle/>
          <a:p>
            <a:pPr>
              <a:lnSpc>
                <a:spcPct val="120000"/>
              </a:lnSpc>
            </a:pPr>
            <a:r>
              <a:rPr lang="zh-CN" altLang="zh-CN" dirty="0" smtClean="0">
                <a:ea typeface="宋体" panose="02010600030101010101" pitchFamily="2" charset="-122"/>
                <a:cs typeface="Times New Roman" panose="02020603050405020304" pitchFamily="18" charset="0"/>
              </a:rPr>
              <a:t>珍珠港</a:t>
            </a:r>
            <a:r>
              <a:rPr lang="en-US" altLang="zh-CN" dirty="0" smtClean="0">
                <a:ea typeface="宋体" panose="02010600030101010101" pitchFamily="2" charset="-122"/>
                <a:cs typeface="Times New Roman" panose="02020603050405020304" pitchFamily="18" charset="0"/>
              </a:rPr>
              <a:t> </a:t>
            </a:r>
            <a:endParaRPr lang="zh-CN" altLang="en-US" dirty="0"/>
          </a:p>
        </p:txBody>
      </p:sp>
      <p:sp>
        <p:nvSpPr>
          <p:cNvPr id="8" name="矩形 7"/>
          <p:cNvSpPr>
            <a:spLocks noChangeAspect="1"/>
          </p:cNvSpPr>
          <p:nvPr/>
        </p:nvSpPr>
        <p:spPr>
          <a:xfrm>
            <a:off x="6553125" y="4791583"/>
            <a:ext cx="1935145" cy="626710"/>
          </a:xfrm>
          <a:prstGeom prst="rect">
            <a:avLst/>
          </a:prstGeom>
        </p:spPr>
        <p:txBody>
          <a:bodyPr wrap="none">
            <a:spAutoFit/>
          </a:bodyPr>
          <a:lstStyle/>
          <a:p>
            <a:pPr>
              <a:lnSpc>
                <a:spcPct val="120000"/>
              </a:lnSpc>
            </a:pPr>
            <a:r>
              <a:rPr lang="zh-CN" altLang="zh-CN" dirty="0" smtClean="0">
                <a:ea typeface="宋体" panose="02010600030101010101" pitchFamily="2" charset="-122"/>
                <a:cs typeface="Times New Roman" panose="02020603050405020304" pitchFamily="18" charset="0"/>
              </a:rPr>
              <a:t>日本陆军</a:t>
            </a:r>
            <a:r>
              <a:rPr lang="en-US" altLang="zh-CN" dirty="0" smtClean="0">
                <a:ea typeface="宋体" panose="02010600030101010101" pitchFamily="2" charset="-122"/>
                <a:cs typeface="Times New Roman" panose="02020603050405020304" pitchFamily="18" charset="0"/>
              </a:rPr>
              <a:t> </a:t>
            </a:r>
            <a:endParaRPr lang="zh-CN" altLang="en-US" dirty="0"/>
          </a:p>
        </p:txBody>
      </p:sp>
    </p:spTree>
    <p:extLst>
      <p:ext uri="{BB962C8B-B14F-4D97-AF65-F5344CB8AC3E}">
        <p14:creationId xmlns:p14="http://schemas.microsoft.com/office/powerpoint/2010/main" val="1850386328"/>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361950" y="713905"/>
            <a:ext cx="10807700" cy="5410712"/>
          </a:xfrm>
          <a:prstGeom prst="rect">
            <a:avLst/>
          </a:prstGeom>
        </p:spPr>
        <p:txBody>
          <a:bodyPr>
            <a:spAutoFit/>
          </a:bodyPr>
          <a:lstStyle/>
          <a:p>
            <a:pPr indent="280670">
              <a:lnSpc>
                <a:spcPct val="120000"/>
              </a:lnSpc>
              <a:spcAft>
                <a:spcPts val="0"/>
              </a:spcAft>
              <a:tabLst>
                <a:tab pos="1029335" algn="l"/>
                <a:tab pos="1850390" algn="l"/>
                <a:tab pos="2538095" algn="l"/>
                <a:tab pos="3221990" algn="l"/>
              </a:tabLst>
            </a:pPr>
            <a:r>
              <a:rPr lang="zh-CN" altLang="zh-CN" dirty="0">
                <a:solidFill>
                  <a:srgbClr val="000000"/>
                </a:solidFill>
                <a:ea typeface="宋体" panose="02010600030101010101" pitchFamily="2" charset="-122"/>
                <a:cs typeface="Times New Roman" panose="02020603050405020304" pitchFamily="18" charset="0"/>
              </a:rPr>
              <a:t>知识点二　</a:t>
            </a:r>
            <a:r>
              <a:rPr lang="zh-CN" altLang="zh-CN" dirty="0" smtClean="0">
                <a:solidFill>
                  <a:srgbClr val="000000"/>
                </a:solidFill>
                <a:ea typeface="宋体" panose="02010600030101010101" pitchFamily="2" charset="-122"/>
                <a:cs typeface="Times New Roman" panose="02020603050405020304" pitchFamily="18" charset="0"/>
              </a:rPr>
              <a:t>反法西斯</a:t>
            </a:r>
            <a:r>
              <a:rPr lang="zh-CN" altLang="en-US" dirty="0" smtClean="0">
                <a:solidFill>
                  <a:srgbClr val="000000"/>
                </a:solidFill>
                <a:ea typeface="宋体" panose="02010600030101010101" pitchFamily="2" charset="-122"/>
                <a:cs typeface="Times New Roman" panose="02020603050405020304" pitchFamily="18" charset="0"/>
              </a:rPr>
              <a:t>同</a:t>
            </a:r>
            <a:r>
              <a:rPr lang="zh-CN" altLang="zh-CN" dirty="0" smtClean="0">
                <a:solidFill>
                  <a:srgbClr val="000000"/>
                </a:solidFill>
                <a:ea typeface="宋体" panose="02010600030101010101" pitchFamily="2" charset="-122"/>
                <a:cs typeface="Times New Roman" panose="02020603050405020304" pitchFamily="18" charset="0"/>
              </a:rPr>
              <a:t>盟</a:t>
            </a:r>
            <a:r>
              <a:rPr lang="zh-CN" altLang="zh-CN" dirty="0">
                <a:solidFill>
                  <a:srgbClr val="000000"/>
                </a:solidFill>
                <a:ea typeface="宋体" panose="02010600030101010101" pitchFamily="2" charset="-122"/>
                <a:cs typeface="Times New Roman" panose="02020603050405020304" pitchFamily="18" charset="0"/>
              </a:rPr>
              <a:t>的建立及战争形势的转折</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latin typeface="Arial" panose="020B0604020202020204" pitchFamily="34" charset="0"/>
                <a:cs typeface="Times New Roman" panose="02020603050405020304" pitchFamily="18" charset="0"/>
              </a:rPr>
              <a:t>世界</a:t>
            </a:r>
            <a:r>
              <a:rPr lang="zh-CN" altLang="zh-CN" dirty="0" smtClean="0">
                <a:solidFill>
                  <a:srgbClr val="000000"/>
                </a:solidFill>
                <a:latin typeface="Arial" panose="020B0604020202020204" pitchFamily="34" charset="0"/>
                <a:cs typeface="Times New Roman" panose="02020603050405020304" pitchFamily="18" charset="0"/>
              </a:rPr>
              <a:t>反法西斯</a:t>
            </a:r>
            <a:r>
              <a:rPr lang="zh-CN" altLang="en-US" dirty="0" smtClean="0">
                <a:solidFill>
                  <a:srgbClr val="000000"/>
                </a:solidFill>
                <a:latin typeface="Arial" panose="020B0604020202020204" pitchFamily="34" charset="0"/>
                <a:cs typeface="Times New Roman" panose="02020603050405020304" pitchFamily="18" charset="0"/>
              </a:rPr>
              <a:t>同</a:t>
            </a:r>
            <a:r>
              <a:rPr lang="zh-CN" altLang="zh-CN" dirty="0" smtClean="0">
                <a:solidFill>
                  <a:srgbClr val="000000"/>
                </a:solidFill>
                <a:latin typeface="Arial" panose="020B0604020202020204" pitchFamily="34" charset="0"/>
                <a:cs typeface="Times New Roman" panose="02020603050405020304" pitchFamily="18" charset="0"/>
              </a:rPr>
              <a:t>盟</a:t>
            </a:r>
            <a:r>
              <a:rPr lang="zh-CN" altLang="zh-CN" dirty="0">
                <a:solidFill>
                  <a:srgbClr val="000000"/>
                </a:solidFill>
                <a:latin typeface="Arial" panose="020B0604020202020204" pitchFamily="34" charset="0"/>
                <a:cs typeface="Times New Roman" panose="02020603050405020304" pitchFamily="18" charset="0"/>
              </a:rPr>
              <a:t>的建立</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背景</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法西斯国家的大肆侵略</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激起世界各国人民的愤怒</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全世界反法西斯国家开始逐渐走向联合。</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建立</a:t>
            </a:r>
            <a:r>
              <a:rPr lang="en-US" altLang="zh-CN" dirty="0">
                <a:solidFill>
                  <a:srgbClr val="000000"/>
                </a:solidFill>
                <a:ea typeface="宋体" panose="02010600030101010101" pitchFamily="2" charset="-122"/>
                <a:cs typeface="Times New Roman" panose="02020603050405020304" pitchFamily="18" charset="0"/>
              </a:rPr>
              <a:t>:1942</a:t>
            </a:r>
            <a:r>
              <a:rPr lang="zh-CN" altLang="zh-CN" dirty="0">
                <a:solidFill>
                  <a:srgbClr val="000000"/>
                </a:solidFill>
                <a:ea typeface="宋体" panose="02010600030101010101" pitchFamily="2"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月</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美、英、苏、中等</a:t>
            </a:r>
            <a:r>
              <a:rPr lang="en-US" altLang="zh-CN" dirty="0">
                <a:solidFill>
                  <a:srgbClr val="000000"/>
                </a:solidFill>
                <a:ea typeface="宋体" panose="02010600030101010101" pitchFamily="2" charset="-122"/>
                <a:cs typeface="Times New Roman" panose="02020603050405020304" pitchFamily="18" charset="0"/>
              </a:rPr>
              <a:t>26</a:t>
            </a:r>
            <a:r>
              <a:rPr lang="zh-CN" altLang="zh-CN" dirty="0">
                <a:solidFill>
                  <a:srgbClr val="000000"/>
                </a:solidFill>
                <a:ea typeface="宋体" panose="02010600030101010101" pitchFamily="2" charset="-122"/>
                <a:cs typeface="Times New Roman" panose="02020603050405020304" pitchFamily="18" charset="0"/>
              </a:rPr>
              <a:t>个国家的代表</a:t>
            </a:r>
            <a:r>
              <a:rPr lang="zh-CN" altLang="zh-CN" dirty="0" smtClean="0">
                <a:solidFill>
                  <a:srgbClr val="000000"/>
                </a:solidFill>
                <a:ea typeface="宋体" panose="02010600030101010101" pitchFamily="2" charset="-122"/>
                <a:cs typeface="Times New Roman" panose="02020603050405020304" pitchFamily="18" charset="0"/>
              </a:rPr>
              <a:t>在华盛顿</a:t>
            </a:r>
            <a:r>
              <a:rPr lang="zh-CN" altLang="zh-CN" dirty="0">
                <a:solidFill>
                  <a:srgbClr val="000000"/>
                </a:solidFill>
                <a:ea typeface="宋体" panose="02010600030101010101" pitchFamily="2" charset="-122"/>
                <a:cs typeface="Times New Roman" panose="02020603050405020304" pitchFamily="18" charset="0"/>
              </a:rPr>
              <a:t>签署《联合国家宣言》。《联合国家宣言》的签署</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标志着</a:t>
            </a:r>
            <a:r>
              <a:rPr lang="en-US" altLang="zh-CN" dirty="0" smtClean="0">
                <a:solidFill>
                  <a:srgbClr val="000000"/>
                </a:solidFill>
                <a:ea typeface="宋体" panose="02010600030101010101" pitchFamily="2" charset="-122"/>
                <a:cs typeface="Times New Roman" panose="02020603050405020304" pitchFamily="18" charset="0"/>
              </a:rPr>
              <a:t>_____________________</a:t>
            </a:r>
            <a:r>
              <a:rPr lang="zh-CN" altLang="zh-CN" dirty="0" smtClean="0">
                <a:solidFill>
                  <a:srgbClr val="000000"/>
                </a:solidFill>
                <a:ea typeface="宋体" panose="02010600030101010101" pitchFamily="2" charset="-122"/>
                <a:cs typeface="Times New Roman" panose="02020603050405020304" pitchFamily="18" charset="0"/>
              </a:rPr>
              <a:t>的</a:t>
            </a:r>
            <a:r>
              <a:rPr lang="zh-CN" altLang="zh-CN" dirty="0">
                <a:solidFill>
                  <a:srgbClr val="000000"/>
                </a:solidFill>
                <a:ea typeface="宋体" panose="02010600030101010101" pitchFamily="2" charset="-122"/>
                <a:cs typeface="Times New Roman" panose="02020603050405020304" pitchFamily="18" charset="0"/>
              </a:rPr>
              <a:t>正式形成</a:t>
            </a:r>
            <a:r>
              <a:rPr lang="zh-CN" altLang="zh-CN" dirty="0" smtClean="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ea typeface="宋体" panose="02010600030101010101" pitchFamily="2" charset="-122"/>
                <a:cs typeface="Times New Roman" panose="02020603050405020304" pitchFamily="18" charset="0"/>
              </a:rPr>
              <a:t>作用</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各国为了一个共同的目标</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相互支援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协同作战</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逐渐扭转了战争的形势。</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1656581" y="4228535"/>
            <a:ext cx="3583032" cy="683264"/>
          </a:xfrm>
          <a:prstGeom prst="rect">
            <a:avLst/>
          </a:prstGeom>
        </p:spPr>
        <p:txBody>
          <a:bodyPr wrap="none">
            <a:spAutoFit/>
          </a:bodyPr>
          <a:lstStyle/>
          <a:p>
            <a:pPr>
              <a:lnSpc>
                <a:spcPct val="120000"/>
              </a:lnSpc>
            </a:pPr>
            <a:r>
              <a:rPr lang="zh-CN" altLang="zh-CN" dirty="0">
                <a:ea typeface="宋体" panose="02010600030101010101" pitchFamily="2" charset="-122"/>
                <a:cs typeface="Times New Roman" panose="02020603050405020304" pitchFamily="18" charset="0"/>
              </a:rPr>
              <a:t>世界</a:t>
            </a:r>
            <a:r>
              <a:rPr lang="zh-CN" altLang="zh-CN" dirty="0" smtClean="0">
                <a:ea typeface="宋体" panose="02010600030101010101" pitchFamily="2" charset="-122"/>
                <a:cs typeface="Times New Roman" panose="02020603050405020304" pitchFamily="18" charset="0"/>
              </a:rPr>
              <a:t>反法西斯</a:t>
            </a:r>
            <a:r>
              <a:rPr lang="zh-CN" altLang="en-US" dirty="0" smtClean="0">
                <a:ea typeface="宋体" panose="02010600030101010101" pitchFamily="2" charset="-122"/>
                <a:cs typeface="Times New Roman" panose="02020603050405020304" pitchFamily="18" charset="0"/>
              </a:rPr>
              <a:t>同</a:t>
            </a:r>
            <a:r>
              <a:rPr lang="zh-CN" altLang="zh-CN" dirty="0" smtClean="0">
                <a:ea typeface="宋体" panose="02010600030101010101" pitchFamily="2" charset="-122"/>
                <a:cs typeface="Times New Roman" panose="02020603050405020304" pitchFamily="18" charset="0"/>
              </a:rPr>
              <a:t>盟</a:t>
            </a:r>
            <a:r>
              <a:rPr lang="en-US" altLang="zh-CN" dirty="0" smtClean="0">
                <a:ea typeface="宋体" panose="02010600030101010101" pitchFamily="2" charset="-122"/>
                <a:cs typeface="Times New Roman" panose="02020603050405020304" pitchFamily="18" charset="0"/>
              </a:rPr>
              <a:t> </a:t>
            </a:r>
            <a:endParaRPr lang="zh-CN" altLang="en-US" dirty="0"/>
          </a:p>
        </p:txBody>
      </p:sp>
    </p:spTree>
    <p:extLst>
      <p:ext uri="{BB962C8B-B14F-4D97-AF65-F5344CB8AC3E}">
        <p14:creationId xmlns:p14="http://schemas.microsoft.com/office/powerpoint/2010/main" val="2667950407"/>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361950" y="637967"/>
            <a:ext cx="10807700" cy="5685018"/>
          </a:xfrm>
          <a:prstGeom prst="rect">
            <a:avLst/>
          </a:prstGeom>
        </p:spPr>
        <p:txBody>
          <a:bodyPr>
            <a:spAutoFit/>
          </a:bodyPr>
          <a:lstStyle/>
          <a:p>
            <a:pPr indent="267970">
              <a:lnSpc>
                <a:spcPts val="44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latin typeface="Arial" panose="020B0604020202020204" pitchFamily="34" charset="0"/>
                <a:cs typeface="Times New Roman" panose="02020603050405020304" pitchFamily="18" charset="0"/>
              </a:rPr>
              <a:t>斯大林格勒保卫战</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44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1942</a:t>
            </a:r>
            <a:r>
              <a:rPr lang="zh-CN" altLang="zh-CN" dirty="0">
                <a:solidFill>
                  <a:srgbClr val="000000"/>
                </a:solidFill>
                <a:ea typeface="宋体" panose="02010600030101010101" pitchFamily="2"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7</a:t>
            </a:r>
            <a:r>
              <a:rPr lang="zh-CN" altLang="zh-CN" dirty="0">
                <a:solidFill>
                  <a:srgbClr val="000000"/>
                </a:solidFill>
                <a:ea typeface="宋体" panose="02010600030101010101" pitchFamily="2" charset="-122"/>
                <a:cs typeface="Times New Roman" panose="02020603050405020304" pitchFamily="18" charset="0"/>
              </a:rPr>
              <a:t>月至</a:t>
            </a:r>
            <a:r>
              <a:rPr lang="en-US" altLang="zh-CN" dirty="0">
                <a:solidFill>
                  <a:srgbClr val="000000"/>
                </a:solidFill>
                <a:ea typeface="宋体" panose="02010600030101010101" pitchFamily="2" charset="-122"/>
                <a:cs typeface="Times New Roman" panose="02020603050405020304" pitchFamily="18" charset="0"/>
              </a:rPr>
              <a:t>1943</a:t>
            </a:r>
            <a:r>
              <a:rPr lang="zh-CN" altLang="zh-CN" dirty="0">
                <a:solidFill>
                  <a:srgbClr val="000000"/>
                </a:solidFill>
                <a:ea typeface="宋体" panose="02010600030101010101" pitchFamily="2"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月</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德国集中兵力进攻</a:t>
            </a:r>
            <a:r>
              <a:rPr lang="en-US" altLang="zh-CN" dirty="0" smtClean="0">
                <a:solidFill>
                  <a:srgbClr val="000000"/>
                </a:solidFill>
                <a:ea typeface="宋体" panose="02010600030101010101" pitchFamily="2" charset="-122"/>
                <a:cs typeface="Times New Roman" panose="02020603050405020304" pitchFamily="18" charset="0"/>
              </a:rPr>
              <a:t>_____________,</a:t>
            </a:r>
            <a:r>
              <a:rPr lang="zh-CN" altLang="zh-CN" dirty="0">
                <a:solidFill>
                  <a:srgbClr val="000000"/>
                </a:solidFill>
                <a:ea typeface="宋体" panose="02010600030101010101" pitchFamily="2" charset="-122"/>
                <a:cs typeface="Times New Roman" panose="02020603050405020304" pitchFamily="18" charset="0"/>
              </a:rPr>
              <a:t>苏联军民英勇抗敌</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大败德军</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斯大林格勒保卫战是第二次世界大战的转折点。</a:t>
            </a:r>
            <a:r>
              <a:rPr lang="en-US" altLang="zh-CN" dirty="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ts val="44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latin typeface="Arial" panose="020B0604020202020204" pitchFamily="34" charset="0"/>
                <a:cs typeface="Times New Roman" panose="02020603050405020304" pitchFamily="18" charset="0"/>
              </a:rPr>
              <a:t>意大利投降</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44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1943</a:t>
            </a:r>
            <a:r>
              <a:rPr lang="zh-CN" altLang="zh-CN" dirty="0">
                <a:solidFill>
                  <a:srgbClr val="000000"/>
                </a:solidFill>
                <a:ea typeface="宋体" panose="02010600030101010101" pitchFamily="2"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7</a:t>
            </a:r>
            <a:r>
              <a:rPr lang="zh-CN" altLang="zh-CN" dirty="0">
                <a:solidFill>
                  <a:srgbClr val="000000"/>
                </a:solidFill>
                <a:ea typeface="宋体" panose="02010600030101010101" pitchFamily="2" charset="-122"/>
                <a:cs typeface="Times New Roman" panose="02020603050405020304" pitchFamily="18" charset="0"/>
              </a:rPr>
              <a:t>月</a:t>
            </a:r>
            <a:r>
              <a:rPr lang="en-US" altLang="zh-CN" dirty="0">
                <a:solidFill>
                  <a:srgbClr val="000000"/>
                </a:solidFill>
                <a:ea typeface="宋体" panose="02010600030101010101" pitchFamily="2" charset="-122"/>
                <a:cs typeface="Times New Roman" panose="02020603050405020304" pitchFamily="18" charset="0"/>
              </a:rPr>
              <a:t>,______________</a:t>
            </a:r>
            <a:r>
              <a:rPr lang="zh-CN" altLang="zh-CN" dirty="0">
                <a:solidFill>
                  <a:srgbClr val="000000"/>
                </a:solidFill>
                <a:ea typeface="宋体" panose="02010600030101010101" pitchFamily="2" charset="-122"/>
                <a:cs typeface="Times New Roman" panose="02020603050405020304" pitchFamily="18" charset="0"/>
              </a:rPr>
              <a:t>政府垮台</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不久</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意大利宣布无条件投降</a:t>
            </a:r>
            <a:r>
              <a:rPr lang="zh-CN" altLang="zh-CN" dirty="0" smtClean="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ts val="44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4.</a:t>
            </a:r>
            <a:r>
              <a:rPr lang="zh-CN" altLang="zh-CN" dirty="0">
                <a:solidFill>
                  <a:srgbClr val="000000"/>
                </a:solidFill>
                <a:latin typeface="Arial" panose="020B0604020202020204" pitchFamily="34" charset="0"/>
                <a:cs typeface="Times New Roman" panose="02020603050405020304" pitchFamily="18" charset="0"/>
              </a:rPr>
              <a:t>诺曼底登陆</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44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1944</a:t>
            </a:r>
            <a:r>
              <a:rPr lang="zh-CN" altLang="zh-CN" dirty="0">
                <a:solidFill>
                  <a:srgbClr val="000000"/>
                </a:solidFill>
                <a:ea typeface="宋体" panose="02010600030101010101" pitchFamily="2"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 6</a:t>
            </a:r>
            <a:r>
              <a:rPr lang="zh-CN" altLang="zh-CN" dirty="0">
                <a:solidFill>
                  <a:srgbClr val="000000"/>
                </a:solidFill>
                <a:ea typeface="宋体" panose="02010600030101010101" pitchFamily="2" charset="-122"/>
                <a:cs typeface="Times New Roman" panose="02020603050405020304" pitchFamily="18" charset="0"/>
              </a:rPr>
              <a:t>月</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美、</a:t>
            </a:r>
            <a:r>
              <a:rPr lang="zh-CN" altLang="zh-CN" dirty="0" smtClean="0">
                <a:solidFill>
                  <a:srgbClr val="000000"/>
                </a:solidFill>
                <a:ea typeface="宋体" panose="02010600030101010101" pitchFamily="2" charset="-122"/>
                <a:cs typeface="Times New Roman" panose="02020603050405020304" pitchFamily="18" charset="0"/>
              </a:rPr>
              <a:t>英</a:t>
            </a:r>
            <a:r>
              <a:rPr lang="zh-CN" altLang="en-US" dirty="0" smtClean="0">
                <a:solidFill>
                  <a:srgbClr val="000000"/>
                </a:solidFill>
                <a:ea typeface="宋体" panose="02010600030101010101" pitchFamily="2" charset="-122"/>
                <a:cs typeface="Times New Roman" panose="02020603050405020304" pitchFamily="18" charset="0"/>
              </a:rPr>
              <a:t>等盟国</a:t>
            </a:r>
            <a:r>
              <a:rPr lang="zh-CN" altLang="en-US" dirty="0">
                <a:solidFill>
                  <a:srgbClr val="000000"/>
                </a:solidFill>
                <a:ea typeface="宋体" panose="02010600030101010101" pitchFamily="2" charset="-122"/>
                <a:cs typeface="Times New Roman" panose="02020603050405020304" pitchFamily="18" charset="0"/>
              </a:rPr>
              <a:t>军队</a:t>
            </a:r>
            <a:r>
              <a:rPr lang="zh-CN" altLang="zh-CN" dirty="0" smtClean="0">
                <a:solidFill>
                  <a:srgbClr val="000000"/>
                </a:solidFill>
                <a:ea typeface="宋体" panose="02010600030101010101" pitchFamily="2" charset="-122"/>
                <a:cs typeface="Times New Roman" panose="02020603050405020304" pitchFamily="18" charset="0"/>
              </a:rPr>
              <a:t>成功</a:t>
            </a:r>
            <a:r>
              <a:rPr lang="zh-CN" altLang="zh-CN" dirty="0">
                <a:solidFill>
                  <a:srgbClr val="000000"/>
                </a:solidFill>
                <a:ea typeface="宋体" panose="02010600030101010101" pitchFamily="2" charset="-122"/>
                <a:cs typeface="Times New Roman" panose="02020603050405020304" pitchFamily="18" charset="0"/>
              </a:rPr>
              <a:t>登陆法国</a:t>
            </a:r>
            <a:r>
              <a:rPr lang="en-US" altLang="zh-CN" dirty="0" smtClean="0">
                <a:solidFill>
                  <a:srgbClr val="000000"/>
                </a:solidFill>
                <a:ea typeface="宋体" panose="02010600030101010101" pitchFamily="2" charset="-122"/>
                <a:cs typeface="Times New Roman" panose="02020603050405020304" pitchFamily="18" charset="0"/>
              </a:rPr>
              <a:t>__________,</a:t>
            </a:r>
            <a:r>
              <a:rPr lang="zh-CN" altLang="zh-CN" dirty="0">
                <a:solidFill>
                  <a:srgbClr val="000000"/>
                </a:solidFill>
                <a:ea typeface="宋体" panose="02010600030101010101" pitchFamily="2" charset="-122"/>
                <a:cs typeface="Times New Roman" panose="02020603050405020304" pitchFamily="18" charset="0"/>
              </a:rPr>
              <a:t>开辟了欧洲第二战场。</a:t>
            </a:r>
            <a:r>
              <a:rPr lang="en-US" altLang="zh-CN" dirty="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8228973" y="1171519"/>
            <a:ext cx="2347117" cy="626710"/>
          </a:xfrm>
          <a:prstGeom prst="rect">
            <a:avLst/>
          </a:prstGeom>
        </p:spPr>
        <p:txBody>
          <a:bodyPr wrap="none">
            <a:spAutoFit/>
          </a:bodyPr>
          <a:lstStyle/>
          <a:p>
            <a:pPr>
              <a:lnSpc>
                <a:spcPct val="120000"/>
              </a:lnSpc>
            </a:pPr>
            <a:r>
              <a:rPr lang="zh-CN" altLang="zh-CN" dirty="0" smtClean="0">
                <a:ea typeface="宋体" panose="02010600030101010101" pitchFamily="2" charset="-122"/>
                <a:cs typeface="Times New Roman" panose="02020603050405020304" pitchFamily="18" charset="0"/>
              </a:rPr>
              <a:t>斯大林格勒</a:t>
            </a:r>
            <a:r>
              <a:rPr lang="en-US" altLang="zh-CN" dirty="0" smtClean="0">
                <a:ea typeface="宋体" panose="02010600030101010101" pitchFamily="2" charset="-122"/>
                <a:cs typeface="Times New Roman" panose="02020603050405020304" pitchFamily="18" charset="0"/>
              </a:rPr>
              <a:t> </a:t>
            </a:r>
            <a:endParaRPr lang="zh-CN" altLang="en-US" dirty="0"/>
          </a:p>
        </p:txBody>
      </p:sp>
      <p:sp>
        <p:nvSpPr>
          <p:cNvPr id="5" name="矩形 4"/>
          <p:cNvSpPr>
            <a:spLocks noChangeAspect="1"/>
          </p:cNvSpPr>
          <p:nvPr/>
        </p:nvSpPr>
        <p:spPr>
          <a:xfrm>
            <a:off x="3096741" y="3416783"/>
            <a:ext cx="1935145" cy="626710"/>
          </a:xfrm>
          <a:prstGeom prst="rect">
            <a:avLst/>
          </a:prstGeom>
        </p:spPr>
        <p:txBody>
          <a:bodyPr wrap="none">
            <a:spAutoFit/>
          </a:bodyPr>
          <a:lstStyle/>
          <a:p>
            <a:pPr>
              <a:lnSpc>
                <a:spcPct val="120000"/>
              </a:lnSpc>
            </a:pPr>
            <a:r>
              <a:rPr lang="zh-CN" altLang="zh-CN" dirty="0" smtClean="0">
                <a:ea typeface="宋体" panose="02010600030101010101" pitchFamily="2" charset="-122"/>
                <a:cs typeface="Times New Roman" panose="02020603050405020304" pitchFamily="18" charset="0"/>
              </a:rPr>
              <a:t>墨索里尼</a:t>
            </a:r>
            <a:r>
              <a:rPr lang="en-US" altLang="zh-CN" dirty="0" smtClean="0">
                <a:ea typeface="宋体" panose="02010600030101010101" pitchFamily="2" charset="-122"/>
                <a:cs typeface="Times New Roman" panose="02020603050405020304" pitchFamily="18" charset="0"/>
              </a:rPr>
              <a:t> </a:t>
            </a:r>
            <a:endParaRPr lang="zh-CN" altLang="en-US" dirty="0"/>
          </a:p>
        </p:txBody>
      </p:sp>
      <p:sp>
        <p:nvSpPr>
          <p:cNvPr id="6" name="矩形 5"/>
          <p:cNvSpPr>
            <a:spLocks noChangeAspect="1"/>
          </p:cNvSpPr>
          <p:nvPr/>
        </p:nvSpPr>
        <p:spPr>
          <a:xfrm>
            <a:off x="8640944" y="5092631"/>
            <a:ext cx="1523174" cy="626710"/>
          </a:xfrm>
          <a:prstGeom prst="rect">
            <a:avLst/>
          </a:prstGeom>
        </p:spPr>
        <p:txBody>
          <a:bodyPr wrap="none">
            <a:spAutoFit/>
          </a:bodyPr>
          <a:lstStyle/>
          <a:p>
            <a:pPr>
              <a:lnSpc>
                <a:spcPct val="120000"/>
              </a:lnSpc>
            </a:pPr>
            <a:r>
              <a:rPr lang="zh-CN" altLang="zh-CN" dirty="0" smtClean="0">
                <a:ea typeface="宋体" panose="02010600030101010101" pitchFamily="2" charset="-122"/>
                <a:cs typeface="Times New Roman" panose="02020603050405020304" pitchFamily="18" charset="0"/>
              </a:rPr>
              <a:t>诺曼底</a:t>
            </a:r>
            <a:r>
              <a:rPr lang="en-US" altLang="zh-CN" dirty="0" smtClean="0">
                <a:ea typeface="宋体" panose="02010600030101010101" pitchFamily="2" charset="-122"/>
                <a:cs typeface="Times New Roman" panose="02020603050405020304" pitchFamily="18" charset="0"/>
              </a:rPr>
              <a:t> </a:t>
            </a:r>
            <a:endParaRPr lang="zh-CN" altLang="en-US" dirty="0"/>
          </a:p>
        </p:txBody>
      </p:sp>
    </p:spTree>
    <p:extLst>
      <p:ext uri="{BB962C8B-B14F-4D97-AF65-F5344CB8AC3E}">
        <p14:creationId xmlns:p14="http://schemas.microsoft.com/office/powerpoint/2010/main" val="2881656786"/>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361950" y="791815"/>
            <a:ext cx="10807700" cy="481978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dirty="0">
                <a:solidFill>
                  <a:srgbClr val="000000"/>
                </a:solidFill>
                <a:latin typeface="Arial" panose="020B0604020202020204" pitchFamily="34" charset="0"/>
                <a:cs typeface="Times New Roman" panose="02020603050405020304" pitchFamily="18" charset="0"/>
              </a:rPr>
              <a:t>易错易混</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楷体" panose="02010609060101010101" pitchFamily="49" charset="-122"/>
                <a:cs typeface="Times New Roman" panose="02020603050405020304" pitchFamily="18" charset="0"/>
              </a:rPr>
              <a:t>德军突袭波兰</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英、法被迫宣战</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标志着第二次世界大战全面爆发</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smtClean="0">
                <a:solidFill>
                  <a:srgbClr val="000000"/>
                </a:solidFill>
                <a:ea typeface="楷体" panose="02010609060101010101" pitchFamily="49" charset="-122"/>
                <a:cs typeface="Times New Roman" panose="02020603050405020304" pitchFamily="18" charset="0"/>
              </a:rPr>
              <a:t>德</a:t>
            </a:r>
            <a:r>
              <a:rPr lang="zh-CN" altLang="en-US" dirty="0" smtClean="0">
                <a:solidFill>
                  <a:srgbClr val="000000"/>
                </a:solidFill>
                <a:ea typeface="楷体" panose="02010609060101010101" pitchFamily="49" charset="-122"/>
                <a:cs typeface="Times New Roman" panose="02020603050405020304" pitchFamily="18" charset="0"/>
              </a:rPr>
              <a:t>军</a:t>
            </a:r>
            <a:r>
              <a:rPr lang="zh-CN" altLang="zh-CN" dirty="0" smtClean="0">
                <a:solidFill>
                  <a:srgbClr val="000000"/>
                </a:solidFill>
                <a:ea typeface="楷体" panose="02010609060101010101" pitchFamily="49" charset="-122"/>
                <a:cs typeface="Times New Roman" panose="02020603050405020304" pitchFamily="18" charset="0"/>
              </a:rPr>
              <a:t>突袭</a:t>
            </a:r>
            <a:r>
              <a:rPr lang="zh-CN" altLang="zh-CN" dirty="0">
                <a:solidFill>
                  <a:srgbClr val="000000"/>
                </a:solidFill>
                <a:ea typeface="楷体" panose="02010609060101010101" pitchFamily="49" charset="-122"/>
                <a:cs typeface="Times New Roman" panose="02020603050405020304" pitchFamily="18" charset="0"/>
              </a:rPr>
              <a:t>苏联</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苏德战争爆发</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标志着第二次世界大战的规模扩大</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日军偷袭珍珠港</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美、英对日宣战</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德、意也对美宣战</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日本还向东南亚等地区发动了进攻</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第二次世界大战达到最大规模。</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楷体" panose="02010609060101010101" pitchFamily="49" charset="-122"/>
                <a:cs typeface="Times New Roman" panose="02020603050405020304" pitchFamily="18" charset="0"/>
              </a:rPr>
              <a:t>粉碎德军不可战胜的神话的是莫斯科保卫战。斯大林格勒保卫战是第二次世界大战的转折点。</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4941981"/>
      </p:ext>
    </p:extLst>
  </p:cSld>
  <p:clrMapOvr>
    <a:masterClrMapping/>
  </p:clrMapOvr>
  <p:transition spd="slow">
    <p:comb/>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361950" y="811479"/>
            <a:ext cx="10807700" cy="4741298"/>
          </a:xfrm>
          <a:prstGeom prst="rect">
            <a:avLst/>
          </a:prstGeom>
        </p:spPr>
        <p:txBody>
          <a:bodyPr>
            <a:spAutoFit/>
          </a:bodyPr>
          <a:lstStyle/>
          <a:p>
            <a:pPr indent="280670">
              <a:lnSpc>
                <a:spcPct val="120000"/>
              </a:lnSpc>
              <a:spcAft>
                <a:spcPts val="0"/>
              </a:spcAft>
              <a:tabLst>
                <a:tab pos="1029335" algn="l"/>
                <a:tab pos="1850390" algn="l"/>
                <a:tab pos="2538095" algn="l"/>
                <a:tab pos="3221990" algn="l"/>
              </a:tabLst>
            </a:pPr>
            <a:r>
              <a:rPr lang="zh-CN" altLang="zh-CN" dirty="0">
                <a:solidFill>
                  <a:srgbClr val="000000"/>
                </a:solidFill>
                <a:ea typeface="宋体" panose="02010600030101010101" pitchFamily="2" charset="-122"/>
                <a:cs typeface="Times New Roman" panose="02020603050405020304" pitchFamily="18" charset="0"/>
              </a:rPr>
              <a:t>知识点三　雅尔塔会议及战争结束</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latin typeface="Arial" panose="020B0604020202020204" pitchFamily="34" charset="0"/>
                <a:cs typeface="Times New Roman" panose="02020603050405020304" pitchFamily="18" charset="0"/>
              </a:rPr>
              <a:t>雅尔塔会议</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目的</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协调盟军行动</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取得战争的最后胜利。</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召开</a:t>
            </a:r>
            <a:r>
              <a:rPr lang="en-US" altLang="zh-CN" dirty="0">
                <a:solidFill>
                  <a:srgbClr val="000000"/>
                </a:solidFill>
                <a:ea typeface="宋体" panose="02010600030101010101" pitchFamily="2" charset="-122"/>
                <a:cs typeface="Times New Roman" panose="02020603050405020304" pitchFamily="18" charset="0"/>
              </a:rPr>
              <a:t>:1945</a:t>
            </a:r>
            <a:r>
              <a:rPr lang="zh-CN" altLang="zh-CN" dirty="0">
                <a:solidFill>
                  <a:srgbClr val="000000"/>
                </a:solidFill>
                <a:ea typeface="宋体" panose="02010600030101010101" pitchFamily="2"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月</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美、</a:t>
            </a:r>
            <a:r>
              <a:rPr lang="zh-CN" altLang="zh-CN" dirty="0">
                <a:solidFill>
                  <a:srgbClr val="000000"/>
                </a:solidFill>
                <a:latin typeface="NEU-BZ-S92"/>
                <a:ea typeface="Times New Roman" panose="02020603050405020304" pitchFamily="18" charset="0"/>
                <a:cs typeface="Times New Roman" panose="02020603050405020304" pitchFamily="18" charset="0"/>
              </a:rPr>
              <a:t> </a:t>
            </a:r>
            <a:r>
              <a:rPr lang="zh-CN" altLang="zh-CN" dirty="0">
                <a:solidFill>
                  <a:srgbClr val="000000"/>
                </a:solidFill>
                <a:ea typeface="宋体" panose="02010600030101010101" pitchFamily="2" charset="-122"/>
                <a:cs typeface="Times New Roman" panose="02020603050405020304" pitchFamily="18" charset="0"/>
              </a:rPr>
              <a:t>英、苏三国首脑罗斯福、</a:t>
            </a:r>
            <a:r>
              <a:rPr lang="en-US" altLang="zh-CN" dirty="0" smtClean="0">
                <a:solidFill>
                  <a:srgbClr val="000000"/>
                </a:solidFill>
                <a:ea typeface="宋体" panose="02010600030101010101" pitchFamily="2" charset="-122"/>
                <a:cs typeface="Times New Roman" panose="02020603050405020304" pitchFamily="18" charset="0"/>
              </a:rPr>
              <a:t>_______</a:t>
            </a:r>
            <a:r>
              <a:rPr lang="zh-CN" altLang="zh-CN" dirty="0" smtClean="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斯大林在雅尔塔召开会议。</a:t>
            </a:r>
            <a:r>
              <a:rPr lang="en-US" altLang="zh-CN" dirty="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ea typeface="宋体" panose="02010600030101010101" pitchFamily="2" charset="-122"/>
                <a:cs typeface="Times New Roman" panose="02020603050405020304" pitchFamily="18" charset="0"/>
              </a:rPr>
              <a:t>内容</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会议决定彻底消灭德国法西斯主义</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战后德国由美、英、苏等国实行分区占领</a:t>
            </a:r>
            <a:r>
              <a:rPr lang="en-US" altLang="zh-CN" dirty="0">
                <a:solidFill>
                  <a:srgbClr val="000000"/>
                </a:solidFill>
                <a:ea typeface="宋体" panose="02010600030101010101" pitchFamily="2" charset="-122"/>
                <a:cs typeface="Times New Roman" panose="02020603050405020304" pitchFamily="18" charset="0"/>
              </a:rPr>
              <a:t>; </a:t>
            </a:r>
            <a:r>
              <a:rPr lang="zh-CN" altLang="zh-CN" dirty="0">
                <a:solidFill>
                  <a:srgbClr val="000000"/>
                </a:solidFill>
                <a:ea typeface="宋体" panose="02010600030101010101" pitchFamily="2" charset="-122"/>
                <a:cs typeface="Times New Roman" panose="02020603050405020304" pitchFamily="18" charset="0"/>
              </a:rPr>
              <a:t>决定战后成立</a:t>
            </a:r>
            <a:r>
              <a:rPr lang="en-US" altLang="zh-CN" dirty="0" smtClean="0">
                <a:solidFill>
                  <a:srgbClr val="000000"/>
                </a:solidFill>
                <a:ea typeface="宋体" panose="02010600030101010101" pitchFamily="2" charset="-122"/>
                <a:cs typeface="Times New Roman" panose="02020603050405020304" pitchFamily="18" charset="0"/>
              </a:rPr>
              <a:t>__________;</a:t>
            </a:r>
            <a:r>
              <a:rPr lang="zh-CN" altLang="zh-CN" dirty="0">
                <a:solidFill>
                  <a:srgbClr val="000000"/>
                </a:solidFill>
                <a:ea typeface="宋体" panose="02010600030101010101" pitchFamily="2" charset="-122"/>
                <a:cs typeface="Times New Roman" panose="02020603050405020304" pitchFamily="18" charset="0"/>
              </a:rPr>
              <a:t>苏联承诺在欧洲战事结束后</a:t>
            </a: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ea typeface="宋体" panose="02010600030101010101" pitchFamily="2" charset="-122"/>
                <a:cs typeface="Times New Roman" panose="02020603050405020304" pitchFamily="18" charset="0"/>
              </a:rPr>
              <a:t>个月内</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参加对日作战。</a:t>
            </a:r>
            <a:r>
              <a:rPr lang="en-US" altLang="zh-CN" dirty="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9577461" y="2572484"/>
            <a:ext cx="1523174" cy="626710"/>
          </a:xfrm>
          <a:prstGeom prst="rect">
            <a:avLst/>
          </a:prstGeom>
        </p:spPr>
        <p:txBody>
          <a:bodyPr wrap="none">
            <a:spAutoFit/>
          </a:bodyPr>
          <a:lstStyle/>
          <a:p>
            <a:pPr>
              <a:lnSpc>
                <a:spcPct val="120000"/>
              </a:lnSpc>
            </a:pPr>
            <a:r>
              <a:rPr lang="zh-CN" altLang="zh-CN" dirty="0" smtClean="0">
                <a:ea typeface="宋体" panose="02010600030101010101" pitchFamily="2" charset="-122"/>
                <a:cs typeface="Times New Roman" panose="02020603050405020304" pitchFamily="18" charset="0"/>
              </a:rPr>
              <a:t>丘吉尔</a:t>
            </a:r>
            <a:r>
              <a:rPr lang="en-US" altLang="zh-CN" dirty="0" smtClean="0">
                <a:ea typeface="宋体" panose="02010600030101010101" pitchFamily="2" charset="-122"/>
                <a:cs typeface="Times New Roman" panose="02020603050405020304" pitchFamily="18" charset="0"/>
              </a:rPr>
              <a:t> </a:t>
            </a:r>
            <a:endParaRPr lang="zh-CN" altLang="en-US" dirty="0"/>
          </a:p>
        </p:txBody>
      </p:sp>
      <p:sp>
        <p:nvSpPr>
          <p:cNvPr id="5" name="矩形 4"/>
          <p:cNvSpPr>
            <a:spLocks noChangeAspect="1"/>
          </p:cNvSpPr>
          <p:nvPr/>
        </p:nvSpPr>
        <p:spPr>
          <a:xfrm>
            <a:off x="7849269" y="4330039"/>
            <a:ext cx="1523174" cy="626710"/>
          </a:xfrm>
          <a:prstGeom prst="rect">
            <a:avLst/>
          </a:prstGeom>
        </p:spPr>
        <p:txBody>
          <a:bodyPr wrap="none">
            <a:spAutoFit/>
          </a:bodyPr>
          <a:lstStyle/>
          <a:p>
            <a:pPr>
              <a:lnSpc>
                <a:spcPct val="120000"/>
              </a:lnSpc>
            </a:pPr>
            <a:r>
              <a:rPr lang="zh-CN" altLang="zh-CN" dirty="0" smtClean="0">
                <a:ea typeface="宋体" panose="02010600030101010101" pitchFamily="2" charset="-122"/>
                <a:cs typeface="Times New Roman" panose="02020603050405020304" pitchFamily="18" charset="0"/>
              </a:rPr>
              <a:t>联合国</a:t>
            </a:r>
            <a:r>
              <a:rPr lang="en-US" altLang="zh-CN" dirty="0" smtClean="0">
                <a:ea typeface="宋体" panose="02010600030101010101" pitchFamily="2" charset="-122"/>
                <a:cs typeface="Times New Roman" panose="02020603050405020304" pitchFamily="18" charset="0"/>
              </a:rPr>
              <a:t> </a:t>
            </a:r>
            <a:endParaRPr lang="zh-CN" altLang="en-US" dirty="0"/>
          </a:p>
        </p:txBody>
      </p:sp>
    </p:spTree>
    <p:extLst>
      <p:ext uri="{BB962C8B-B14F-4D97-AF65-F5344CB8AC3E}">
        <p14:creationId xmlns:p14="http://schemas.microsoft.com/office/powerpoint/2010/main" val="1371771820"/>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theme/theme1.xml><?xml version="1.0" encoding="utf-8"?>
<a:theme xmlns:a="http://schemas.openxmlformats.org/drawingml/2006/main" name="专业教辅课件Q:251490010">
  <a:themeElements>
    <a:clrScheme name="穿越">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演示文稿3" id="{8BD615A3-ED6F-4864-AAC0-0556D364D909}" vid="{BB39B361-BEE4-4C79-9337-7BDCCC8254BC}"/>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家庭作业</Template>
  <TotalTime>82</TotalTime>
  <Words>866</Words>
  <Application>Microsoft Office PowerPoint</Application>
  <PresentationFormat>自定义</PresentationFormat>
  <Paragraphs>130</Paragraphs>
  <Slides>26</Slides>
  <Notes>1</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26</vt:i4>
      </vt:variant>
    </vt:vector>
  </HeadingPairs>
  <TitlesOfParts>
    <vt:vector size="38" baseType="lpstr">
      <vt:lpstr>NEU-BZ-S92</vt:lpstr>
      <vt:lpstr>方正书宋_GBK</vt:lpstr>
      <vt:lpstr>方正正中黑简体</vt:lpstr>
      <vt:lpstr>黑体</vt:lpstr>
      <vt:lpstr>华文新魏</vt:lpstr>
      <vt:lpstr>楷体</vt:lpstr>
      <vt:lpstr>隶书</vt:lpstr>
      <vt:lpstr>宋体</vt:lpstr>
      <vt:lpstr>Arial</vt:lpstr>
      <vt:lpstr>Calibri</vt:lpstr>
      <vt:lpstr>Times New Roman</vt:lpstr>
      <vt:lpstr>专业教辅课件Q:251490010</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LvYang</dc:creator>
  <cp:lastModifiedBy>Microsoft</cp:lastModifiedBy>
  <cp:revision>13</cp:revision>
  <dcterms:created xsi:type="dcterms:W3CDTF">2021-03-31T05:26:03Z</dcterms:created>
  <dcterms:modified xsi:type="dcterms:W3CDTF">2026-02-11T02:32:47Z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TAG2">
    <vt:lpwstr>0008007650000000000001024140</vt:lpwstr>
  </property>
  <property fmtid="{D5CDD505-2E9C-101B-9397-08002B2CF9AE}" pid="3" name="KSOProductBuildVer">
    <vt:lpwstr>2052-10.1.0.7698</vt:lpwstr>
  </property>
</Properties>
</file>