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1" r:id="rId3"/>
    <p:sldId id="732" r:id="rId4"/>
    <p:sldId id="736" r:id="rId5"/>
    <p:sldId id="737" r:id="rId6"/>
    <p:sldId id="756" r:id="rId7"/>
    <p:sldId id="733" r:id="rId8"/>
    <p:sldId id="758" r:id="rId9"/>
    <p:sldId id="759" r:id="rId10"/>
    <p:sldId id="760" r:id="rId11"/>
    <p:sldId id="761" r:id="rId12"/>
    <p:sldId id="762" r:id="rId13"/>
    <p:sldId id="763" r:id="rId14"/>
    <p:sldId id="764" r:id="rId15"/>
    <p:sldId id="749" r:id="rId16"/>
    <p:sldId id="750" r:id="rId17"/>
    <p:sldId id="751" r:id="rId18"/>
    <p:sldId id="752" r:id="rId19"/>
    <p:sldId id="753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78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478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  <p:sldLayoutId id="2147483696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元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提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升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2023·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湖南衡阳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1995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年的十年间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全球贸易总额增加了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与该现象直接相关的国际组织是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世界贸易组织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联合国安理会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不结盟运动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欧洲联盟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639637" y="172791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15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2023·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四川眉山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“9·11”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事件以来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美国政府凭借强大的经济和军事实力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打着反恐旗号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在世界多地发动侵略战争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人民流离失所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政局动荡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出现严重的人道主义灾难。由此可见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全人类应该共同应对恐怖主义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国际社会应该重建经济新秩序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反恐战争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成效卓著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美国的霸权主义是国际动荡之源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96957" y="2550534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07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61950" y="791815"/>
                <a:ext cx="10807700" cy="506670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 smtClean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.(2023·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楷体" panose="02010609060101010101" pitchFamily="49" charset="-122"/>
                    <a:cs typeface="Times New Roman" panose="02020603050405020304" pitchFamily="18" charset="0"/>
                  </a:rPr>
                  <a:t>四川泸州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下图为某同学在历史复习时整理的单元知识框架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其主题拟定最恰当的是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 algn="ctr"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dirty="0">
                    <a:solidFill>
                      <a:srgbClr val="000000"/>
                    </a:solidFill>
                    <a:effectLst/>
                    <a:ea typeface="楷体" panose="02010609060101010101" pitchFamily="49" charset="-122"/>
                    <a:cs typeface="Times New Roman" panose="02020603050405020304" pitchFamily="18" charset="0"/>
                  </a:rPr>
                  <a:t>主题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联合国与国际安全</m:t>
                              </m:r>
                              <m:r>
                                <a:rPr lang="en-US" altLang="zh-CN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                 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经济全球化与世界贸易组织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霸权主义与地区冲突</m:t>
                              </m:r>
                              <m:r>
                                <a:rPr lang="en-US" altLang="zh-CN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             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世界多极化趋势的发展</m:t>
                              </m:r>
                              <m:r>
                                <a:rPr lang="en-US" altLang="zh-CN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       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>
                                  <a:solidFill>
                                    <a:srgbClr val="000000"/>
                                  </a:solidFill>
                                  <a:effectLst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建立国际新秩序的努力</m:t>
                              </m:r>
                              <m:r>
                                <m:rPr>
                                  <m:nor/>
                                </m:rPr>
                                <a:rPr lang="en-US" altLang="zh-CN" b="1" i="0" smtClean="0">
                                  <a:solidFill>
                                    <a:srgbClr val="000000"/>
                                  </a:solidFill>
                                  <a:effectLst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       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凡尔赛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华盛顿体系的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建立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NEU-BZ-S92" panose="02020503000000020003" pitchFamily="18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反法西斯同盟的建立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冷战与两极格局的</a:t>
                </a:r>
                <a:r>
                  <a:rPr lang="zh-CN" altLang="zh-CN" dirty="0" smtClean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形成</a:t>
                </a:r>
                <a:r>
                  <a:rPr lang="en-US" altLang="zh-CN" dirty="0" smtClean="0">
                    <a:solidFill>
                      <a:srgbClr val="000000"/>
                    </a:solidFill>
                    <a:latin typeface="NEU-BZ-S92" panose="02020503000000020003" pitchFamily="18" charset="-122"/>
                    <a:ea typeface="NEU-BZ-S92" panose="02020503000000020003" pitchFamily="18" charset="-122"/>
                    <a:cs typeface="Times New Roman" panose="02020603050405020304" pitchFamily="18" charset="0"/>
                  </a:rPr>
                  <a:t>		</a:t>
                </a:r>
                <a:r>
                  <a:rPr lang="en-US" altLang="zh-CN" dirty="0" smtClean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dirty="0">
                    <a:solidFill>
                      <a:srgbClr val="000000"/>
                    </a:solidFill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走向和平发展的世界</a:t>
                </a:r>
                <a:endParaRPr lang="zh-CN" altLang="zh-CN" dirty="0">
                  <a:solidFill>
                    <a:srgbClr val="000000"/>
                  </a:solidFill>
                  <a:effectLst/>
                  <a:latin typeface="NEU-BZ-S92" panose="02020503000000020003" pitchFamily="18" charset="-122"/>
                  <a:ea typeface="NEU-BZ-S92" panose="02020503000000020003" pitchFamily="18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950" y="791815"/>
                <a:ext cx="10807700" cy="5066708"/>
              </a:xfrm>
              <a:prstGeom prst="rect">
                <a:avLst/>
              </a:prstGeom>
              <a:blipFill rotWithShape="0">
                <a:blip r:embed="rId2"/>
                <a:stretch>
                  <a:fillRect l="-1410" t="-1203" r="-451" b="-1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>
            <a:spLocks noChangeAspect="1"/>
          </p:cNvSpPr>
          <p:nvPr/>
        </p:nvSpPr>
        <p:spPr>
          <a:xfrm>
            <a:off x="6193085" y="136787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75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86633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7.(2025·</a:t>
            </a:r>
            <a:r>
              <a:rPr lang="zh-CN" altLang="zh-CN" kern="100" dirty="0">
                <a:solidFill>
                  <a:srgbClr val="000000"/>
                </a:solidFill>
                <a:ea typeface="楷体" panose="02010609060101010101" pitchFamily="49" charset="-122"/>
              </a:rPr>
              <a:t>山西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随着冷战结束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许多国家在竞争与共生中相继成立了一些国际组织和国际论坛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见下图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。这说明各国</a:t>
            </a:r>
            <a:r>
              <a:rPr lang="zh-CN" altLang="zh-CN" kern="100" dirty="0" smtClean="0">
                <a:solidFill>
                  <a:srgbClr val="000000"/>
                </a:solidFill>
                <a:ea typeface="宋体" panose="02010600030101010101" pitchFamily="2" charset="-122"/>
              </a:rPr>
              <a:t>注重</a:t>
            </a:r>
            <a:endParaRPr lang="en-US" altLang="zh-CN" kern="10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endParaRPr lang="zh-CN" altLang="zh-CN" kern="100" dirty="0">
              <a:ea typeface="宋体" panose="02010600030101010101" pitchFamily="2" charset="-122"/>
            </a:endParaRPr>
          </a:p>
        </p:txBody>
      </p:sp>
      <p:pic>
        <p:nvPicPr>
          <p:cNvPr id="6" name="25JKG02.eps" descr="id:214749268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656581" y="2674910"/>
            <a:ext cx="9001000" cy="160291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61950" y="433232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A.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独立发展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参与</a:t>
            </a:r>
            <a:r>
              <a:rPr lang="zh-CN" altLang="zh-CN" kern="100" dirty="0" smtClean="0">
                <a:solidFill>
                  <a:srgbClr val="000000"/>
                </a:solidFill>
                <a:ea typeface="宋体" panose="02010600030101010101" pitchFamily="2" charset="-122"/>
              </a:rPr>
              <a:t>竞争</a:t>
            </a:r>
            <a:r>
              <a:rPr lang="en-US" altLang="zh-CN" kern="100" dirty="0" smtClean="0">
                <a:ea typeface="宋体" panose="02010600030101010101" pitchFamily="2" charset="-122"/>
              </a:rPr>
              <a:t>	</a:t>
            </a:r>
            <a:r>
              <a:rPr lang="en-US" altLang="zh-CN" kern="100" dirty="0" smtClean="0">
                <a:solidFill>
                  <a:srgbClr val="000000"/>
                </a:solidFill>
                <a:ea typeface="宋体" panose="02010600030101010101" pitchFamily="2" charset="-122"/>
              </a:rPr>
              <a:t>B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团结合作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发展经济</a:t>
            </a:r>
            <a:endParaRPr lang="zh-CN" altLang="zh-CN" kern="100" dirty="0"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C.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文化交流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相互</a:t>
            </a:r>
            <a:r>
              <a:rPr lang="zh-CN" altLang="zh-CN" kern="100" dirty="0" smtClean="0">
                <a:solidFill>
                  <a:srgbClr val="000000"/>
                </a:solidFill>
                <a:ea typeface="宋体" panose="02010600030101010101" pitchFamily="2" charset="-122"/>
              </a:rPr>
              <a:t>借鉴</a:t>
            </a:r>
            <a:r>
              <a:rPr lang="en-US" altLang="zh-CN" kern="100" dirty="0" smtClean="0">
                <a:ea typeface="宋体" panose="02010600030101010101" pitchFamily="2" charset="-122"/>
              </a:rPr>
              <a:t>	</a:t>
            </a:r>
            <a:r>
              <a:rPr lang="en-US" altLang="zh-CN" kern="100" dirty="0" smtClean="0">
                <a:solidFill>
                  <a:srgbClr val="000000"/>
                </a:solidFill>
                <a:ea typeface="宋体" panose="02010600030101010101" pitchFamily="2" charset="-122"/>
              </a:rPr>
              <a:t>D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保护环境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绿色发展</a:t>
            </a:r>
            <a:endParaRPr lang="zh-CN" altLang="zh-CN" kern="100" dirty="0"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327037" y="2043199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141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8.(2025·</a:t>
            </a:r>
            <a:r>
              <a:rPr lang="zh-CN" altLang="zh-CN" kern="100" dirty="0">
                <a:solidFill>
                  <a:srgbClr val="000000"/>
                </a:solidFill>
                <a:ea typeface="楷体" panose="02010609060101010101" pitchFamily="49" charset="-122"/>
              </a:rPr>
              <a:t>甘肃兰州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)1945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年联合国正式成立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,80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年来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联合国在防止局部武装冲突方面发挥了重要作用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使许多国家和地区避免了一些可能发生的战争。这体现了联合国的首要宗旨</a:t>
            </a:r>
            <a:r>
              <a:rPr lang="zh-CN" altLang="zh-CN" kern="100" dirty="0" smtClean="0">
                <a:solidFill>
                  <a:srgbClr val="000000"/>
                </a:solidFill>
                <a:ea typeface="宋体" panose="02010600030101010101" pitchFamily="2" charset="-122"/>
              </a:rPr>
              <a:t>是</a:t>
            </a:r>
            <a:endParaRPr lang="en-US" altLang="zh-CN" kern="10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　　</a:t>
            </a: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endParaRPr lang="zh-CN" altLang="zh-CN" kern="100" dirty="0"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A.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维护国际和平与安全</a:t>
            </a:r>
            <a:endParaRPr lang="zh-CN" altLang="zh-CN" kern="100" dirty="0"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B.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解决人类环境问题</a:t>
            </a:r>
            <a:endParaRPr lang="zh-CN" altLang="zh-CN" kern="100" dirty="0"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C.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推动建立国际新秩序</a:t>
            </a:r>
            <a:endParaRPr lang="zh-CN" altLang="zh-CN" kern="100" dirty="0">
              <a:ea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D.</a:t>
            </a:r>
            <a:r>
              <a:rPr lang="zh-CN" altLang="zh-CN" kern="100" dirty="0">
                <a:solidFill>
                  <a:srgbClr val="000000"/>
                </a:solidFill>
                <a:ea typeface="宋体" panose="02010600030101010101" pitchFamily="2" charset="-122"/>
              </a:rPr>
              <a:t>完善社会保障制度</a:t>
            </a:r>
            <a:endParaRPr lang="zh-CN" altLang="zh-CN" kern="100" dirty="0"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297541" y="255154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15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94373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辽宁葫芦岛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世界贸易组织成立后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其成员的关税水平普遍降低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贸易壁垒进一步减少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促进了全球贸易和世界经济的发展。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上述信息旨在表述世界贸易组织的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成立背景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主要职能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基本原则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积极作用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145413" y="215996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4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福建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)2001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中国加入世界贸易组织。到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2011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中国外贸进出口总额已从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5 098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亿美元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增加到超过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万亿美元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成为世界第一大出口国和第二大进口国。这直接佐证了世界贸易组织的作用是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推动了成员经济发展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提高了科技的创新水平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维护了世界和平与安全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加快了亚太一体化进程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58901" y="2526884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30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重庆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)1980—2010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全球贸易额从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万亿美元增至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万亿美元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;1988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年全球跨国公司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,2006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年达到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万家。这反映了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世纪八九十年代以来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世界贫富分化的加剧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多极化趋势不断发展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经济全球化趋势加强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发展中国家地位提高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81117" y="216979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7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江苏苏州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年代以来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发达国家的产业转移不再局限于劳动密集型、资本密集型、技术密集型间的梯度性转移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而是将产业链两端即研发、制造、销售、服务等价值链各个增值环节进行转移。这反映了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经济全球化向纵深发展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产业由进口替代向出口主导转变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世界各国利益均衡分配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国际政治经济的新秩序逐步建立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705253" y="2624634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8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119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湖南常德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有观点认为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:“21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世纪全球将出现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大国群体体系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’: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美国支配下的北美、一体化的欧洲、日本和中国居突出地位的东亚、印度称雄的南亚、横跨北非和中东的新月形地带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其中北美、欧洲、东亚三大群体将起决定性作用。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对此理解正确的是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世界多极化趋势日趋明显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大国群体体系消除了各国矛盾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国际政治新秩序已经建立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世界政治格局出现新三足鼎立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32845" y="304372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40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主干知识脉络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专题能力突破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中考真题精练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主干知识脉络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4201612" y="2592015"/>
            <a:ext cx="216024" cy="1814792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4464893" y="811049"/>
            <a:ext cx="3960440" cy="5371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专题能力突破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专题一　世界市场发展历程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简表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117800"/>
              </p:ext>
            </p:extLst>
          </p:nvPr>
        </p:nvGraphicFramePr>
        <p:xfrm>
          <a:off x="828675" y="1270000"/>
          <a:ext cx="9821863" cy="542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5" imgW="4745565" imgH="2615227" progId="Word.Document.12">
                  <p:embed/>
                </p:oleObj>
              </mc:Choice>
              <mc:Fallback>
                <p:oleObj name="文档" r:id="rId5" imgW="4745565" imgH="26152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8675" y="1270000"/>
                        <a:ext cx="9821863" cy="542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1217128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专题二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世纪世界格局的演变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616582"/>
              </p:ext>
            </p:extLst>
          </p:nvPr>
        </p:nvGraphicFramePr>
        <p:xfrm>
          <a:off x="-251225" y="1937208"/>
          <a:ext cx="11844910" cy="3103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4" imgW="3883577" imgH="1017403" progId="Word.Document.12">
                  <p:embed/>
                </p:oleObj>
              </mc:Choice>
              <mc:Fallback>
                <p:oleObj name="文档" r:id="rId4" imgW="3883577" imgH="10174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51225" y="1937208"/>
                        <a:ext cx="11844910" cy="3103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45123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38783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专题三　当前世界的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形势</a:t>
            </a:r>
            <a:endParaRPr lang="en-US" altLang="zh-CN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中共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二十大报告指出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世界之变、时代之变、历史之变正以前所未有的方式展开。一方面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和平、发展、合作、共赢的历史潮流不可阻挡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人心所向、大势所趋决定了人类前途终归光明。另一方面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恃强凌弱、巧取豪夺、零和博弈等霸权霸道霸凌行径危害深重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和平赤字、发展赤字、安全赤字、治理赤字加重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人类社会面临前所未有的挑战。世界又一次站在历史的十字路口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何去何从取决于各国人民的抉择。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6634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中考真题精练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361950" y="79181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贵州黔东南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下图是某篇历史论文写作的一些史实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该论文的主题最有可能是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1492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年哥伦布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新大陆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随着新航路开辟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西方列强的殖民扩张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世界市场开始形成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年代第一次工业革命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世纪中期联合国、世界银行、关税与贸易总协定成立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 </a:t>
            </a: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年代世界贸易组织建立。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科技的进步与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资本主义制度的衰落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经济全球化的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进程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世界政治格局的演变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53125" y="1376548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000" y="1987431"/>
            <a:ext cx="10788650" cy="29611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贵州黔东南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电子邮件和即时通信工具使人们方便地建立联系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实现沟通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传统的人际交流方式因此改变。这种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的关键性技术是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原子能技术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生物工程技术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计算机网络技术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航天技术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186693" y="217963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39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江苏苏州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伴随着社会信息化的发展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,2023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年以来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人工智能领域的突飞猛进令世人瞩目。某人工智能领域专家认为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人工智能的发展核心就是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以人为本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要让人工智能真正推动人类社会的发展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而不是成为威胁。这启示我们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必须使科学研究与工业生产紧密结合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发展人工智能要趋利避害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技术创新必然威胁人类社会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应立即停止发展人工智能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97801" y="3053559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50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41</TotalTime>
  <Words>688</Words>
  <Application>Microsoft Office PowerPoint</Application>
  <PresentationFormat>自定义</PresentationFormat>
  <Paragraphs>94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NEU-BZ-S92</vt:lpstr>
      <vt:lpstr>黑体</vt:lpstr>
      <vt:lpstr>华文新魏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Microsoft Word 文档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13</cp:revision>
  <dcterms:created xsi:type="dcterms:W3CDTF">2021-03-31T05:26:03Z</dcterms:created>
  <dcterms:modified xsi:type="dcterms:W3CDTF">2026-02-11T05:38:14Z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