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737" r:id="rId3"/>
    <p:sldId id="731" r:id="rId4"/>
    <p:sldId id="732" r:id="rId5"/>
    <p:sldId id="738" r:id="rId6"/>
    <p:sldId id="739" r:id="rId7"/>
    <p:sldId id="740" r:id="rId8"/>
    <p:sldId id="741" r:id="rId9"/>
    <p:sldId id="742" r:id="rId10"/>
    <p:sldId id="743" r:id="rId11"/>
    <p:sldId id="744" r:id="rId12"/>
    <p:sldId id="745" r:id="rId13"/>
    <p:sldId id="736" r:id="rId14"/>
    <p:sldId id="746" r:id="rId15"/>
    <p:sldId id="747" r:id="rId16"/>
    <p:sldId id="748" r:id="rId17"/>
    <p:sldId id="733" r:id="rId18"/>
    <p:sldId id="750" r:id="rId19"/>
    <p:sldId id="751" r:id="rId20"/>
    <p:sldId id="735" r:id="rId21"/>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5F5F5F"/>
    <a:srgbClr val="339966"/>
    <a:srgbClr val="E3261E"/>
    <a:srgbClr val="B53D5A"/>
    <a:srgbClr val="993366"/>
    <a:srgbClr val="FF3399"/>
    <a:srgbClr val="DDDDDD"/>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591" autoAdjust="0"/>
  </p:normalViewPr>
  <p:slideViewPr>
    <p:cSldViewPr>
      <p:cViewPr varScale="1">
        <p:scale>
          <a:sx n="97" d="100"/>
          <a:sy n="97" d="100"/>
        </p:scale>
        <p:origin x="504" y="72"/>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20</a:t>
            </a:fld>
            <a:endParaRPr lang="zh-CN" altLang="en-US">
              <a:ea typeface="黑体" panose="02010609060101010101" pitchFamily="49" charset="-122"/>
            </a:endParaRPr>
          </a:p>
        </p:txBody>
      </p:sp>
    </p:spTree>
    <p:extLst>
      <p:ext uri="{BB962C8B-B14F-4D97-AF65-F5344CB8AC3E}">
        <p14:creationId xmlns:p14="http://schemas.microsoft.com/office/powerpoint/2010/main" val="858147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 Target="../slides/slide3.xml"/><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27832" y="503783"/>
            <a:ext cx="7521637" cy="4620170"/>
          </a:xfrm>
          <a:prstGeom prst="rect">
            <a:avLst/>
          </a:prstGeom>
        </p:spPr>
      </p:pic>
    </p:spTree>
    <p:extLst>
      <p:ext uri="{BB962C8B-B14F-4D97-AF65-F5344CB8AC3E}">
        <p14:creationId xmlns:p14="http://schemas.microsoft.com/office/powerpoint/2010/main" val="3161196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9957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0172981" y="5338047"/>
            <a:ext cx="1453515" cy="1453515"/>
            <a:chOff x="10153525" y="-301660"/>
            <a:chExt cx="1453515" cy="1453515"/>
          </a:xfrm>
        </p:grpSpPr>
        <p:pic>
          <p:nvPicPr>
            <p:cNvPr id="3" name="图片 2"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4" name="文本框 3">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9093681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grpSp>
        <p:nvGrpSpPr>
          <p:cNvPr id="8" name="组合 7"/>
          <p:cNvGrpSpPr/>
          <p:nvPr userDrawn="1"/>
        </p:nvGrpSpPr>
        <p:grpSpPr>
          <a:xfrm>
            <a:off x="10172981" y="5338047"/>
            <a:ext cx="1453515" cy="1453515"/>
            <a:chOff x="10153525" y="-301660"/>
            <a:chExt cx="1453515" cy="1453515"/>
          </a:xfrm>
        </p:grpSpPr>
        <p:pic>
          <p:nvPicPr>
            <p:cNvPr id="9" name="图片 8"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10" name="文本框 9">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7524695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8410370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grpSp>
        <p:nvGrpSpPr>
          <p:cNvPr id="5" name="组合 4"/>
          <p:cNvGrpSpPr/>
          <p:nvPr userDrawn="1"/>
        </p:nvGrpSpPr>
        <p:grpSpPr>
          <a:xfrm>
            <a:off x="10172981" y="5338047"/>
            <a:ext cx="1453515" cy="1453515"/>
            <a:chOff x="10153525" y="-301660"/>
            <a:chExt cx="1453515" cy="1453515"/>
          </a:xfrm>
        </p:grpSpPr>
        <p:pic>
          <p:nvPicPr>
            <p:cNvPr id="6" name="图片 5" descr="e37b0ec1d4924ecca897357d279cf883">
              <a:hlinkClick r:id="rId2" action="ppaction://hlinksldjump">
                <a:snd r:embed="rId3" name="chimes.wav"/>
              </a:hlinkClick>
            </p:cNvPr>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10153525" y="-301660"/>
              <a:ext cx="1453515" cy="1453515"/>
            </a:xfrm>
            <a:prstGeom prst="rect">
              <a:avLst/>
            </a:prstGeom>
          </p:spPr>
        </p:pic>
        <p:sp>
          <p:nvSpPr>
            <p:cNvPr id="7" name="文本框 6">
              <a:hlinkClick r:id="rId2" action="ppaction://hlinksldjump">
                <a:snd r:embed="rId3" name="chimes.wav"/>
              </a:hlinkClick>
            </p:cNvPr>
            <p:cNvSpPr txBox="1"/>
            <p:nvPr userDrawn="1"/>
          </p:nvSpPr>
          <p:spPr>
            <a:xfrm>
              <a:off x="10403228" y="192183"/>
              <a:ext cx="954107" cy="400110"/>
            </a:xfrm>
            <a:prstGeom prst="rect">
              <a:avLst/>
            </a:prstGeom>
            <a:noFill/>
          </p:spPr>
          <p:txBody>
            <a:bodyPr wrap="none" rtlCol="0">
              <a:spAutoFit/>
            </a:bodyPr>
            <a:lstStyle/>
            <a:p>
              <a:r>
                <a:rPr lang="zh-CN" altLang="en-US" sz="2000" dirty="0" smtClean="0">
                  <a:solidFill>
                    <a:srgbClr val="5F5F5F"/>
                  </a:solidFill>
                  <a:latin typeface="华文新魏" panose="02010800040101010101" pitchFamily="2" charset="-122"/>
                  <a:ea typeface="华文新魏" panose="02010800040101010101" pitchFamily="2" charset="-122"/>
                </a:rPr>
                <a:t>导航页</a:t>
              </a:r>
              <a:endParaRPr lang="zh-CN" altLang="en-US" sz="2000" dirty="0">
                <a:solidFill>
                  <a:srgbClr val="5F5F5F"/>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7128942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2" name="组合 1"/>
          <p:cNvGrpSpPr/>
          <p:nvPr userDrawn="1"/>
        </p:nvGrpSpPr>
        <p:grpSpPr>
          <a:xfrm>
            <a:off x="936501" y="736068"/>
            <a:ext cx="9690513" cy="4520243"/>
            <a:chOff x="936501" y="736068"/>
            <a:chExt cx="9690513" cy="4520243"/>
          </a:xfrm>
        </p:grpSpPr>
        <p:sp>
          <p:nvSpPr>
            <p:cNvPr id="3" name="文本框 2"/>
            <p:cNvSpPr txBox="1"/>
            <p:nvPr userDrawn="1"/>
          </p:nvSpPr>
          <p:spPr>
            <a:xfrm>
              <a:off x="1728109" y="1442143"/>
              <a:ext cx="8117928" cy="2800767"/>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none" rtlCol="0">
              <a:spAutoFit/>
            </a:bodyPr>
            <a:lstStyle/>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路漫漫其修远兮</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吾将上下而求索</a:t>
              </a:r>
              <a:endParaRPr lang="en-US" altLang="zh-CN" sz="88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pic>
          <p:nvPicPr>
            <p:cNvPr id="4" name="图片 3" descr="阴影"/>
            <p:cNvPicPr>
              <a:picLocks noChangeAspect="1"/>
            </p:cNvPicPr>
            <p:nvPr userDrawn="1"/>
          </p:nvPicPr>
          <p:blipFill>
            <a:blip r:embed="rId2"/>
            <a:stretch>
              <a:fillRect/>
            </a:stretch>
          </p:blipFill>
          <p:spPr>
            <a:xfrm>
              <a:off x="936501" y="736068"/>
              <a:ext cx="9690513" cy="4520243"/>
            </a:xfrm>
            <a:prstGeom prst="rect">
              <a:avLst/>
            </a:prstGeom>
          </p:spPr>
        </p:pic>
      </p:grpSp>
    </p:spTree>
    <p:extLst>
      <p:ext uri="{BB962C8B-B14F-4D97-AF65-F5344CB8AC3E}">
        <p14:creationId xmlns:p14="http://schemas.microsoft.com/office/powerpoint/2010/main" val="342607902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0" y="633267"/>
            <a:ext cx="11522075"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0" y="0"/>
            <a:ext cx="11522075" cy="628635"/>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24" dirty="0"/>
          </a:p>
        </p:txBody>
      </p:sp>
    </p:spTree>
    <p:extLst>
      <p:ext uri="{BB962C8B-B14F-4D97-AF65-F5344CB8AC3E}">
        <p14:creationId xmlns:p14="http://schemas.microsoft.com/office/powerpoint/2010/main" val="1345586147"/>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89" r:id="rId3"/>
    <p:sldLayoutId id="2147483690" r:id="rId4"/>
    <p:sldLayoutId id="2147483691" r:id="rId5"/>
    <p:sldLayoutId id="2147483692" r:id="rId6"/>
    <p:sldLayoutId id="2147483694" r:id="rId7"/>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17.xml"/><Relationship Id="rId5" Type="http://schemas.openxmlformats.org/officeDocument/2006/relationships/slide" Target="slide13.xml"/><Relationship Id="rId4" Type="http://schemas.openxmlformats.org/officeDocument/2006/relationships/audio" Target="../media/audio2.wav"/></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32445" y="3722371"/>
            <a:ext cx="10801200" cy="1785933"/>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Aft>
                <a:spcPts val="0"/>
              </a:spcAft>
              <a:tabLst>
                <a:tab pos="1029335" algn="l"/>
                <a:tab pos="1850390" algn="l"/>
                <a:tab pos="2538095" algn="l"/>
                <a:tab pos="3221990" algn="l"/>
              </a:tabLst>
            </a:pPr>
            <a:r>
              <a:rPr lang="zh-CN" altLang="zh-CN" sz="4400" dirty="0">
                <a:solidFill>
                  <a:srgbClr val="D60093"/>
                </a:solidFill>
                <a:cs typeface="Times New Roman" panose="02020603050405020304" pitchFamily="18" charset="0"/>
              </a:rPr>
              <a:t>第</a:t>
            </a:r>
            <a:r>
              <a:rPr lang="en-US" altLang="zh-CN" sz="4400" dirty="0">
                <a:solidFill>
                  <a:srgbClr val="D60093"/>
                </a:solidFill>
                <a:cs typeface="Times New Roman" panose="02020603050405020304" pitchFamily="18" charset="0"/>
              </a:rPr>
              <a:t>12</a:t>
            </a:r>
            <a:r>
              <a:rPr lang="zh-CN" altLang="zh-CN" sz="4400" dirty="0">
                <a:solidFill>
                  <a:srgbClr val="D60093"/>
                </a:solidFill>
                <a:cs typeface="Times New Roman" panose="02020603050405020304" pitchFamily="18" charset="0"/>
              </a:rPr>
              <a:t>课　亚非拉民族民主运动的高涨</a:t>
            </a:r>
            <a:endParaRPr lang="zh-CN" altLang="zh-CN" sz="4400" dirty="0">
              <a:solidFill>
                <a:srgbClr val="D60093"/>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3046988"/>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知识点三　墨西哥的卡德纳斯改革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墨西哥资产阶级革命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爆发时间</a:t>
            </a:r>
            <a:r>
              <a:rPr lang="en-US" altLang="zh-CN" dirty="0">
                <a:solidFill>
                  <a:srgbClr val="000000"/>
                </a:solidFill>
                <a:ea typeface="宋体" panose="02010600030101010101" pitchFamily="2" charset="-122"/>
                <a:cs typeface="Times New Roman" panose="02020603050405020304" pitchFamily="18" charset="0"/>
              </a:rPr>
              <a:t>:1910</a:t>
            </a:r>
            <a:r>
              <a:rPr lang="zh-CN" altLang="zh-CN" dirty="0">
                <a:solidFill>
                  <a:srgbClr val="000000"/>
                </a:solidFill>
                <a:ea typeface="宋体" panose="02010600030101010101" pitchFamily="2" charset="-122"/>
                <a:cs typeface="Times New Roman" panose="02020603050405020304" pitchFamily="18" charset="0"/>
              </a:rPr>
              <a:t>年。</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结果</a:t>
            </a:r>
            <a:r>
              <a:rPr lang="en-US" altLang="zh-CN" dirty="0">
                <a:solidFill>
                  <a:srgbClr val="000000"/>
                </a:solidFill>
                <a:ea typeface="宋体" panose="02010600030101010101" pitchFamily="2" charset="-122"/>
                <a:cs typeface="Times New Roman" panose="02020603050405020304" pitchFamily="18" charset="0"/>
              </a:rPr>
              <a:t>:1917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墨西哥政府颁布了一部</a:t>
            </a:r>
            <a:r>
              <a:rPr lang="en-US" altLang="zh-CN" dirty="0" smtClean="0">
                <a:solidFill>
                  <a:srgbClr val="000000"/>
                </a:solidFill>
                <a:ea typeface="宋体" panose="02010600030101010101" pitchFamily="2" charset="-122"/>
                <a:cs typeface="Times New Roman" panose="02020603050405020304" pitchFamily="18" charset="0"/>
              </a:rPr>
              <a:t>____________</a:t>
            </a:r>
            <a:r>
              <a:rPr lang="zh-CN" altLang="zh-CN" dirty="0" smtClean="0">
                <a:solidFill>
                  <a:srgbClr val="000000"/>
                </a:solidFill>
                <a:ea typeface="宋体" panose="02010600030101010101" pitchFamily="2" charset="-122"/>
                <a:cs typeface="Times New Roman" panose="02020603050405020304" pitchFamily="18" charset="0"/>
              </a:rPr>
              <a:t>性质</a:t>
            </a:r>
            <a:r>
              <a:rPr lang="zh-CN" altLang="zh-CN" dirty="0">
                <a:solidFill>
                  <a:srgbClr val="000000"/>
                </a:solidFill>
                <a:ea typeface="宋体" panose="02010600030101010101" pitchFamily="2" charset="-122"/>
                <a:cs typeface="Times New Roman" panose="02020603050405020304" pitchFamily="18" charset="0"/>
              </a:rPr>
              <a:t>的宪法。</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849269" y="3117433"/>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资产阶级</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20368514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09975"/>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背景</a:t>
            </a:r>
            <a:r>
              <a:rPr lang="en-US" altLang="zh-CN" dirty="0">
                <a:solidFill>
                  <a:srgbClr val="000000"/>
                </a:solidFill>
                <a:ea typeface="宋体" panose="02010600030101010101" pitchFamily="2" charset="-122"/>
                <a:cs typeface="Times New Roman" panose="02020603050405020304" pitchFamily="18" charset="0"/>
              </a:rPr>
              <a:t>:1934</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当选</a:t>
            </a:r>
            <a:r>
              <a:rPr lang="zh-CN" altLang="zh-CN" dirty="0">
                <a:solidFill>
                  <a:srgbClr val="000000"/>
                </a:solidFill>
                <a:ea typeface="宋体" panose="02010600030101010101" pitchFamily="2" charset="-122"/>
                <a:cs typeface="Times New Roman" panose="02020603050405020304" pitchFamily="18" charset="0"/>
              </a:rPr>
              <a:t>为墨西哥总统。</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目的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改变墨西哥的落后状况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保证</a:t>
            </a:r>
            <a:r>
              <a:rPr lang="en-US" altLang="zh-CN" dirty="0">
                <a:solidFill>
                  <a:srgbClr val="000000"/>
                </a:solidFill>
                <a:ea typeface="宋体" panose="02010600030101010101" pitchFamily="2" charset="-122"/>
                <a:cs typeface="Times New Roman" panose="02020603050405020304" pitchFamily="18" charset="0"/>
              </a:rPr>
              <a:t>________</a:t>
            </a:r>
            <a:r>
              <a:rPr lang="zh-CN" altLang="zh-CN" dirty="0" smtClean="0">
                <a:solidFill>
                  <a:srgbClr val="000000"/>
                </a:solidFill>
                <a:ea typeface="宋体" panose="02010600030101010101" pitchFamily="2" charset="-122"/>
                <a:cs typeface="Times New Roman" panose="02020603050405020304" pitchFamily="18" charset="0"/>
              </a:rPr>
              <a:t>的</a:t>
            </a:r>
            <a:r>
              <a:rPr lang="zh-CN" altLang="en-US" dirty="0" smtClean="0">
                <a:solidFill>
                  <a:srgbClr val="000000"/>
                </a:solidFill>
                <a:ea typeface="宋体" panose="02010600030101010101" pitchFamily="2" charset="-122"/>
                <a:cs typeface="Times New Roman" panose="02020603050405020304" pitchFamily="18" charset="0"/>
              </a:rPr>
              <a:t>实</a:t>
            </a:r>
            <a:r>
              <a:rPr lang="zh-CN" altLang="zh-CN" dirty="0" smtClean="0">
                <a:solidFill>
                  <a:srgbClr val="000000"/>
                </a:solidFill>
                <a:ea typeface="宋体" panose="02010600030101010101" pitchFamily="2" charset="-122"/>
                <a:cs typeface="Times New Roman" panose="02020603050405020304" pitchFamily="18" charset="0"/>
              </a:rPr>
              <a:t>行</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措施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打击寡头势力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确立中央集权的资产阶级民主政治体制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推行</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a:solidFill>
                  <a:srgbClr val="000000"/>
                </a:solidFill>
                <a:ea typeface="宋体" panose="02010600030101010101" pitchFamily="2" charset="-122"/>
                <a:cs typeface="Times New Roman" panose="02020603050405020304" pitchFamily="18" charset="0"/>
              </a:rPr>
              <a:t>在全国范围内分配土地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打破少数人占有大量土地的局面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将服务业和大型工业收归国有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谋求民族经济的独立与发展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发展教育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提高人民文化水平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等等</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巩固了墨西哥</a:t>
            </a:r>
            <a:r>
              <a:rPr lang="en-US" altLang="zh-CN" dirty="0" smtClean="0">
                <a:solidFill>
                  <a:srgbClr val="000000"/>
                </a:solidFill>
                <a:ea typeface="宋体" panose="02010600030101010101" pitchFamily="2" charset="-122"/>
                <a:cs typeface="Times New Roman" panose="02020603050405020304" pitchFamily="18" charset="0"/>
              </a:rPr>
              <a:t>_________________</a:t>
            </a:r>
            <a:r>
              <a:rPr lang="zh-CN" altLang="zh-CN" dirty="0">
                <a:solidFill>
                  <a:srgbClr val="000000"/>
                </a:solidFill>
                <a:ea typeface="宋体" panose="02010600030101010101" pitchFamily="2" charset="-122"/>
                <a:cs typeface="Times New Roman" panose="02020603050405020304" pitchFamily="18" charset="0"/>
              </a:rPr>
              <a:t>的成果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为墨西哥社会、经济的发展奠定了基础。</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888829" y="1305703"/>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卡德纳斯</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7385610" y="1893085"/>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宪法</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6" name="矩形 5"/>
          <p:cNvSpPr>
            <a:spLocks noChangeAspect="1"/>
          </p:cNvSpPr>
          <p:nvPr/>
        </p:nvSpPr>
        <p:spPr>
          <a:xfrm>
            <a:off x="2592685" y="3060831"/>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土地改革</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7" name="矩形 6"/>
          <p:cNvSpPr>
            <a:spLocks noChangeAspect="1"/>
          </p:cNvSpPr>
          <p:nvPr/>
        </p:nvSpPr>
        <p:spPr>
          <a:xfrm>
            <a:off x="4968949" y="4816129"/>
            <a:ext cx="2759089"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资产阶级革命</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263599252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1567726"/>
            <a:ext cx="10807700" cy="30469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易错易混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1.1857—1859</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印度爆发民族大起义</a:t>
            </a:r>
            <a:r>
              <a:rPr lang="en-US" altLang="zh-CN" dirty="0">
                <a:solidFill>
                  <a:srgbClr val="000000"/>
                </a:solidFill>
                <a:ea typeface="宋体" panose="02010600030101010101" pitchFamily="2" charset="-122"/>
                <a:cs typeface="Times New Roman" panose="02020603050405020304" pitchFamily="18" charset="0"/>
              </a:rPr>
              <a:t>;1920—1930</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甘地领导了印度非暴力不合作运动。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甘地领导的印度非暴力不合作</a:t>
            </a:r>
            <a:r>
              <a:rPr lang="zh-CN" altLang="zh-CN" dirty="0" smtClean="0">
                <a:solidFill>
                  <a:srgbClr val="000000"/>
                </a:solidFill>
                <a:ea typeface="楷体" panose="02010609060101010101" pitchFamily="49" charset="-122"/>
                <a:cs typeface="Times New Roman" panose="02020603050405020304" pitchFamily="18" charset="0"/>
              </a:rPr>
              <a:t>运动</a:t>
            </a:r>
            <a:r>
              <a:rPr lang="zh-CN" altLang="en-US" dirty="0" smtClean="0">
                <a:solidFill>
                  <a:srgbClr val="000000"/>
                </a:solidFill>
                <a:ea typeface="楷体" panose="02010609060101010101" pitchFamily="49" charset="-122"/>
                <a:cs typeface="Times New Roman" panose="02020603050405020304" pitchFamily="18" charset="0"/>
              </a:rPr>
              <a:t>与</a:t>
            </a:r>
            <a:r>
              <a:rPr lang="zh-CN" altLang="zh-CN" dirty="0" smtClean="0">
                <a:solidFill>
                  <a:srgbClr val="000000"/>
                </a:solidFill>
                <a:ea typeface="楷体" panose="02010609060101010101" pitchFamily="49" charset="-122"/>
                <a:cs typeface="Times New Roman" panose="02020603050405020304" pitchFamily="18" charset="0"/>
              </a:rPr>
              <a:t>扎格鲁尔</a:t>
            </a:r>
            <a:r>
              <a:rPr lang="zh-CN" altLang="zh-CN" dirty="0">
                <a:solidFill>
                  <a:srgbClr val="000000"/>
                </a:solidFill>
                <a:ea typeface="楷体" panose="02010609060101010101" pitchFamily="49" charset="-122"/>
                <a:cs typeface="Times New Roman" panose="02020603050405020304" pitchFamily="18" charset="0"/>
              </a:rPr>
              <a:t>领导的埃及华夫脱运动都沉重地打击了帝国主义的殖民统治。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5953102"/>
      </p:ext>
    </p:extLst>
  </p:cSld>
  <p:clrMapOvr>
    <a:masterClrMapping/>
  </p:clrMapOvr>
  <p:transition spd="slow">
    <p:comb/>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核心重难探究</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719807"/>
            <a:ext cx="10807700" cy="48197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【问题探究】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探究点　亚非拉民族民主运动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smtClean="0">
                <a:solidFill>
                  <a:srgbClr val="000000"/>
                </a:solidFill>
                <a:latin typeface="Arial" panose="020B0604020202020204" pitchFamily="34" charset="0"/>
                <a:cs typeface="Times New Roman" panose="02020603050405020304" pitchFamily="18" charset="0"/>
              </a:rPr>
              <a:t>材料</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第一次世界大战和十月革命的胜利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对整个世界历史的发展产生了巨大的影响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不仅引发了资本主义国家的社会主义革命风暴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也影响了殖民地半殖民地国家的民族解放运动。两次世界大战之间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在亚非拉爆发的民族民主运动声势大、时间长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在亚洲有印度、伊朗等国的反英斗争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在非洲有埃及等国的反帝斗争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在拉丁美洲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有阿根廷</a:t>
            </a:r>
            <a:r>
              <a:rPr lang="zh-CN" altLang="zh-CN" dirty="0">
                <a:solidFill>
                  <a:srgbClr val="000000"/>
                </a:solidFill>
                <a:ea typeface="楷体" panose="02010609060101010101" pitchFamily="49" charset="-122"/>
                <a:cs typeface="Times New Roman" panose="02020603050405020304" pitchFamily="18" charset="0"/>
              </a:rPr>
              <a:t>等国的反帝斗争。</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361950" y="5400327"/>
            <a:ext cx="10807700" cy="644344"/>
          </a:xfrm>
          <a:prstGeom prst="rect">
            <a:avLst/>
          </a:prstGeom>
        </p:spPr>
        <p:txBody>
          <a:bodyPr>
            <a:spAutoFit/>
          </a:bodyPr>
          <a:lstStyle/>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摘编自彭树智《现代民族主义运动史》</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143699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541071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cs typeface="Times New Roman" panose="02020603050405020304" pitchFamily="18" charset="0"/>
              </a:rPr>
              <a:t>问题</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归纳第一次世界大战后民族民主运动兴起的原因。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第一次世界大战激化了殖民地半殖民地国家与宗主国之间的矛盾</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推动了民主改革</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俄国十月革命的胜利鼓舞了殖民地半殖民地人民的解放斗争。</a:t>
            </a:r>
            <a:endParaRPr lang="zh-CN" altLang="zh-CN"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请写出第一次世界大战后亚洲、非洲和拉丁美洲的民族民主运动。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各举一例</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亚洲</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印度的非暴力不合作运动</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非洲</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埃及的华夫脱运动</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拉丁美洲</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墨西哥的卡德纳斯改革。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057183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arn(inVertic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361950" y="2015951"/>
            <a:ext cx="10807700" cy="18651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第一次世界大战后亚非拉民族民主运动有哪些相似之处</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ea typeface="宋体" panose="02010600030101010101" pitchFamily="2" charset="-122"/>
                <a:cs typeface="Times New Roman" panose="02020603050405020304" pitchFamily="18" charset="0"/>
              </a:rPr>
              <a:t>都反对帝国主义的控制和</a:t>
            </a:r>
            <a:r>
              <a:rPr lang="zh-CN" altLang="zh-CN" dirty="0" smtClean="0">
                <a:ea typeface="宋体" panose="02010600030101010101" pitchFamily="2" charset="-122"/>
                <a:cs typeface="Times New Roman" panose="02020603050405020304" pitchFamily="18" charset="0"/>
              </a:rPr>
              <a:t>压迫</a:t>
            </a:r>
            <a:r>
              <a:rPr lang="en-US" altLang="zh-CN" dirty="0" smtClean="0">
                <a:ea typeface="宋体" panose="02010600030101010101" pitchFamily="2" charset="-122"/>
                <a:cs typeface="Times New Roman" panose="02020603050405020304" pitchFamily="18" charset="0"/>
              </a:rPr>
              <a:t>,</a:t>
            </a:r>
            <a:r>
              <a:rPr lang="zh-CN" altLang="zh-CN" dirty="0" smtClean="0">
                <a:ea typeface="宋体" panose="02010600030101010101" pitchFamily="2" charset="-122"/>
                <a:cs typeface="Times New Roman" panose="02020603050405020304" pitchFamily="18" charset="0"/>
              </a:rPr>
              <a:t>争取</a:t>
            </a:r>
            <a:r>
              <a:rPr lang="zh-CN" altLang="zh-CN" dirty="0">
                <a:ea typeface="宋体" panose="02010600030101010101" pitchFamily="2" charset="-122"/>
                <a:cs typeface="Times New Roman" panose="02020603050405020304" pitchFamily="18" charset="0"/>
              </a:rPr>
              <a:t>民族独立或进行民主改革。</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言之有理即可</a:t>
            </a:r>
            <a:r>
              <a:rPr lang="en-US" altLang="zh-CN" dirty="0">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17654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888829" y="935831"/>
            <a:ext cx="3171061" cy="604781"/>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dirty="0" smtClean="0">
                <a:solidFill>
                  <a:srgbClr val="000000"/>
                </a:solidFill>
                <a:latin typeface="NEU-BZ-S92"/>
                <a:ea typeface="方正正中黑简体"/>
                <a:cs typeface="Times New Roman" panose="02020603050405020304" pitchFamily="18" charset="0"/>
              </a:rPr>
              <a:t>【知识网络】</a:t>
            </a:r>
            <a:r>
              <a:rPr lang="en-US" altLang="zh-CN" dirty="0" smtClean="0">
                <a:solidFill>
                  <a:srgbClr val="000000"/>
                </a:solidFill>
                <a:latin typeface="NEU-BZ-S92"/>
                <a:ea typeface="方正正中黑简体"/>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ML9KR39.eps" descr="id:2147491737;FounderCES"/>
          <p:cNvPicPr/>
          <p:nvPr/>
        </p:nvPicPr>
        <p:blipFill>
          <a:blip r:embed="rId2"/>
          <a:stretch>
            <a:fillRect/>
          </a:stretch>
        </p:blipFill>
        <p:spPr>
          <a:xfrm>
            <a:off x="1512565" y="1646559"/>
            <a:ext cx="8208912" cy="3393728"/>
          </a:xfrm>
          <a:prstGeom prst="rect">
            <a:avLst/>
          </a:prstGeom>
        </p:spPr>
      </p:pic>
    </p:spTree>
    <p:extLst>
      <p:ext uri="{BB962C8B-B14F-4D97-AF65-F5344CB8AC3E}">
        <p14:creationId xmlns:p14="http://schemas.microsoft.com/office/powerpoint/2010/main" val="1701376297"/>
      </p:ext>
    </p:extLst>
  </p:cSld>
  <p:clrMapOvr>
    <a:masterClrMapping/>
  </p:clrMapOvr>
  <p:transition spd="slow">
    <p:wheel spokes="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5" name="矩形 4"/>
            <p:cNvSpPr/>
            <p:nvPr/>
          </p:nvSpPr>
          <p:spPr>
            <a:xfrm>
              <a:off x="4286772" y="-29970"/>
              <a:ext cx="3579826" cy="769441"/>
            </a:xfrm>
            <a:prstGeom prst="rect">
              <a:avLst/>
            </a:prstGeom>
          </p:spPr>
          <p:txBody>
            <a:bodyPr wrap="none">
              <a:spAutoFit/>
            </a:bodyPr>
            <a:lstStyle/>
            <a:p>
              <a:r>
                <a:rPr lang="zh-CN" altLang="en-US" sz="4400" dirty="0">
                  <a:solidFill>
                    <a:srgbClr val="D60093"/>
                  </a:solidFill>
                  <a:latin typeface="隶书" panose="02010509060101010101" pitchFamily="49" charset="-122"/>
                  <a:ea typeface="隶书" panose="02010509060101010101" pitchFamily="49" charset="-122"/>
                </a:rPr>
                <a:t>新知训练巩固</a:t>
              </a:r>
              <a:endParaRPr lang="zh-CN" altLang="zh-CN" sz="4400" dirty="0">
                <a:solidFill>
                  <a:srgbClr val="D60093"/>
                </a:solidFill>
                <a:latin typeface="隶书" panose="02010509060101010101" pitchFamily="49" charset="-122"/>
                <a:ea typeface="隶书" panose="02010509060101010101" pitchFamily="49" charset="-122"/>
              </a:endParaRPr>
            </a:p>
          </p:txBody>
        </p:sp>
      </p:grpSp>
      <p:sp>
        <p:nvSpPr>
          <p:cNvPr id="2" name="矩形 1"/>
          <p:cNvSpPr>
            <a:spLocks noChangeAspect="1"/>
          </p:cNvSpPr>
          <p:nvPr/>
        </p:nvSpPr>
        <p:spPr>
          <a:xfrm>
            <a:off x="361950" y="1050351"/>
            <a:ext cx="10807700" cy="6443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印度的非暴力不合作</a:t>
            </a:r>
            <a:r>
              <a:rPr lang="zh-CN" altLang="zh-CN" dirty="0" smtClean="0">
                <a:solidFill>
                  <a:srgbClr val="000000"/>
                </a:solidFill>
                <a:ea typeface="宋体" panose="02010600030101010101" pitchFamily="2" charset="-122"/>
                <a:cs typeface="Times New Roman" panose="02020603050405020304" pitchFamily="18" charset="0"/>
              </a:rPr>
              <a:t>运动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361950" y="1694695"/>
            <a:ext cx="10807700" cy="36379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在印度非暴力不合作运动中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甘地曾说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我的目的是发动那种力量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非暴力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来对付英国统治的有组织的暴力以及增长中的暴力派的无组织的暴力。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这里的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暴力派的无组织的暴力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封建势力压迫　</a:t>
            </a:r>
            <a:r>
              <a:rPr lang="en-US" altLang="zh-CN" dirty="0">
                <a:solidFill>
                  <a:srgbClr val="000000"/>
                </a:solidFill>
                <a:ea typeface="宋体" panose="02010600030101010101" pitchFamily="2" charset="-122"/>
                <a:cs typeface="Times New Roman" panose="02020603050405020304" pitchFamily="18" charset="0"/>
              </a:rPr>
              <a:t>	B.</a:t>
            </a:r>
            <a:r>
              <a:rPr lang="zh-CN" altLang="zh-CN" dirty="0">
                <a:solidFill>
                  <a:srgbClr val="000000"/>
                </a:solidFill>
                <a:ea typeface="宋体" panose="02010600030101010101" pitchFamily="2" charset="-122"/>
                <a:cs typeface="Times New Roman" panose="02020603050405020304" pitchFamily="18" charset="0"/>
              </a:rPr>
              <a:t>学生爱国运动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smtClean="0">
                <a:solidFill>
                  <a:srgbClr val="000000"/>
                </a:solidFill>
                <a:ea typeface="宋体" panose="02010600030101010101" pitchFamily="2" charset="-122"/>
                <a:cs typeface="Times New Roman" panose="02020603050405020304" pitchFamily="18" charset="0"/>
              </a:rPr>
              <a:t>群众</a:t>
            </a:r>
            <a:r>
              <a:rPr lang="zh-CN" altLang="en-US" smtClean="0">
                <a:solidFill>
                  <a:srgbClr val="000000"/>
                </a:solidFill>
                <a:ea typeface="宋体" panose="02010600030101010101" pitchFamily="2" charset="-122"/>
                <a:cs typeface="Times New Roman" panose="02020603050405020304" pitchFamily="18" charset="0"/>
              </a:rPr>
              <a:t>暴力革命</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	D.</a:t>
            </a:r>
            <a:r>
              <a:rPr lang="zh-CN" altLang="zh-CN" dirty="0">
                <a:solidFill>
                  <a:srgbClr val="000000"/>
                </a:solidFill>
                <a:ea typeface="宋体" panose="02010600030101010101" pitchFamily="2" charset="-122"/>
                <a:cs typeface="Times New Roman" panose="02020603050405020304" pitchFamily="18" charset="0"/>
              </a:rPr>
              <a:t>工人罢工运动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1584573" y="3455881"/>
            <a:ext cx="481222" cy="683264"/>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C</a:t>
            </a:r>
            <a:endParaRPr lang="zh-CN" altLang="en-US" sz="3200" b="1" dirty="0">
              <a:solidFill>
                <a:srgbClr val="FF0000"/>
              </a:solidFill>
            </a:endParaRPr>
          </a:p>
        </p:txBody>
      </p:sp>
    </p:spTree>
    <p:extLst>
      <p:ext uri="{BB962C8B-B14F-4D97-AF65-F5344CB8AC3E}">
        <p14:creationId xmlns:p14="http://schemas.microsoft.com/office/powerpoint/2010/main" val="206945315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a:spLocks noChangeAspect="1"/>
          </p:cNvSpPr>
          <p:nvPr/>
        </p:nvSpPr>
        <p:spPr>
          <a:xfrm>
            <a:off x="361950" y="709695"/>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埃及的华夫脱运动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华夫脱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是阿拉伯语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代表团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的音译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埃及华夫脱运动的主要领导人是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扎格鲁尔　</a:t>
            </a:r>
            <a:r>
              <a:rPr lang="en-US" altLang="zh-CN" dirty="0">
                <a:solidFill>
                  <a:srgbClr val="000000"/>
                </a:solidFill>
                <a:ea typeface="宋体" panose="02010600030101010101" pitchFamily="2" charset="-122"/>
                <a:cs typeface="Times New Roman" panose="02020603050405020304" pitchFamily="18" charset="0"/>
              </a:rPr>
              <a:t>	B.</a:t>
            </a:r>
            <a:r>
              <a:rPr lang="zh-CN" altLang="zh-CN" dirty="0">
                <a:solidFill>
                  <a:srgbClr val="000000"/>
                </a:solidFill>
                <a:ea typeface="宋体" panose="02010600030101010101" pitchFamily="2" charset="-122"/>
                <a:cs typeface="Times New Roman" panose="02020603050405020304" pitchFamily="18" charset="0"/>
              </a:rPr>
              <a:t>甘地　</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C</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卡德纳斯　</a:t>
            </a:r>
            <a:r>
              <a:rPr lang="en-US" altLang="zh-CN" dirty="0">
                <a:solidFill>
                  <a:srgbClr val="000000"/>
                </a:solidFill>
                <a:ea typeface="宋体" panose="02010600030101010101" pitchFamily="2" charset="-122"/>
                <a:cs typeface="Times New Roman" panose="02020603050405020304" pitchFamily="18" charset="0"/>
              </a:rPr>
              <a:t>	D.</a:t>
            </a:r>
            <a:r>
              <a:rPr lang="zh-CN" altLang="zh-CN" dirty="0">
                <a:solidFill>
                  <a:srgbClr val="000000"/>
                </a:solidFill>
                <a:ea typeface="宋体" panose="02010600030101010101" pitchFamily="2" charset="-122"/>
                <a:cs typeface="Times New Roman" panose="02020603050405020304" pitchFamily="18" charset="0"/>
              </a:rPr>
              <a:t>玻利瓦尔</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3.20</a:t>
            </a:r>
            <a:r>
              <a:rPr lang="zh-CN" altLang="zh-CN" dirty="0">
                <a:solidFill>
                  <a:srgbClr val="000000"/>
                </a:solidFill>
                <a:ea typeface="宋体" panose="02010600030101010101" pitchFamily="2" charset="-122"/>
                <a:cs typeface="Times New Roman" panose="02020603050405020304" pitchFamily="18" charset="0"/>
              </a:rPr>
              <a:t>世纪初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埃及华夫脱运动的结果是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smtClean="0">
                <a:solidFill>
                  <a:srgbClr val="000000"/>
                </a:solidFill>
                <a:ea typeface="宋体" panose="02010600030101010101" pitchFamily="2" charset="-122"/>
                <a:cs typeface="Times New Roman" panose="02020603050405020304" pitchFamily="18" charset="0"/>
              </a:rPr>
              <a:t>英国</a:t>
            </a:r>
            <a:r>
              <a:rPr lang="zh-CN" altLang="en-US" dirty="0" smtClean="0">
                <a:solidFill>
                  <a:srgbClr val="000000"/>
                </a:solidFill>
                <a:ea typeface="宋体" panose="02010600030101010101" pitchFamily="2" charset="-122"/>
                <a:cs typeface="Times New Roman" panose="02020603050405020304" pitchFamily="18" charset="0"/>
              </a:rPr>
              <a:t>政府被迫</a:t>
            </a:r>
            <a:r>
              <a:rPr lang="zh-CN" altLang="zh-CN" dirty="0" smtClean="0">
                <a:solidFill>
                  <a:srgbClr val="000000"/>
                </a:solidFill>
                <a:ea typeface="宋体" panose="02010600030101010101" pitchFamily="2" charset="-122"/>
                <a:cs typeface="Times New Roman" panose="02020603050405020304" pitchFamily="18" charset="0"/>
              </a:rPr>
              <a:t>有</a:t>
            </a:r>
            <a:r>
              <a:rPr lang="zh-CN" altLang="zh-CN" dirty="0">
                <a:solidFill>
                  <a:srgbClr val="000000"/>
                </a:solidFill>
                <a:ea typeface="宋体" panose="02010600030101010101" pitchFamily="2" charset="-122"/>
                <a:cs typeface="Times New Roman" panose="02020603050405020304" pitchFamily="18" charset="0"/>
              </a:rPr>
              <a:t>条件地承认埃及独立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取消了英国在埃及的全部特权</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埃及取得彻底独立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运动遭到英国殖民当局的残暴镇压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808709" y="1871935"/>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A</a:t>
            </a:r>
            <a:endParaRPr lang="zh-CN" altLang="en-US" sz="3200" b="1" dirty="0">
              <a:solidFill>
                <a:srgbClr val="FF0000"/>
              </a:solidFill>
            </a:endParaRPr>
          </a:p>
        </p:txBody>
      </p:sp>
      <p:sp>
        <p:nvSpPr>
          <p:cNvPr id="5" name="矩形 4"/>
          <p:cNvSpPr>
            <a:spLocks noChangeAspect="1"/>
          </p:cNvSpPr>
          <p:nvPr/>
        </p:nvSpPr>
        <p:spPr>
          <a:xfrm>
            <a:off x="7283037" y="3024063"/>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A</a:t>
            </a:r>
            <a:endParaRPr lang="zh-CN" altLang="en-US" sz="3200" b="1" dirty="0">
              <a:solidFill>
                <a:srgbClr val="FF0000"/>
              </a:solidFill>
            </a:endParaRPr>
          </a:p>
        </p:txBody>
      </p:sp>
    </p:spTree>
    <p:extLst>
      <p:ext uri="{BB962C8B-B14F-4D97-AF65-F5344CB8AC3E}">
        <p14:creationId xmlns:p14="http://schemas.microsoft.com/office/powerpoint/2010/main" val="413956100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a:spLocks noChangeAspect="1"/>
          </p:cNvSpPr>
          <p:nvPr/>
        </p:nvSpPr>
        <p:spPr>
          <a:xfrm>
            <a:off x="361950" y="1242898"/>
            <a:ext cx="10807700" cy="36379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知识点三　墨西哥的卡德纳斯改革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smtClean="0">
                <a:solidFill>
                  <a:srgbClr val="000000"/>
                </a:solidFill>
                <a:ea typeface="宋体" panose="02010600030101010101" pitchFamily="2" charset="-122"/>
                <a:cs typeface="Times New Roman" panose="02020603050405020304" pitchFamily="18" charset="0"/>
              </a:rPr>
              <a:t>4.1910—1917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墨西哥资产阶级革命最主要的成果是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打击了国内的封建势力</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挫败了美国的干涉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推翻了迪亚斯的独裁统治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制定了资产阶级性质的</a:t>
            </a:r>
            <a:r>
              <a:rPr lang="zh-CN" altLang="zh-CN" dirty="0" smtClean="0">
                <a:solidFill>
                  <a:srgbClr val="000000"/>
                </a:solidFill>
                <a:ea typeface="宋体" panose="02010600030101010101" pitchFamily="2" charset="-122"/>
                <a:cs typeface="Times New Roman" panose="02020603050405020304" pitchFamily="18" charset="0"/>
              </a:rPr>
              <a:t>宪法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0153525" y="1842439"/>
            <a:ext cx="481222" cy="631711"/>
          </a:xfrm>
          <a:prstGeom prst="rect">
            <a:avLst/>
          </a:prstGeom>
        </p:spPr>
        <p:txBody>
          <a:bodyPr wrap="none">
            <a:spAutoFit/>
          </a:bodyPr>
          <a:lstStyle/>
          <a:p>
            <a:pPr>
              <a:lnSpc>
                <a:spcPct val="120000"/>
              </a:lnSpc>
            </a:pPr>
            <a:r>
              <a:rPr lang="en-US" altLang="zh-CN" sz="3200" b="1" dirty="0" smtClean="0">
                <a:solidFill>
                  <a:srgbClr val="FF0000"/>
                </a:solidFill>
                <a:latin typeface="Times New Roman" panose="02020603050405020304" pitchFamily="18" charset="0"/>
              </a:rPr>
              <a:t>D</a:t>
            </a:r>
            <a:endParaRPr lang="zh-CN" altLang="en-US" sz="3200" b="1" dirty="0">
              <a:solidFill>
                <a:srgbClr val="FF0000"/>
              </a:solidFill>
            </a:endParaRPr>
          </a:p>
        </p:txBody>
      </p:sp>
    </p:spTree>
    <p:extLst>
      <p:ext uri="{BB962C8B-B14F-4D97-AF65-F5344CB8AC3E}">
        <p14:creationId xmlns:p14="http://schemas.microsoft.com/office/powerpoint/2010/main" val="378540227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2023033"/>
            <a:ext cx="10807700" cy="18651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dirty="0">
                <a:solidFill>
                  <a:srgbClr val="000000"/>
                </a:solidFill>
                <a:latin typeface="NEU-BZ-S92"/>
                <a:ea typeface="方正正中黑简体"/>
                <a:cs typeface="Times New Roman" panose="02020603050405020304" pitchFamily="18" charset="0"/>
              </a:rPr>
              <a:t>【学习目标】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知道甘地领导的印度非暴力不合作运动。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了解印度人民争取民族独立斗争的特点。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228756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0819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竖卷形 2"/>
          <p:cNvSpPr/>
          <p:nvPr/>
        </p:nvSpPr>
        <p:spPr>
          <a:xfrm>
            <a:off x="504453" y="951187"/>
            <a:ext cx="1872188" cy="4449140"/>
          </a:xfrm>
          <a:prstGeom prst="verticalScroll">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5400" dirty="0" smtClean="0">
                <a:latin typeface="+mj-ea"/>
                <a:ea typeface="+mj-ea"/>
              </a:rPr>
              <a:t>导</a:t>
            </a:r>
            <a:endParaRPr lang="en-US" altLang="zh-CN" sz="5400" dirty="0" smtClean="0">
              <a:latin typeface="+mj-ea"/>
              <a:ea typeface="+mj-ea"/>
            </a:endParaRPr>
          </a:p>
          <a:p>
            <a:pPr algn="ctr"/>
            <a:endParaRPr lang="en-US" altLang="zh-CN" sz="5400" dirty="0" smtClean="0">
              <a:latin typeface="+mj-ea"/>
              <a:ea typeface="+mj-ea"/>
            </a:endParaRPr>
          </a:p>
          <a:p>
            <a:pPr algn="ctr"/>
            <a:r>
              <a:rPr lang="zh-CN" altLang="en-US" sz="5400" dirty="0" smtClean="0">
                <a:latin typeface="+mj-ea"/>
                <a:ea typeface="+mj-ea"/>
              </a:rPr>
              <a:t>航</a:t>
            </a:r>
            <a:endParaRPr lang="zh-CN" altLang="en-US" sz="5400" dirty="0">
              <a:latin typeface="+mj-ea"/>
              <a:ea typeface="+mj-ea"/>
            </a:endParaRPr>
          </a:p>
        </p:txBody>
      </p:sp>
      <p:grpSp>
        <p:nvGrpSpPr>
          <p:cNvPr id="6" name="组合 5"/>
          <p:cNvGrpSpPr/>
          <p:nvPr/>
        </p:nvGrpSpPr>
        <p:grpSpPr>
          <a:xfrm>
            <a:off x="3137391" y="1007839"/>
            <a:ext cx="6800110" cy="1295947"/>
            <a:chOff x="2880717" y="732467"/>
            <a:chExt cx="6800110" cy="1295947"/>
          </a:xfrm>
        </p:grpSpPr>
        <p:pic>
          <p:nvPicPr>
            <p:cNvPr id="23" name="图片 22" descr="阴影"/>
            <p:cNvPicPr>
              <a:picLocks noChangeAspect="1"/>
            </p:cNvPicPr>
            <p:nvPr/>
          </p:nvPicPr>
          <p:blipFill>
            <a:blip r:embed="rId2"/>
            <a:stretch>
              <a:fillRect/>
            </a:stretch>
          </p:blipFill>
          <p:spPr>
            <a:xfrm>
              <a:off x="2880717" y="732467"/>
              <a:ext cx="6800110" cy="1295947"/>
            </a:xfrm>
            <a:prstGeom prst="rect">
              <a:avLst/>
            </a:prstGeom>
            <a:solidFill>
              <a:schemeClr val="accent1">
                <a:lumMod val="40000"/>
                <a:lumOff val="60000"/>
              </a:schemeClr>
            </a:solidFill>
            <a:ln>
              <a:noFill/>
            </a:ln>
          </p:spPr>
        </p:pic>
        <p:sp>
          <p:nvSpPr>
            <p:cNvPr id="29" name="折角形 28">
              <a:hlinkClick r:id="rId3" action="ppaction://hlinksldjump">
                <a:snd r:embed="rId4" name="push.wav"/>
              </a:hlinkClick>
            </p:cNvPr>
            <p:cNvSpPr/>
            <p:nvPr/>
          </p:nvSpPr>
          <p:spPr>
            <a:xfrm>
              <a:off x="3534881" y="897140"/>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基础自主梳理</a:t>
              </a:r>
            </a:p>
          </p:txBody>
        </p:sp>
      </p:grpSp>
      <p:grpSp>
        <p:nvGrpSpPr>
          <p:cNvPr id="7" name="组合 6"/>
          <p:cNvGrpSpPr/>
          <p:nvPr/>
        </p:nvGrpSpPr>
        <p:grpSpPr>
          <a:xfrm>
            <a:off x="3137391" y="2508761"/>
            <a:ext cx="6800110" cy="1295947"/>
            <a:chOff x="2880717" y="2090590"/>
            <a:chExt cx="6800110" cy="1295947"/>
          </a:xfrm>
        </p:grpSpPr>
        <p:pic>
          <p:nvPicPr>
            <p:cNvPr id="28" name="图片 27" descr="阴影"/>
            <p:cNvPicPr>
              <a:picLocks noChangeAspect="1"/>
            </p:cNvPicPr>
            <p:nvPr/>
          </p:nvPicPr>
          <p:blipFill>
            <a:blip r:embed="rId2"/>
            <a:stretch>
              <a:fillRect/>
            </a:stretch>
          </p:blipFill>
          <p:spPr>
            <a:xfrm>
              <a:off x="2880717" y="2090590"/>
              <a:ext cx="6800110" cy="1295947"/>
            </a:xfrm>
            <a:prstGeom prst="rect">
              <a:avLst/>
            </a:prstGeom>
            <a:solidFill>
              <a:schemeClr val="accent1">
                <a:lumMod val="40000"/>
                <a:lumOff val="60000"/>
              </a:schemeClr>
            </a:solidFill>
            <a:ln>
              <a:noFill/>
            </a:ln>
          </p:spPr>
        </p:pic>
        <p:sp>
          <p:nvSpPr>
            <p:cNvPr id="30" name="折角形 29">
              <a:hlinkClick r:id="rId5" action="ppaction://hlinksldjump">
                <a:snd r:embed="rId4" name="push.wav"/>
              </a:hlinkClick>
            </p:cNvPr>
            <p:cNvSpPr/>
            <p:nvPr/>
          </p:nvSpPr>
          <p:spPr>
            <a:xfrm>
              <a:off x="3534881" y="2255065"/>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核心重难探究</a:t>
              </a:r>
            </a:p>
          </p:txBody>
        </p:sp>
      </p:grpSp>
      <p:grpSp>
        <p:nvGrpSpPr>
          <p:cNvPr id="8" name="组合 7"/>
          <p:cNvGrpSpPr/>
          <p:nvPr/>
        </p:nvGrpSpPr>
        <p:grpSpPr>
          <a:xfrm>
            <a:off x="3137391" y="4019712"/>
            <a:ext cx="6800110" cy="1295947"/>
            <a:chOff x="2880717" y="3457525"/>
            <a:chExt cx="6800110" cy="1295947"/>
          </a:xfrm>
        </p:grpSpPr>
        <p:pic>
          <p:nvPicPr>
            <p:cNvPr id="35" name="图片 34" descr="阴影"/>
            <p:cNvPicPr>
              <a:picLocks noChangeAspect="1"/>
            </p:cNvPicPr>
            <p:nvPr/>
          </p:nvPicPr>
          <p:blipFill>
            <a:blip r:embed="rId2"/>
            <a:stretch>
              <a:fillRect/>
            </a:stretch>
          </p:blipFill>
          <p:spPr>
            <a:xfrm>
              <a:off x="2880717" y="3457525"/>
              <a:ext cx="6800110" cy="1295947"/>
            </a:xfrm>
            <a:prstGeom prst="rect">
              <a:avLst/>
            </a:prstGeom>
            <a:solidFill>
              <a:schemeClr val="accent1">
                <a:lumMod val="40000"/>
                <a:lumOff val="60000"/>
              </a:schemeClr>
            </a:solidFill>
            <a:ln>
              <a:noFill/>
            </a:ln>
          </p:spPr>
        </p:pic>
        <p:sp>
          <p:nvSpPr>
            <p:cNvPr id="37" name="折角形 36">
              <a:hlinkClick r:id="rId6" action="ppaction://hlinksldjump">
                <a:snd r:embed="rId4" name="push.wav"/>
              </a:hlinkClick>
            </p:cNvPr>
            <p:cNvSpPr/>
            <p:nvPr/>
          </p:nvSpPr>
          <p:spPr>
            <a:xfrm>
              <a:off x="3513169" y="3615042"/>
              <a:ext cx="5466515" cy="811510"/>
            </a:xfrm>
            <a:prstGeom prst="foldedCorner">
              <a:avLst/>
            </a:prstGeom>
            <a:gradFill>
              <a:gsLst>
                <a:gs pos="0">
                  <a:schemeClr val="accent1">
                    <a:lumMod val="5000"/>
                    <a:lumOff val="95000"/>
                  </a:schemeClr>
                </a:gs>
                <a:gs pos="0">
                  <a:schemeClr val="accent1">
                    <a:lumMod val="45000"/>
                    <a:lumOff val="55000"/>
                  </a:schemeClr>
                </a:gs>
                <a:gs pos="58000">
                  <a:schemeClr val="accent1">
                    <a:lumMod val="45000"/>
                    <a:lumOff val="55000"/>
                  </a:schemeClr>
                </a:gs>
                <a:gs pos="89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a:solidFill>
                    <a:srgbClr val="D60093"/>
                  </a:solidFill>
                  <a:latin typeface="隶书" panose="02010509060101010101" pitchFamily="49" charset="-122"/>
                  <a:ea typeface="隶书" panose="02010509060101010101" pitchFamily="49" charset="-122"/>
                </a:rPr>
                <a:t>新知训练巩固</a:t>
              </a:r>
            </a:p>
          </p:txBody>
        </p:sp>
      </p:grpSp>
    </p:spTree>
    <p:extLst>
      <p:ext uri="{BB962C8B-B14F-4D97-AF65-F5344CB8AC3E}">
        <p14:creationId xmlns:p14="http://schemas.microsoft.com/office/powerpoint/2010/main" val="28351336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par>
                          <p:cTn id="15" fill="hold">
                            <p:stCondLst>
                              <p:cond delay="1500"/>
                            </p:stCondLst>
                            <p:childTnLst>
                              <p:par>
                                <p:cTn id="16" presetID="55"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childTnLst>
                          </p:cTn>
                        </p:par>
                        <p:par>
                          <p:cTn id="21" fill="hold">
                            <p:stCondLst>
                              <p:cond delay="2500"/>
                            </p:stCondLst>
                            <p:childTnLst>
                              <p:par>
                                <p:cTn id="22" presetID="55"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70"/>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a:off x="3240757" y="-29970"/>
            <a:ext cx="5619925" cy="831617"/>
            <a:chOff x="3240757" y="-29970"/>
            <a:chExt cx="5619925" cy="831617"/>
          </a:xfrm>
        </p:grpSpPr>
        <p:pic>
          <p:nvPicPr>
            <p:cNvPr id="4" name="图片 3" descr="阴影"/>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3240757" y="31777"/>
              <a:ext cx="5619925" cy="769870"/>
            </a:xfrm>
            <a:prstGeom prst="rect">
              <a:avLst/>
            </a:prstGeom>
            <a:solidFill>
              <a:schemeClr val="accent1">
                <a:lumMod val="40000"/>
                <a:lumOff val="60000"/>
              </a:schemeClr>
            </a:solidFill>
            <a:ln>
              <a:noFill/>
            </a:ln>
          </p:spPr>
        </p:pic>
        <p:sp>
          <p:nvSpPr>
            <p:cNvPr id="6" name="矩形 5"/>
            <p:cNvSpPr/>
            <p:nvPr/>
          </p:nvSpPr>
          <p:spPr>
            <a:xfrm>
              <a:off x="4286772" y="-29970"/>
              <a:ext cx="3579826" cy="769441"/>
            </a:xfrm>
            <a:prstGeom prst="rect">
              <a:avLst/>
            </a:prstGeom>
          </p:spPr>
          <p:txBody>
            <a:bodyPr wrap="none">
              <a:spAutoFit/>
            </a:bodyPr>
            <a:lstStyle/>
            <a:p>
              <a:pPr algn="ctr"/>
              <a:r>
                <a:rPr lang="zh-CN" altLang="zh-CN" sz="4400" dirty="0">
                  <a:solidFill>
                    <a:srgbClr val="D60093"/>
                  </a:solidFill>
                  <a:latin typeface="隶书" panose="02010509060101010101" pitchFamily="49" charset="-122"/>
                  <a:ea typeface="隶书" panose="02010509060101010101" pitchFamily="49" charset="-122"/>
                </a:rPr>
                <a:t>基础自主梳理</a:t>
              </a:r>
            </a:p>
          </p:txBody>
        </p:sp>
      </p:grpSp>
      <p:sp>
        <p:nvSpPr>
          <p:cNvPr id="2" name="矩形 1"/>
          <p:cNvSpPr>
            <a:spLocks noChangeAspect="1"/>
          </p:cNvSpPr>
          <p:nvPr/>
        </p:nvSpPr>
        <p:spPr>
          <a:xfrm>
            <a:off x="361950" y="2015951"/>
            <a:ext cx="10807700" cy="1865126"/>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知识点一　印度的非暴力不合作运动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背景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印度人民与英国殖民者的矛盾激化</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624512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853991"/>
            <a:ext cx="10807700" cy="48197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过程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(1)1920</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甘地号召印度人民开展</a:t>
            </a:r>
            <a:r>
              <a:rPr lang="en-US" altLang="zh-CN" dirty="0" smtClean="0">
                <a:solidFill>
                  <a:srgbClr val="000000"/>
                </a:solidFill>
                <a:ea typeface="宋体" panose="02010600030101010101" pitchFamily="2" charset="-122"/>
                <a:cs typeface="Times New Roman" panose="02020603050405020304" pitchFamily="18" charset="0"/>
              </a:rPr>
              <a:t>________________</a:t>
            </a:r>
            <a:r>
              <a:rPr lang="zh-CN" altLang="zh-CN" dirty="0" smtClean="0">
                <a:solidFill>
                  <a:srgbClr val="000000"/>
                </a:solidFill>
                <a:ea typeface="宋体" panose="02010600030101010101" pitchFamily="2" charset="-122"/>
                <a:cs typeface="Times New Roman" panose="02020603050405020304" pitchFamily="18" charset="0"/>
              </a:rPr>
              <a:t>运动</a:t>
            </a:r>
            <a:r>
              <a:rPr lang="zh-CN" altLang="zh-CN" dirty="0">
                <a:solidFill>
                  <a:srgbClr val="000000"/>
                </a:solidFill>
                <a:ea typeface="宋体" panose="02010600030101010101" pitchFamily="2" charset="-122"/>
                <a:cs typeface="Times New Roman" panose="02020603050405020304" pitchFamily="18" charset="0"/>
              </a:rPr>
              <a:t>。群众斗争掀起了一波又一波的浪潮</a:t>
            </a:r>
            <a:r>
              <a:rPr lang="en-US" altLang="zh-CN" dirty="0">
                <a:solidFill>
                  <a:srgbClr val="000000"/>
                </a:solidFill>
                <a:ea typeface="宋体" panose="02010600030101010101" pitchFamily="2" charset="-122"/>
                <a:cs typeface="Times New Roman" panose="02020603050405020304" pitchFamily="18" charset="0"/>
              </a:rPr>
              <a:t>,1922</a:t>
            </a:r>
            <a:r>
              <a:rPr lang="zh-CN" altLang="zh-CN" dirty="0">
                <a:solidFill>
                  <a:srgbClr val="000000"/>
                </a:solidFill>
                <a:ea typeface="宋体" panose="02010600030101010101" pitchFamily="2" charset="-122"/>
                <a:cs typeface="Times New Roman" panose="02020603050405020304" pitchFamily="18" charset="0"/>
              </a:rPr>
              <a:t>年发生了农民焚烧警察局的事件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甘地认为这超出了非暴力不合作运动的范围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决定停止运动。</a:t>
            </a:r>
            <a:r>
              <a:rPr lang="zh-CN" altLang="zh-CN" dirty="0">
                <a:solidFill>
                  <a:srgbClr val="000000"/>
                </a:solidFill>
                <a:latin typeface="NEU-BZ-S92"/>
                <a:ea typeface="Times New Roman" panose="02020603050405020304" pitchFamily="18" charset="0"/>
                <a:cs typeface="Times New Roman" panose="02020603050405020304" pitchFamily="18" charset="0"/>
              </a:rPr>
              <a:t> </a:t>
            </a:r>
            <a:r>
              <a:rPr lang="en-US" altLang="zh-CN"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(2)1930</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甘地再次发起非暴力不合作运动。这次运动主要采取不服从形式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所以又被称为</a:t>
            </a:r>
            <a:r>
              <a:rPr lang="en-US" altLang="zh-CN" dirty="0">
                <a:solidFill>
                  <a:srgbClr val="000000"/>
                </a:solidFill>
                <a:ea typeface="宋体" panose="02010600030101010101" pitchFamily="2" charset="-122"/>
                <a:cs typeface="Times New Roman" panose="02020603050405020304" pitchFamily="18" charset="0"/>
              </a:rPr>
              <a:t>“____________________”</a:t>
            </a:r>
            <a:r>
              <a:rPr lang="zh-CN" altLang="zh-CN" dirty="0">
                <a:solidFill>
                  <a:srgbClr val="000000"/>
                </a:solidFill>
                <a:ea typeface="宋体" panose="02010600030101010101" pitchFamily="2" charset="-122"/>
                <a:cs typeface="Times New Roman" panose="02020603050405020304" pitchFamily="18" charset="0"/>
              </a:rPr>
              <a:t>。后来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印度总督与甘地谈判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双方妥协。</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6818372" y="1449719"/>
            <a:ext cx="2759089" cy="626710"/>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非暴力</a:t>
            </a:r>
            <a:r>
              <a:rPr lang="zh-CN" altLang="zh-CN" dirty="0" smtClean="0">
                <a:ea typeface="宋体" panose="02010600030101010101" pitchFamily="2" charset="-122"/>
                <a:cs typeface="Times New Roman" panose="02020603050405020304" pitchFamily="18" charset="0"/>
              </a:rPr>
              <a:t>不合作</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5" name="矩形 4"/>
          <p:cNvSpPr>
            <a:spLocks noChangeAspect="1"/>
          </p:cNvSpPr>
          <p:nvPr/>
        </p:nvSpPr>
        <p:spPr>
          <a:xfrm>
            <a:off x="6824887" y="4382383"/>
            <a:ext cx="3171061"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文明不服从</a:t>
            </a:r>
            <a:r>
              <a:rPr lang="zh-CN" altLang="zh-CN" dirty="0" smtClean="0">
                <a:ea typeface="宋体" panose="02010600030101010101" pitchFamily="2" charset="-122"/>
                <a:cs typeface="Times New Roman" panose="02020603050405020304" pitchFamily="18" charset="0"/>
              </a:rPr>
              <a:t>运动</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75956727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作用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甘地发动的非暴力不合作运动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动员了广大群众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打击了</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的殖民统治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增强了印度人民的民族自尊心和自信心。</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同时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甘地为防止爆发革命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控制了群众的斗争方式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保证了资产阶级对运动的领导权。</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905419" y="2407185"/>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英国</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40309375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704680"/>
            <a:ext cx="10807700" cy="2399503"/>
          </a:xfrm>
          <a:prstGeom prst="rect">
            <a:avLst/>
          </a:prstGeom>
        </p:spPr>
        <p:txBody>
          <a:bodyPr>
            <a:spAutoFit/>
          </a:bodyPr>
          <a:lstStyle/>
          <a:p>
            <a:pPr indent="28067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知识点二　埃及的华夫脱运动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背景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第一次世界大战结束后</a:t>
            </a:r>
            <a:r>
              <a:rPr lang="en-US" altLang="zh-CN" dirty="0">
                <a:solidFill>
                  <a:srgbClr val="000000"/>
                </a:solidFill>
                <a:ea typeface="宋体" panose="02010600030101010101" pitchFamily="2" charset="-122"/>
                <a:cs typeface="Times New Roman" panose="02020603050405020304" pitchFamily="18" charset="0"/>
              </a:rPr>
              <a:t>,__________</a:t>
            </a:r>
            <a:r>
              <a:rPr lang="zh-CN" altLang="zh-CN" dirty="0">
                <a:solidFill>
                  <a:srgbClr val="000000"/>
                </a:solidFill>
                <a:ea typeface="宋体" panose="02010600030101010101" pitchFamily="2" charset="-122"/>
                <a:cs typeface="Times New Roman" panose="02020603050405020304" pitchFamily="18" charset="0"/>
              </a:rPr>
              <a:t>继续维持在埃及的统治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激起埃及人民的强烈反对。</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210199" y="2884767"/>
            <a:ext cx="1111202"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英国</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74799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过程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(1)1918</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等</a:t>
            </a:r>
            <a:r>
              <a:rPr lang="zh-CN" altLang="zh-CN" dirty="0">
                <a:solidFill>
                  <a:srgbClr val="000000"/>
                </a:solidFill>
                <a:ea typeface="宋体" panose="02010600030101010101" pitchFamily="2" charset="-122"/>
                <a:cs typeface="Times New Roman" panose="02020603050405020304" pitchFamily="18" charset="0"/>
              </a:rPr>
              <a:t>人向英国政府提出让埃及完全独立的要求。他们组织代表团准备到伦敦同英国政府谈判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这些人后来发展为</a:t>
            </a:r>
            <a:r>
              <a:rPr lang="en-US" altLang="zh-CN" dirty="0" smtClean="0">
                <a:solidFill>
                  <a:srgbClr val="000000"/>
                </a:solidFill>
                <a:ea typeface="宋体" panose="02010600030101010101" pitchFamily="2" charset="-122"/>
                <a:cs typeface="Times New Roman" panose="02020603050405020304" pitchFamily="18" charset="0"/>
              </a:rPr>
              <a:t>______________</a:t>
            </a:r>
            <a:r>
              <a:rPr lang="zh-CN"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(2)1919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殖民政府逮捕了扎格鲁尔等人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激起了埃及人民的反英斗争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埃及各大城市出现和平示威浪潮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部分地区爆发武装起义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反英斗争规模逐渐扩大。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952725" y="1655911"/>
            <a:ext cx="1935145" cy="626710"/>
          </a:xfrm>
          <a:prstGeom prst="rect">
            <a:avLst/>
          </a:prstGeom>
        </p:spPr>
        <p:txBody>
          <a:bodyPr wrap="none">
            <a:spAutoFit/>
          </a:bodyPr>
          <a:lstStyle/>
          <a:p>
            <a:pPr>
              <a:lnSpc>
                <a:spcPct val="120000"/>
              </a:lnSpc>
            </a:pPr>
            <a:r>
              <a:rPr lang="zh-CN" altLang="zh-CN" dirty="0" smtClean="0">
                <a:ea typeface="宋体" panose="02010600030101010101" pitchFamily="2" charset="-122"/>
                <a:cs typeface="Times New Roman" panose="02020603050405020304" pitchFamily="18" charset="0"/>
              </a:rPr>
              <a:t>扎格鲁尔</a:t>
            </a:r>
            <a:r>
              <a:rPr lang="en-US" altLang="zh-CN" dirty="0" smtClean="0">
                <a:ea typeface="宋体" panose="02010600030101010101" pitchFamily="2" charset="-122"/>
                <a:cs typeface="Times New Roman" panose="02020603050405020304" pitchFamily="18" charset="0"/>
              </a:rPr>
              <a:t> </a:t>
            </a:r>
            <a:endParaRPr lang="zh-CN" altLang="en-US" dirty="0"/>
          </a:p>
        </p:txBody>
      </p:sp>
      <p:sp>
        <p:nvSpPr>
          <p:cNvPr id="4" name="矩形 3"/>
          <p:cNvSpPr>
            <a:spLocks noChangeAspect="1"/>
          </p:cNvSpPr>
          <p:nvPr/>
        </p:nvSpPr>
        <p:spPr>
          <a:xfrm>
            <a:off x="4104853" y="2824363"/>
            <a:ext cx="1935145" cy="683264"/>
          </a:xfrm>
          <a:prstGeom prst="rect">
            <a:avLst/>
          </a:prstGeom>
        </p:spPr>
        <p:txBody>
          <a:bodyPr wrap="none">
            <a:spAutoFit/>
          </a:bodyPr>
          <a:lstStyle/>
          <a:p>
            <a:pPr>
              <a:lnSpc>
                <a:spcPct val="120000"/>
              </a:lnSpc>
            </a:pPr>
            <a:r>
              <a:rPr lang="zh-CN" altLang="zh-CN" dirty="0">
                <a:ea typeface="宋体" panose="02010600030101010101" pitchFamily="2" charset="-122"/>
                <a:cs typeface="Times New Roman" panose="02020603050405020304" pitchFamily="18" charset="0"/>
              </a:rPr>
              <a:t>华夫</a:t>
            </a:r>
            <a:r>
              <a:rPr lang="zh-CN" altLang="zh-CN" dirty="0" smtClean="0">
                <a:ea typeface="宋体" panose="02010600030101010101" pitchFamily="2" charset="-122"/>
                <a:cs typeface="Times New Roman" panose="02020603050405020304" pitchFamily="18" charset="0"/>
              </a:rPr>
              <a:t>脱党</a:t>
            </a:r>
            <a:r>
              <a:rPr lang="en-US" altLang="zh-CN" dirty="0" smtClean="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69078287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61950" y="1642504"/>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结果</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_____</a:t>
            </a:r>
            <a:r>
              <a:rPr lang="zh-CN" altLang="zh-CN" dirty="0" smtClean="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英国政府被迫有条件地承认埃及独立。</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意义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dirty="0">
                <a:solidFill>
                  <a:srgbClr val="000000"/>
                </a:solidFill>
                <a:ea typeface="宋体" panose="02010600030101010101" pitchFamily="2" charset="-122"/>
                <a:cs typeface="Times New Roman" panose="02020603050405020304" pitchFamily="18" charset="0"/>
              </a:rPr>
              <a:t>华夫脱运动为埃及民族民主运动的进一步发展奠定了基础。</a:t>
            </a:r>
            <a:r>
              <a:rPr lang="en-US"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10645" y="2243275"/>
            <a:ext cx="1005403" cy="631711"/>
          </a:xfrm>
          <a:prstGeom prst="rect">
            <a:avLst/>
          </a:prstGeom>
        </p:spPr>
        <p:txBody>
          <a:bodyPr wrap="none">
            <a:spAutoFit/>
          </a:bodyPr>
          <a:lstStyle/>
          <a:p>
            <a:pPr>
              <a:lnSpc>
                <a:spcPct val="120000"/>
              </a:lnSpc>
            </a:pPr>
            <a:r>
              <a:rPr lang="en-US" altLang="zh-CN" dirty="0" smtClean="0">
                <a:ea typeface="宋体" panose="02010600030101010101" pitchFamily="2" charset="-122"/>
                <a:cs typeface="Times New Roman" panose="02020603050405020304" pitchFamily="18" charset="0"/>
              </a:rPr>
              <a:t>1922</a:t>
            </a:r>
            <a:endParaRPr lang="zh-CN" altLang="en-US" dirty="0"/>
          </a:p>
        </p:txBody>
      </p:sp>
    </p:spTree>
    <p:extLst>
      <p:ext uri="{BB962C8B-B14F-4D97-AF65-F5344CB8AC3E}">
        <p14:creationId xmlns:p14="http://schemas.microsoft.com/office/powerpoint/2010/main" val="70119428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家庭作业</Template>
  <TotalTime>58</TotalTime>
  <Words>489</Words>
  <Application>Microsoft Office PowerPoint</Application>
  <PresentationFormat>自定义</PresentationFormat>
  <Paragraphs>90</Paragraphs>
  <Slides>20</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NEU-BZ-S92</vt:lpstr>
      <vt:lpstr>方正书宋_GBK</vt:lpstr>
      <vt:lpstr>方正正中黑简体</vt:lpstr>
      <vt:lpstr>黑体</vt:lpstr>
      <vt:lpstr>华文新魏</vt:lpstr>
      <vt:lpstr>楷体</vt:lpstr>
      <vt:lpstr>隶书</vt:lpstr>
      <vt:lpstr>宋体</vt:lpstr>
      <vt:lpstr>Arial</vt:lpstr>
      <vt:lpstr>Calibri</vt:lpstr>
      <vt:lpstr>Times New Roman</vt:lpstr>
      <vt:lpstr>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LvYang</dc:creator>
  <cp:lastModifiedBy>Microsoft</cp:lastModifiedBy>
  <cp:revision>14</cp:revision>
  <dcterms:created xsi:type="dcterms:W3CDTF">2021-03-31T05:26:03Z</dcterms:created>
  <dcterms:modified xsi:type="dcterms:W3CDTF">2026-02-11T01:59:38Z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